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6"/>
  </p:notesMasterIdLst>
  <p:sldIdLst>
    <p:sldId id="261" r:id="rId2"/>
    <p:sldId id="260"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5" r:id="rId45"/>
    <p:sldId id="306" r:id="rId46"/>
    <p:sldId id="307" r:id="rId47"/>
    <p:sldId id="308" r:id="rId48"/>
    <p:sldId id="309" r:id="rId49"/>
    <p:sldId id="310" r:id="rId50"/>
    <p:sldId id="311" r:id="rId51"/>
    <p:sldId id="312" r:id="rId52"/>
    <p:sldId id="313" r:id="rId53"/>
    <p:sldId id="314" r:id="rId54"/>
    <p:sldId id="315" r:id="rId55"/>
    <p:sldId id="316" r:id="rId56"/>
    <p:sldId id="317" r:id="rId57"/>
    <p:sldId id="318" r:id="rId58"/>
    <p:sldId id="319" r:id="rId59"/>
    <p:sldId id="320" r:id="rId60"/>
    <p:sldId id="321" r:id="rId61"/>
    <p:sldId id="322" r:id="rId62"/>
    <p:sldId id="323" r:id="rId63"/>
    <p:sldId id="324" r:id="rId64"/>
    <p:sldId id="325" r:id="rId65"/>
    <p:sldId id="326" r:id="rId66"/>
    <p:sldId id="327" r:id="rId67"/>
    <p:sldId id="328" r:id="rId68"/>
    <p:sldId id="329" r:id="rId69"/>
    <p:sldId id="330" r:id="rId70"/>
    <p:sldId id="331" r:id="rId71"/>
    <p:sldId id="332" r:id="rId72"/>
    <p:sldId id="333" r:id="rId73"/>
    <p:sldId id="334" r:id="rId74"/>
    <p:sldId id="335" r:id="rId75"/>
    <p:sldId id="336" r:id="rId76"/>
    <p:sldId id="337" r:id="rId77"/>
    <p:sldId id="338" r:id="rId78"/>
    <p:sldId id="339" r:id="rId79"/>
    <p:sldId id="340" r:id="rId80"/>
    <p:sldId id="341" r:id="rId81"/>
    <p:sldId id="342" r:id="rId82"/>
    <p:sldId id="343" r:id="rId83"/>
    <p:sldId id="344" r:id="rId84"/>
    <p:sldId id="345" r:id="rId85"/>
    <p:sldId id="346" r:id="rId86"/>
    <p:sldId id="347" r:id="rId87"/>
    <p:sldId id="348" r:id="rId88"/>
    <p:sldId id="349" r:id="rId89"/>
    <p:sldId id="350" r:id="rId90"/>
    <p:sldId id="351" r:id="rId91"/>
    <p:sldId id="352" r:id="rId92"/>
    <p:sldId id="353" r:id="rId93"/>
    <p:sldId id="354" r:id="rId94"/>
    <p:sldId id="355" r:id="rId95"/>
    <p:sldId id="356" r:id="rId96"/>
    <p:sldId id="357" r:id="rId97"/>
    <p:sldId id="358" r:id="rId98"/>
    <p:sldId id="359" r:id="rId99"/>
    <p:sldId id="360" r:id="rId100"/>
    <p:sldId id="361" r:id="rId101"/>
    <p:sldId id="362" r:id="rId102"/>
    <p:sldId id="363" r:id="rId103"/>
    <p:sldId id="364" r:id="rId104"/>
    <p:sldId id="365" r:id="rId105"/>
    <p:sldId id="366" r:id="rId106"/>
    <p:sldId id="367" r:id="rId107"/>
    <p:sldId id="368" r:id="rId108"/>
    <p:sldId id="369" r:id="rId109"/>
    <p:sldId id="370" r:id="rId110"/>
    <p:sldId id="371" r:id="rId111"/>
    <p:sldId id="372" r:id="rId112"/>
    <p:sldId id="373" r:id="rId113"/>
    <p:sldId id="374" r:id="rId114"/>
    <p:sldId id="375" r:id="rId115"/>
    <p:sldId id="376" r:id="rId116"/>
    <p:sldId id="377" r:id="rId117"/>
    <p:sldId id="378" r:id="rId118"/>
    <p:sldId id="379" r:id="rId119"/>
    <p:sldId id="380" r:id="rId120"/>
    <p:sldId id="381" r:id="rId121"/>
    <p:sldId id="382" r:id="rId122"/>
    <p:sldId id="383" r:id="rId123"/>
    <p:sldId id="384" r:id="rId124"/>
    <p:sldId id="385" r:id="rId125"/>
    <p:sldId id="386" r:id="rId126"/>
    <p:sldId id="387" r:id="rId127"/>
    <p:sldId id="388" r:id="rId128"/>
    <p:sldId id="389" r:id="rId129"/>
    <p:sldId id="390" r:id="rId130"/>
    <p:sldId id="391" r:id="rId131"/>
    <p:sldId id="392" r:id="rId132"/>
    <p:sldId id="393" r:id="rId133"/>
    <p:sldId id="394" r:id="rId134"/>
    <p:sldId id="395" r:id="rId135"/>
    <p:sldId id="396" r:id="rId136"/>
    <p:sldId id="397" r:id="rId137"/>
    <p:sldId id="398" r:id="rId138"/>
    <p:sldId id="399" r:id="rId139"/>
    <p:sldId id="400" r:id="rId140"/>
    <p:sldId id="401" r:id="rId141"/>
    <p:sldId id="402" r:id="rId142"/>
    <p:sldId id="403" r:id="rId143"/>
    <p:sldId id="404" r:id="rId144"/>
    <p:sldId id="405" r:id="rId145"/>
    <p:sldId id="406" r:id="rId146"/>
    <p:sldId id="407" r:id="rId147"/>
    <p:sldId id="408" r:id="rId148"/>
    <p:sldId id="409" r:id="rId149"/>
    <p:sldId id="410" r:id="rId150"/>
    <p:sldId id="411" r:id="rId151"/>
    <p:sldId id="412" r:id="rId152"/>
    <p:sldId id="413" r:id="rId153"/>
    <p:sldId id="414" r:id="rId154"/>
    <p:sldId id="415" r:id="rId155"/>
    <p:sldId id="416" r:id="rId156"/>
    <p:sldId id="417" r:id="rId157"/>
    <p:sldId id="418" r:id="rId158"/>
    <p:sldId id="419" r:id="rId159"/>
    <p:sldId id="420" r:id="rId160"/>
    <p:sldId id="421" r:id="rId161"/>
    <p:sldId id="422" r:id="rId162"/>
    <p:sldId id="423" r:id="rId163"/>
    <p:sldId id="424" r:id="rId164"/>
    <p:sldId id="425" r:id="rId165"/>
    <p:sldId id="426" r:id="rId166"/>
    <p:sldId id="427" r:id="rId167"/>
    <p:sldId id="428" r:id="rId168"/>
    <p:sldId id="429" r:id="rId169"/>
    <p:sldId id="430" r:id="rId170"/>
    <p:sldId id="431" r:id="rId171"/>
    <p:sldId id="432" r:id="rId172"/>
    <p:sldId id="433" r:id="rId173"/>
    <p:sldId id="434" r:id="rId174"/>
    <p:sldId id="435" r:id="rId175"/>
    <p:sldId id="436" r:id="rId176"/>
    <p:sldId id="437" r:id="rId177"/>
    <p:sldId id="438" r:id="rId178"/>
    <p:sldId id="439" r:id="rId179"/>
    <p:sldId id="440" r:id="rId180"/>
    <p:sldId id="441" r:id="rId181"/>
    <p:sldId id="442" r:id="rId182"/>
    <p:sldId id="443" r:id="rId183"/>
    <p:sldId id="444" r:id="rId184"/>
    <p:sldId id="445" r:id="rId185"/>
    <p:sldId id="446" r:id="rId186"/>
    <p:sldId id="447" r:id="rId187"/>
    <p:sldId id="448" r:id="rId188"/>
    <p:sldId id="449" r:id="rId189"/>
    <p:sldId id="450" r:id="rId190"/>
    <p:sldId id="451" r:id="rId191"/>
    <p:sldId id="452" r:id="rId192"/>
    <p:sldId id="453" r:id="rId193"/>
    <p:sldId id="454" r:id="rId194"/>
    <p:sldId id="455" r:id="rId19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74" d="100"/>
          <a:sy n="74" d="100"/>
        </p:scale>
        <p:origin x="60"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notesMaster" Target="notesMasters/notesMaster1.xml"/><Relationship Id="rId200"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viewProps" Target="viewProps.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0F2404-2FBA-4A19-BD2C-639CE24B1542}" type="datetimeFigureOut">
              <a:rPr lang="tr-TR" smtClean="0"/>
              <a:t>20.09.2022</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821F61-EBFA-43E0-86AF-3BC5EF3D57D9}" type="slidenum">
              <a:rPr lang="tr-TR" smtClean="0"/>
              <a:t>‹#›</a:t>
            </a:fld>
            <a:endParaRPr lang="tr-TR"/>
          </a:p>
        </p:txBody>
      </p:sp>
    </p:spTree>
    <p:extLst>
      <p:ext uri="{BB962C8B-B14F-4D97-AF65-F5344CB8AC3E}">
        <p14:creationId xmlns:p14="http://schemas.microsoft.com/office/powerpoint/2010/main" val="2946469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10627567-39B1-4495-B6E0-0646B030DD30}" type="slidenum">
              <a:rPr lang="tr-TR" smtClean="0"/>
              <a:t>67</a:t>
            </a:fld>
            <a:endParaRPr lang="tr-TR"/>
          </a:p>
        </p:txBody>
      </p:sp>
    </p:spTree>
    <p:extLst>
      <p:ext uri="{BB962C8B-B14F-4D97-AF65-F5344CB8AC3E}">
        <p14:creationId xmlns:p14="http://schemas.microsoft.com/office/powerpoint/2010/main" val="3777096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pPr>
              <a:defRPr/>
            </a:pPr>
            <a:fld id="{94D9CCB8-A531-4A7B-8D3F-42D6D36AA649}" type="slidenum">
              <a:rPr lang="tr-TR" smtClean="0"/>
              <a:pPr>
                <a:defRPr/>
              </a:pPr>
              <a:t>111</a:t>
            </a:fld>
            <a:endParaRPr lang="tr-TR"/>
          </a:p>
        </p:txBody>
      </p:sp>
    </p:spTree>
    <p:extLst>
      <p:ext uri="{BB962C8B-B14F-4D97-AF65-F5344CB8AC3E}">
        <p14:creationId xmlns:p14="http://schemas.microsoft.com/office/powerpoint/2010/main" val="534181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pPr>
              <a:defRPr/>
            </a:pPr>
            <a:fld id="{94D9CCB8-A531-4A7B-8D3F-42D6D36AA649}" type="slidenum">
              <a:rPr lang="tr-TR" smtClean="0"/>
              <a:pPr>
                <a:defRPr/>
              </a:pPr>
              <a:t>112</a:t>
            </a:fld>
            <a:endParaRPr lang="tr-TR"/>
          </a:p>
        </p:txBody>
      </p:sp>
    </p:spTree>
    <p:extLst>
      <p:ext uri="{BB962C8B-B14F-4D97-AF65-F5344CB8AC3E}">
        <p14:creationId xmlns:p14="http://schemas.microsoft.com/office/powerpoint/2010/main" val="975675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pPr>
              <a:defRPr/>
            </a:pPr>
            <a:fld id="{94D9CCB8-A531-4A7B-8D3F-42D6D36AA649}" type="slidenum">
              <a:rPr lang="tr-TR" smtClean="0"/>
              <a:pPr>
                <a:defRPr/>
              </a:pPr>
              <a:t>125</a:t>
            </a:fld>
            <a:endParaRPr lang="tr-TR"/>
          </a:p>
        </p:txBody>
      </p:sp>
    </p:spTree>
    <p:extLst>
      <p:ext uri="{BB962C8B-B14F-4D97-AF65-F5344CB8AC3E}">
        <p14:creationId xmlns:p14="http://schemas.microsoft.com/office/powerpoint/2010/main" val="623855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pPr>
              <a:defRPr/>
            </a:pPr>
            <a:fld id="{94D9CCB8-A531-4A7B-8D3F-42D6D36AA649}" type="slidenum">
              <a:rPr lang="tr-TR" smtClean="0"/>
              <a:pPr>
                <a:defRPr/>
              </a:pPr>
              <a:t>131</a:t>
            </a:fld>
            <a:endParaRPr lang="tr-TR"/>
          </a:p>
        </p:txBody>
      </p:sp>
    </p:spTree>
    <p:extLst>
      <p:ext uri="{BB962C8B-B14F-4D97-AF65-F5344CB8AC3E}">
        <p14:creationId xmlns:p14="http://schemas.microsoft.com/office/powerpoint/2010/main" val="429723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ayt Görüntüsü Yer Tutucusu 1"/>
          <p:cNvSpPr>
            <a:spLocks noGrp="1" noRot="1" noChangeAspect="1" noTextEdit="1"/>
          </p:cNvSpPr>
          <p:nvPr>
            <p:ph type="sldImg"/>
          </p:nvPr>
        </p:nvSpPr>
        <p:spPr bwMode="auto">
          <a:noFill/>
          <a:ln>
            <a:solidFill>
              <a:srgbClr val="000000"/>
            </a:solidFill>
            <a:miter lim="800000"/>
            <a:headEnd/>
            <a:tailEnd/>
          </a:ln>
        </p:spPr>
      </p:sp>
      <p:sp>
        <p:nvSpPr>
          <p:cNvPr id="37891" name="Not Yer Tutucusu 2"/>
          <p:cNvSpPr>
            <a:spLocks noGrp="1"/>
          </p:cNvSpPr>
          <p:nvPr>
            <p:ph type="body" idx="1"/>
          </p:nvPr>
        </p:nvSpPr>
        <p:spPr bwMode="auto">
          <a:noFill/>
        </p:spPr>
        <p:txBody>
          <a:bodyPr wrap="square" numCol="1" anchor="t" anchorCtr="0" compatLnSpc="1">
            <a:prstTxWarp prst="textNoShape">
              <a:avLst/>
            </a:prstTxWarp>
          </a:bodyPr>
          <a:lstStyle/>
          <a:p>
            <a:endParaRPr lang="tr-TR" altLang="tr-TR" dirty="0"/>
          </a:p>
        </p:txBody>
      </p:sp>
      <p:sp>
        <p:nvSpPr>
          <p:cNvPr id="37892" name="Slayt Numarası Yer Tutucusu 3"/>
          <p:cNvSpPr>
            <a:spLocks noGrp="1"/>
          </p:cNvSpPr>
          <p:nvPr>
            <p:ph type="sldNum" sz="quarter" idx="5"/>
          </p:nvPr>
        </p:nvSpPr>
        <p:spPr bwMode="auto">
          <a:noFill/>
          <a:ln>
            <a:miter lim="800000"/>
            <a:headEnd/>
            <a:tailEnd/>
          </a:ln>
        </p:spPr>
        <p:txBody>
          <a:bodyPr/>
          <a:lstStyle/>
          <a:p>
            <a:fld id="{4E261CEA-24AC-4697-9056-21E8E13504CC}" type="slidenum">
              <a:rPr lang="tr-TR" altLang="tr-TR"/>
              <a:pPr/>
              <a:t>134</a:t>
            </a:fld>
            <a:endParaRPr lang="tr-TR" altLang="tr-TR"/>
          </a:p>
        </p:txBody>
      </p:sp>
    </p:spTree>
    <p:extLst>
      <p:ext uri="{BB962C8B-B14F-4D97-AF65-F5344CB8AC3E}">
        <p14:creationId xmlns:p14="http://schemas.microsoft.com/office/powerpoint/2010/main" val="414821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pPr>
              <a:defRPr/>
            </a:pPr>
            <a:fld id="{94D9CCB8-A531-4A7B-8D3F-42D6D36AA649}" type="slidenum">
              <a:rPr lang="tr-TR" smtClean="0"/>
              <a:pPr>
                <a:defRPr/>
              </a:pPr>
              <a:t>101</a:t>
            </a:fld>
            <a:endParaRPr lang="tr-TR"/>
          </a:p>
        </p:txBody>
      </p:sp>
    </p:spTree>
    <p:extLst>
      <p:ext uri="{BB962C8B-B14F-4D97-AF65-F5344CB8AC3E}">
        <p14:creationId xmlns:p14="http://schemas.microsoft.com/office/powerpoint/2010/main" val="912568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pPr>
              <a:defRPr/>
            </a:pPr>
            <a:fld id="{94D9CCB8-A531-4A7B-8D3F-42D6D36AA649}" type="slidenum">
              <a:rPr lang="tr-TR" smtClean="0"/>
              <a:pPr>
                <a:defRPr/>
              </a:pPr>
              <a:t>102</a:t>
            </a:fld>
            <a:endParaRPr lang="tr-TR"/>
          </a:p>
        </p:txBody>
      </p:sp>
    </p:spTree>
    <p:extLst>
      <p:ext uri="{BB962C8B-B14F-4D97-AF65-F5344CB8AC3E}">
        <p14:creationId xmlns:p14="http://schemas.microsoft.com/office/powerpoint/2010/main" val="3222034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pPr>
              <a:defRPr/>
            </a:pPr>
            <a:fld id="{94D9CCB8-A531-4A7B-8D3F-42D6D36AA649}" type="slidenum">
              <a:rPr lang="tr-TR" smtClean="0"/>
              <a:pPr>
                <a:defRPr/>
              </a:pPr>
              <a:t>103</a:t>
            </a:fld>
            <a:endParaRPr lang="tr-TR"/>
          </a:p>
        </p:txBody>
      </p:sp>
    </p:spTree>
    <p:extLst>
      <p:ext uri="{BB962C8B-B14F-4D97-AF65-F5344CB8AC3E}">
        <p14:creationId xmlns:p14="http://schemas.microsoft.com/office/powerpoint/2010/main" val="4007637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pPr>
              <a:defRPr/>
            </a:pPr>
            <a:fld id="{94D9CCB8-A531-4A7B-8D3F-42D6D36AA649}" type="slidenum">
              <a:rPr lang="tr-TR" smtClean="0"/>
              <a:pPr>
                <a:defRPr/>
              </a:pPr>
              <a:t>104</a:t>
            </a:fld>
            <a:endParaRPr lang="tr-TR"/>
          </a:p>
        </p:txBody>
      </p:sp>
    </p:spTree>
    <p:extLst>
      <p:ext uri="{BB962C8B-B14F-4D97-AF65-F5344CB8AC3E}">
        <p14:creationId xmlns:p14="http://schemas.microsoft.com/office/powerpoint/2010/main" val="300021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pPr>
              <a:defRPr/>
            </a:pPr>
            <a:fld id="{94D9CCB8-A531-4A7B-8D3F-42D6D36AA649}" type="slidenum">
              <a:rPr lang="tr-TR" smtClean="0"/>
              <a:pPr>
                <a:defRPr/>
              </a:pPr>
              <a:t>105</a:t>
            </a:fld>
            <a:endParaRPr lang="tr-TR"/>
          </a:p>
        </p:txBody>
      </p:sp>
    </p:spTree>
    <p:extLst>
      <p:ext uri="{BB962C8B-B14F-4D97-AF65-F5344CB8AC3E}">
        <p14:creationId xmlns:p14="http://schemas.microsoft.com/office/powerpoint/2010/main" val="2887430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ayt Görüntüsü Yer Tutucusu 1"/>
          <p:cNvSpPr>
            <a:spLocks noGrp="1" noRot="1" noChangeAspect="1" noTextEdit="1"/>
          </p:cNvSpPr>
          <p:nvPr>
            <p:ph type="sldImg"/>
          </p:nvPr>
        </p:nvSpPr>
        <p:spPr bwMode="auto">
          <a:noFill/>
          <a:ln>
            <a:solidFill>
              <a:srgbClr val="000000"/>
            </a:solidFill>
            <a:miter lim="800000"/>
            <a:headEnd/>
            <a:tailEnd/>
          </a:ln>
        </p:spPr>
      </p:sp>
      <p:sp>
        <p:nvSpPr>
          <p:cNvPr id="36867" name="Not Yer Tutucusu 2"/>
          <p:cNvSpPr>
            <a:spLocks noGrp="1"/>
          </p:cNvSpPr>
          <p:nvPr>
            <p:ph type="body" idx="1"/>
          </p:nvPr>
        </p:nvSpPr>
        <p:spPr bwMode="auto">
          <a:noFill/>
        </p:spPr>
        <p:txBody>
          <a:bodyPr wrap="square" numCol="1" anchor="t" anchorCtr="0" compatLnSpc="1">
            <a:prstTxWarp prst="textNoShape">
              <a:avLst/>
            </a:prstTxWarp>
          </a:bodyPr>
          <a:lstStyle/>
          <a:p>
            <a:endParaRPr lang="tr-TR" altLang="tr-TR"/>
          </a:p>
        </p:txBody>
      </p:sp>
      <p:sp>
        <p:nvSpPr>
          <p:cNvPr id="36868" name="Slayt Numarası Yer Tutucusu 3"/>
          <p:cNvSpPr>
            <a:spLocks noGrp="1"/>
          </p:cNvSpPr>
          <p:nvPr>
            <p:ph type="sldNum" sz="quarter" idx="5"/>
          </p:nvPr>
        </p:nvSpPr>
        <p:spPr bwMode="auto">
          <a:noFill/>
          <a:ln>
            <a:miter lim="800000"/>
            <a:headEnd/>
            <a:tailEnd/>
          </a:ln>
        </p:spPr>
        <p:txBody>
          <a:bodyPr/>
          <a:lstStyle/>
          <a:p>
            <a:fld id="{5892EACD-9F3C-46A5-9AF0-DC1BB10D8E44}" type="slidenum">
              <a:rPr lang="tr-TR" altLang="tr-TR"/>
              <a:pPr/>
              <a:t>106</a:t>
            </a:fld>
            <a:endParaRPr lang="tr-TR" altLang="tr-TR"/>
          </a:p>
        </p:txBody>
      </p:sp>
    </p:spTree>
    <p:extLst>
      <p:ext uri="{BB962C8B-B14F-4D97-AF65-F5344CB8AC3E}">
        <p14:creationId xmlns:p14="http://schemas.microsoft.com/office/powerpoint/2010/main" val="2608537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pPr>
              <a:defRPr/>
            </a:pPr>
            <a:fld id="{94D9CCB8-A531-4A7B-8D3F-42D6D36AA649}" type="slidenum">
              <a:rPr lang="tr-TR" smtClean="0"/>
              <a:pPr>
                <a:defRPr/>
              </a:pPr>
              <a:t>107</a:t>
            </a:fld>
            <a:endParaRPr lang="tr-TR"/>
          </a:p>
        </p:txBody>
      </p:sp>
    </p:spTree>
    <p:extLst>
      <p:ext uri="{BB962C8B-B14F-4D97-AF65-F5344CB8AC3E}">
        <p14:creationId xmlns:p14="http://schemas.microsoft.com/office/powerpoint/2010/main" val="996706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pPr>
              <a:defRPr/>
            </a:pPr>
            <a:fld id="{94D9CCB8-A531-4A7B-8D3F-42D6D36AA649}" type="slidenum">
              <a:rPr lang="tr-TR" smtClean="0"/>
              <a:pPr>
                <a:defRPr/>
              </a:pPr>
              <a:t>108</a:t>
            </a:fld>
            <a:endParaRPr lang="tr-TR"/>
          </a:p>
        </p:txBody>
      </p:sp>
    </p:spTree>
    <p:extLst>
      <p:ext uri="{BB962C8B-B14F-4D97-AF65-F5344CB8AC3E}">
        <p14:creationId xmlns:p14="http://schemas.microsoft.com/office/powerpoint/2010/main" val="1384201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69B904F8-B92C-4263-88BB-52CE5D1E27D5}" type="datetimeFigureOut">
              <a:rPr lang="tr-TR" smtClean="0"/>
              <a:t>20.09.2022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529C921-6EFA-4627-A2CA-D0AF44B76E68}" type="slidenum">
              <a:rPr lang="tr-TR" smtClean="0"/>
              <a:t>‹#›</a:t>
            </a:fld>
            <a:endParaRPr lang="tr-TR"/>
          </a:p>
        </p:txBody>
      </p:sp>
    </p:spTree>
    <p:extLst>
      <p:ext uri="{BB962C8B-B14F-4D97-AF65-F5344CB8AC3E}">
        <p14:creationId xmlns:p14="http://schemas.microsoft.com/office/powerpoint/2010/main" val="765453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69B904F8-B92C-4263-88BB-52CE5D1E27D5}" type="datetimeFigureOut">
              <a:rPr lang="tr-TR" smtClean="0"/>
              <a:t>20.09.2022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529C921-6EFA-4627-A2CA-D0AF44B76E68}" type="slidenum">
              <a:rPr lang="tr-TR" smtClean="0"/>
              <a:t>‹#›</a:t>
            </a:fld>
            <a:endParaRPr lang="tr-TR"/>
          </a:p>
        </p:txBody>
      </p:sp>
    </p:spTree>
    <p:extLst>
      <p:ext uri="{BB962C8B-B14F-4D97-AF65-F5344CB8AC3E}">
        <p14:creationId xmlns:p14="http://schemas.microsoft.com/office/powerpoint/2010/main" val="2072272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69B904F8-B92C-4263-88BB-52CE5D1E27D5}" type="datetimeFigureOut">
              <a:rPr lang="tr-TR" smtClean="0"/>
              <a:t>20.09.2022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529C921-6EFA-4627-A2CA-D0AF44B76E68}" type="slidenum">
              <a:rPr lang="tr-TR" smtClean="0"/>
              <a:t>‹#›</a:t>
            </a:fld>
            <a:endParaRPr lang="tr-TR"/>
          </a:p>
        </p:txBody>
      </p:sp>
    </p:spTree>
    <p:extLst>
      <p:ext uri="{BB962C8B-B14F-4D97-AF65-F5344CB8AC3E}">
        <p14:creationId xmlns:p14="http://schemas.microsoft.com/office/powerpoint/2010/main" val="2272313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69B904F8-B92C-4263-88BB-52CE5D1E27D5}" type="datetimeFigureOut">
              <a:rPr lang="tr-TR" smtClean="0"/>
              <a:t>20.09.2022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529C921-6EFA-4627-A2CA-D0AF44B76E68}" type="slidenum">
              <a:rPr lang="tr-TR" smtClean="0"/>
              <a:t>‹#›</a:t>
            </a:fld>
            <a:endParaRPr lang="tr-TR"/>
          </a:p>
        </p:txBody>
      </p:sp>
    </p:spTree>
    <p:extLst>
      <p:ext uri="{BB962C8B-B14F-4D97-AF65-F5344CB8AC3E}">
        <p14:creationId xmlns:p14="http://schemas.microsoft.com/office/powerpoint/2010/main" val="1342322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69B904F8-B92C-4263-88BB-52CE5D1E27D5}" type="datetimeFigureOut">
              <a:rPr lang="tr-TR" smtClean="0"/>
              <a:t>20.09.2022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529C921-6EFA-4627-A2CA-D0AF44B76E68}" type="slidenum">
              <a:rPr lang="tr-TR" smtClean="0"/>
              <a:t>‹#›</a:t>
            </a:fld>
            <a:endParaRPr lang="tr-TR"/>
          </a:p>
        </p:txBody>
      </p:sp>
    </p:spTree>
    <p:extLst>
      <p:ext uri="{BB962C8B-B14F-4D97-AF65-F5344CB8AC3E}">
        <p14:creationId xmlns:p14="http://schemas.microsoft.com/office/powerpoint/2010/main" val="2423173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69B904F8-B92C-4263-88BB-52CE5D1E27D5}" type="datetimeFigureOut">
              <a:rPr lang="tr-TR" smtClean="0"/>
              <a:t>20.09.2022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529C921-6EFA-4627-A2CA-D0AF44B76E68}" type="slidenum">
              <a:rPr lang="tr-TR" smtClean="0"/>
              <a:t>‹#›</a:t>
            </a:fld>
            <a:endParaRPr lang="tr-TR"/>
          </a:p>
        </p:txBody>
      </p:sp>
    </p:spTree>
    <p:extLst>
      <p:ext uri="{BB962C8B-B14F-4D97-AF65-F5344CB8AC3E}">
        <p14:creationId xmlns:p14="http://schemas.microsoft.com/office/powerpoint/2010/main" val="1726496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69B904F8-B92C-4263-88BB-52CE5D1E27D5}" type="datetimeFigureOut">
              <a:rPr lang="tr-TR" smtClean="0"/>
              <a:t>20.09.2022</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8529C921-6EFA-4627-A2CA-D0AF44B76E68}" type="slidenum">
              <a:rPr lang="tr-TR" smtClean="0"/>
              <a:t>‹#›</a:t>
            </a:fld>
            <a:endParaRPr lang="tr-TR"/>
          </a:p>
        </p:txBody>
      </p:sp>
    </p:spTree>
    <p:extLst>
      <p:ext uri="{BB962C8B-B14F-4D97-AF65-F5344CB8AC3E}">
        <p14:creationId xmlns:p14="http://schemas.microsoft.com/office/powerpoint/2010/main" val="1370850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69B904F8-B92C-4263-88BB-52CE5D1E27D5}" type="datetimeFigureOut">
              <a:rPr lang="tr-TR" smtClean="0"/>
              <a:t>20.09.2022</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8529C921-6EFA-4627-A2CA-D0AF44B76E68}" type="slidenum">
              <a:rPr lang="tr-TR" smtClean="0"/>
              <a:t>‹#›</a:t>
            </a:fld>
            <a:endParaRPr lang="tr-TR"/>
          </a:p>
        </p:txBody>
      </p:sp>
    </p:spTree>
    <p:extLst>
      <p:ext uri="{BB962C8B-B14F-4D97-AF65-F5344CB8AC3E}">
        <p14:creationId xmlns:p14="http://schemas.microsoft.com/office/powerpoint/2010/main" val="3551430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69B904F8-B92C-4263-88BB-52CE5D1E27D5}" type="datetimeFigureOut">
              <a:rPr lang="tr-TR" smtClean="0"/>
              <a:t>20.09.2022</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8529C921-6EFA-4627-A2CA-D0AF44B76E68}" type="slidenum">
              <a:rPr lang="tr-TR" smtClean="0"/>
              <a:t>‹#›</a:t>
            </a:fld>
            <a:endParaRPr lang="tr-TR"/>
          </a:p>
        </p:txBody>
      </p:sp>
    </p:spTree>
    <p:extLst>
      <p:ext uri="{BB962C8B-B14F-4D97-AF65-F5344CB8AC3E}">
        <p14:creationId xmlns:p14="http://schemas.microsoft.com/office/powerpoint/2010/main" val="3328546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69B904F8-B92C-4263-88BB-52CE5D1E27D5}" type="datetimeFigureOut">
              <a:rPr lang="tr-TR" smtClean="0"/>
              <a:t>20.09.2022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529C921-6EFA-4627-A2CA-D0AF44B76E68}" type="slidenum">
              <a:rPr lang="tr-TR" smtClean="0"/>
              <a:t>‹#›</a:t>
            </a:fld>
            <a:endParaRPr lang="tr-TR"/>
          </a:p>
        </p:txBody>
      </p:sp>
    </p:spTree>
    <p:extLst>
      <p:ext uri="{BB962C8B-B14F-4D97-AF65-F5344CB8AC3E}">
        <p14:creationId xmlns:p14="http://schemas.microsoft.com/office/powerpoint/2010/main" val="2409985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69B904F8-B92C-4263-88BB-52CE5D1E27D5}" type="datetimeFigureOut">
              <a:rPr lang="tr-TR" smtClean="0"/>
              <a:t>20.09.2022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529C921-6EFA-4627-A2CA-D0AF44B76E68}" type="slidenum">
              <a:rPr lang="tr-TR" smtClean="0"/>
              <a:t>‹#›</a:t>
            </a:fld>
            <a:endParaRPr lang="tr-TR"/>
          </a:p>
        </p:txBody>
      </p:sp>
    </p:spTree>
    <p:extLst>
      <p:ext uri="{BB962C8B-B14F-4D97-AF65-F5344CB8AC3E}">
        <p14:creationId xmlns:p14="http://schemas.microsoft.com/office/powerpoint/2010/main" val="2349457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B904F8-B92C-4263-88BB-52CE5D1E27D5}" type="datetimeFigureOut">
              <a:rPr lang="tr-TR" smtClean="0"/>
              <a:t>20.09.2022</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29C921-6EFA-4627-A2CA-D0AF44B76E68}" type="slidenum">
              <a:rPr lang="tr-TR" smtClean="0"/>
              <a:t>‹#›</a:t>
            </a:fld>
            <a:endParaRPr lang="tr-TR"/>
          </a:p>
        </p:txBody>
      </p:sp>
    </p:spTree>
    <p:extLst>
      <p:ext uri="{BB962C8B-B14F-4D97-AF65-F5344CB8AC3E}">
        <p14:creationId xmlns:p14="http://schemas.microsoft.com/office/powerpoint/2010/main" val="12501319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12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13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image" Target="../media/image100.jpeg"/><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13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12.gif"/><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hyperlink" Target="http://www.aku.edu.tr/web/Sayfa.aspx?ID=57JQM25NDAU45832AQ101" TargetMode="Externa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8" Type="http://schemas.openxmlformats.org/officeDocument/2006/relationships/hyperlink" Target="http://eobs.cu.edu.tr/DersIzl_tr.aspx?DersID=28455" TargetMode="External"/><Relationship Id="rId3" Type="http://schemas.openxmlformats.org/officeDocument/2006/relationships/hyperlink" Target="http://eobs.cu.edu.tr/DersIzl_tr.aspx?DersID=19266" TargetMode="External"/><Relationship Id="rId7" Type="http://schemas.openxmlformats.org/officeDocument/2006/relationships/hyperlink" Target="http://eobs.cu.edu.tr/DersIzl_tr.aspx?DersID=19265" TargetMode="External"/><Relationship Id="rId2" Type="http://schemas.openxmlformats.org/officeDocument/2006/relationships/hyperlink" Target="http://eobs.cu.edu.tr/DersIzl_tr.aspx?DersID=24427" TargetMode="External"/><Relationship Id="rId1" Type="http://schemas.openxmlformats.org/officeDocument/2006/relationships/slideLayout" Target="../slideLayouts/slideLayout7.xml"/><Relationship Id="rId6" Type="http://schemas.openxmlformats.org/officeDocument/2006/relationships/hyperlink" Target="http://eobs.cu.edu.tr/DersIzl_tr.aspx?DersID=19263" TargetMode="External"/><Relationship Id="rId5" Type="http://schemas.openxmlformats.org/officeDocument/2006/relationships/hyperlink" Target="http://eobs.cu.edu.tr/DersIzl_tr.aspx?DersID=19269" TargetMode="External"/><Relationship Id="rId10" Type="http://schemas.openxmlformats.org/officeDocument/2006/relationships/hyperlink" Target="http://eobs.cu.edu.tr/DersIzl_tr.aspx?DersID=19270" TargetMode="External"/><Relationship Id="rId4" Type="http://schemas.openxmlformats.org/officeDocument/2006/relationships/hyperlink" Target="http://eobs.cu.edu.tr/DersIzl_tr.aspx?DersID=19264" TargetMode="External"/><Relationship Id="rId9" Type="http://schemas.openxmlformats.org/officeDocument/2006/relationships/hyperlink" Target="http://eobs.cu.edu.tr/DersIzl_tr.aspx?DersID=24429"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erasmusintern.org/"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mailto:erasmuspl@cu.edu.tr" TargetMode="External"/><Relationship Id="rId2" Type="http://schemas.openxmlformats.org/officeDocument/2006/relationships/hyperlink" Target="mailto:erasmus@cu.edu.tr"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ftp://ftp.cu.edu.tr/cuGaleri/Klasik/jpg/640_480/logostandart640_480.jpg" TargetMode="External"/><Relationship Id="rId4" Type="http://schemas.openxmlformats.org/officeDocument/2006/relationships/image" Target="../media/image17.jpeg"/></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Microsoft_Word_97_-_2003_Belgesi1.doc"/><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0.emf"/></Relationships>
</file>

<file path=ppt/slides/_rels/slide51.xml.rels><?xml version="1.0" encoding="UTF-8" standalone="yes"?>
<Relationships xmlns="http://schemas.openxmlformats.org/package/2006/relationships"><Relationship Id="rId3" Type="http://schemas.openxmlformats.org/officeDocument/2006/relationships/oleObject" Target="../embeddings/Microsoft_Word_97_-_2003_Belgesi2.doc"/><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1.emf"/></Relationships>
</file>

<file path=ppt/slides/_rels/slide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farabi.cu.edu.tr/"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9.png"/><Relationship Id="rId2" Type="http://schemas.openxmlformats.org/officeDocument/2006/relationships/image" Target="../media/image45.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8.png"/><Relationship Id="rId4" Type="http://schemas.openxmlformats.org/officeDocument/2006/relationships/image" Target="../media/image47.jpg"/></Relationships>
</file>

<file path=ppt/slides/_rels/slide9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1.png"/><Relationship Id="rId7" Type="http://schemas.openxmlformats.org/officeDocument/2006/relationships/image" Target="../media/image54.jpeg"/><Relationship Id="rId2" Type="http://schemas.openxmlformats.org/officeDocument/2006/relationships/image" Target="../media/image50.jp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microsoft.com/office/2007/relationships/hdphoto" Target="../media/hdphoto2.wdp"/></Relationships>
</file>

<file path=ppt/slides/_rels/slide9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0C2AB825-DCCC-46C4-8510-312B27CC35C8}"/>
              </a:ext>
            </a:extLst>
          </p:cNvPr>
          <p:cNvSpPr>
            <a:spLocks noGrp="1"/>
          </p:cNvSpPr>
          <p:nvPr>
            <p:ph type="ctrTitle"/>
          </p:nvPr>
        </p:nvSpPr>
        <p:spPr>
          <a:xfrm>
            <a:off x="2098187" y="4201299"/>
            <a:ext cx="8825658" cy="889686"/>
          </a:xfrm>
        </p:spPr>
        <p:txBody>
          <a:bodyPr>
            <a:normAutofit/>
          </a:bodyPr>
          <a:lstStyle/>
          <a:p>
            <a:pPr algn="ctr"/>
            <a:r>
              <a:rPr lang="tr-TR" sz="4400" b="1" dirty="0" smtClean="0">
                <a:solidFill>
                  <a:srgbClr val="8E0000"/>
                </a:solidFill>
                <a:latin typeface="Arial" panose="020B0604020202020204" pitchFamily="34" charset="0"/>
                <a:cs typeface="Arial" panose="020B0604020202020204" pitchFamily="34" charset="0"/>
              </a:rPr>
              <a:t>BAĞIMLILIKTAN UZAK DUR!!</a:t>
            </a:r>
            <a:endParaRPr lang="tr-TR" sz="4400" b="1" dirty="0">
              <a:solidFill>
                <a:srgbClr val="8E0000"/>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7922" y="1013255"/>
            <a:ext cx="3052119" cy="281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6265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a:spLocks noChangeArrowheads="1"/>
          </p:cNvSpPr>
          <p:nvPr/>
        </p:nvSpPr>
        <p:spPr bwMode="auto">
          <a:xfrm>
            <a:off x="1919289" y="1341438"/>
            <a:ext cx="8353176" cy="3416320"/>
          </a:xfrm>
          <a:prstGeom prst="rect">
            <a:avLst/>
          </a:prstGeom>
          <a:noFill/>
          <a:ln w="9525">
            <a:noFill/>
            <a:miter lim="800000"/>
            <a:headEnd/>
            <a:tailEnd/>
          </a:ln>
        </p:spPr>
        <p:txBody>
          <a:bodyPr wrap="square">
            <a:spAutoFit/>
          </a:bodyPr>
          <a:lstStyle/>
          <a:p>
            <a:r>
              <a:rPr lang="tr-TR" b="1" dirty="0">
                <a:latin typeface="Calibri" pitchFamily="34" charset="0"/>
              </a:rPr>
              <a:t>Eğitim Öğretim Süresi </a:t>
            </a:r>
            <a:r>
              <a:rPr lang="tr-TR" dirty="0">
                <a:latin typeface="Calibri" pitchFamily="34" charset="0"/>
              </a:rPr>
              <a:t>: </a:t>
            </a:r>
          </a:p>
          <a:p>
            <a:endParaRPr lang="tr-TR" dirty="0">
              <a:latin typeface="Calibri" pitchFamily="34" charset="0"/>
            </a:endParaRPr>
          </a:p>
          <a:p>
            <a:r>
              <a:rPr lang="tr-TR" dirty="0">
                <a:latin typeface="Calibri" pitchFamily="34" charset="0"/>
              </a:rPr>
              <a:t>Azami öğretim süresi (yabancı dil hazırlık sınıfı hariç)</a:t>
            </a:r>
          </a:p>
          <a:p>
            <a:r>
              <a:rPr lang="tr-TR" dirty="0">
                <a:latin typeface="Calibri" pitchFamily="34" charset="0"/>
              </a:rPr>
              <a:t>	Ön </a:t>
            </a:r>
            <a:r>
              <a:rPr lang="tr-TR" dirty="0">
                <a:latin typeface="Calibri" pitchFamily="34" charset="0"/>
              </a:rPr>
              <a:t>lisans programları için </a:t>
            </a:r>
            <a:r>
              <a:rPr lang="tr-TR" b="1" dirty="0">
                <a:latin typeface="Calibri" pitchFamily="34" charset="0"/>
              </a:rPr>
              <a:t>4</a:t>
            </a:r>
            <a:r>
              <a:rPr lang="tr-TR" dirty="0">
                <a:latin typeface="Calibri" pitchFamily="34" charset="0"/>
              </a:rPr>
              <a:t> yıl, </a:t>
            </a:r>
            <a:endParaRPr lang="tr-TR" dirty="0">
              <a:latin typeface="Calibri" pitchFamily="34" charset="0"/>
            </a:endParaRPr>
          </a:p>
          <a:p>
            <a:r>
              <a:rPr lang="tr-TR" b="1" dirty="0">
                <a:solidFill>
                  <a:srgbClr val="7030A0"/>
                </a:solidFill>
                <a:latin typeface="Calibri" pitchFamily="34" charset="0"/>
              </a:rPr>
              <a:t>	</a:t>
            </a:r>
            <a:r>
              <a:rPr lang="tr-TR" b="1" dirty="0">
                <a:solidFill>
                  <a:srgbClr val="7030A0"/>
                </a:solidFill>
                <a:latin typeface="Calibri" pitchFamily="34" charset="0"/>
              </a:rPr>
              <a:t>4 yıl olan lisans programları azami 7 yıl, </a:t>
            </a:r>
          </a:p>
          <a:p>
            <a:r>
              <a:rPr lang="tr-TR" b="1" dirty="0">
                <a:solidFill>
                  <a:srgbClr val="7030A0"/>
                </a:solidFill>
                <a:latin typeface="Calibri" pitchFamily="34" charset="0"/>
              </a:rPr>
              <a:t>	</a:t>
            </a:r>
            <a:r>
              <a:rPr lang="tr-TR" b="1" dirty="0">
                <a:solidFill>
                  <a:srgbClr val="7030A0"/>
                </a:solidFill>
                <a:latin typeface="Calibri" pitchFamily="34" charset="0"/>
              </a:rPr>
              <a:t>5 </a:t>
            </a:r>
            <a:r>
              <a:rPr lang="tr-TR" b="1" dirty="0">
                <a:solidFill>
                  <a:srgbClr val="7030A0"/>
                </a:solidFill>
                <a:latin typeface="Calibri" pitchFamily="34" charset="0"/>
              </a:rPr>
              <a:t>yıl olan lisans programları azami </a:t>
            </a:r>
            <a:r>
              <a:rPr lang="tr-TR" b="1" dirty="0">
                <a:solidFill>
                  <a:srgbClr val="7030A0"/>
                </a:solidFill>
                <a:latin typeface="Calibri" pitchFamily="34" charset="0"/>
              </a:rPr>
              <a:t>8 </a:t>
            </a:r>
            <a:r>
              <a:rPr lang="tr-TR" b="1" dirty="0">
                <a:solidFill>
                  <a:srgbClr val="7030A0"/>
                </a:solidFill>
                <a:latin typeface="Calibri" pitchFamily="34" charset="0"/>
              </a:rPr>
              <a:t>yıl, </a:t>
            </a:r>
            <a:endParaRPr lang="tr-TR" b="1" dirty="0">
              <a:solidFill>
                <a:srgbClr val="7030A0"/>
              </a:solidFill>
              <a:latin typeface="Calibri" pitchFamily="34" charset="0"/>
            </a:endParaRPr>
          </a:p>
          <a:p>
            <a:r>
              <a:rPr lang="tr-TR" b="1" dirty="0">
                <a:solidFill>
                  <a:srgbClr val="7030A0"/>
                </a:solidFill>
                <a:latin typeface="Calibri" pitchFamily="34" charset="0"/>
              </a:rPr>
              <a:t>	</a:t>
            </a:r>
            <a:r>
              <a:rPr lang="tr-TR" b="1" dirty="0">
                <a:solidFill>
                  <a:srgbClr val="7030A0"/>
                </a:solidFill>
                <a:latin typeface="Calibri" pitchFamily="34" charset="0"/>
              </a:rPr>
              <a:t>6 yıl </a:t>
            </a:r>
            <a:r>
              <a:rPr lang="tr-TR" b="1" dirty="0">
                <a:solidFill>
                  <a:srgbClr val="7030A0"/>
                </a:solidFill>
                <a:latin typeface="Calibri" pitchFamily="34" charset="0"/>
              </a:rPr>
              <a:t>olan lisans programları azami </a:t>
            </a:r>
            <a:r>
              <a:rPr lang="tr-TR" b="1" dirty="0">
                <a:solidFill>
                  <a:srgbClr val="7030A0"/>
                </a:solidFill>
                <a:latin typeface="Calibri" pitchFamily="34" charset="0"/>
              </a:rPr>
              <a:t>9 yıl </a:t>
            </a:r>
            <a:endParaRPr lang="tr-TR" b="1" dirty="0">
              <a:solidFill>
                <a:srgbClr val="7030A0"/>
              </a:solidFill>
              <a:latin typeface="Calibri" pitchFamily="34" charset="0"/>
            </a:endParaRPr>
          </a:p>
          <a:p>
            <a:r>
              <a:rPr lang="tr-TR" dirty="0">
                <a:latin typeface="Calibri" pitchFamily="34" charset="0"/>
              </a:rPr>
              <a:t> </a:t>
            </a:r>
            <a:endParaRPr lang="tr-TR" dirty="0">
              <a:latin typeface="Calibri" pitchFamily="34" charset="0"/>
            </a:endParaRPr>
          </a:p>
          <a:p>
            <a:r>
              <a:rPr lang="tr-TR" dirty="0">
                <a:latin typeface="Calibri" pitchFamily="34" charset="0"/>
              </a:rPr>
              <a:t>Öğrencilerin belirtilen süre </a:t>
            </a:r>
            <a:r>
              <a:rPr lang="tr-TR" dirty="0">
                <a:latin typeface="Calibri" pitchFamily="34" charset="0"/>
              </a:rPr>
              <a:t>içinde kayıt oldukları programları başarı ile tamamlamaları gerekmektedir. </a:t>
            </a:r>
            <a:r>
              <a:rPr lang="tr-TR" dirty="0">
                <a:latin typeface="Calibri" pitchFamily="34" charset="0"/>
              </a:rPr>
              <a:t> </a:t>
            </a:r>
            <a:r>
              <a:rPr lang="tr-TR" b="1" dirty="0">
                <a:solidFill>
                  <a:srgbClr val="7030A0"/>
                </a:solidFill>
                <a:latin typeface="Calibri" pitchFamily="34" charset="0"/>
              </a:rPr>
              <a:t>Bu süreler sonunda Yönetmelikte tanınan sınavlar sonunda 5 dersten fazla başarısız dersi olan öğrencilerin kayıtları silinmektedir.</a:t>
            </a:r>
            <a:endParaRPr lang="tr-TR" b="1" dirty="0">
              <a:solidFill>
                <a:srgbClr val="7030A0"/>
              </a:solidFill>
              <a:latin typeface="Calibri" pitchFamily="34" charset="0"/>
            </a:endParaRPr>
          </a:p>
          <a:p>
            <a:endParaRPr lang="tr-TR"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slide(fromBottom)">
                                      <p:cBhvr>
                                        <p:cTn id="7" dur="500"/>
                                        <p:tgtEl>
                                          <p:spTgt spid="2">
                                            <p:txEl>
                                              <p:pRg st="2" end="2"/>
                                            </p:txEl>
                                          </p:spTgt>
                                        </p:tgtEl>
                                      </p:cBhvr>
                                    </p:animEffect>
                                  </p:childTnLst>
                                </p:cTn>
                              </p:par>
                              <p:par>
                                <p:cTn id="8" presetID="12" presetClass="entr" presetSubtype="4"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slide(fromBottom)">
                                      <p:cBhvr>
                                        <p:cTn id="10" dur="500"/>
                                        <p:tgtEl>
                                          <p:spTgt spid="2">
                                            <p:txEl>
                                              <p:pRg st="3" end="3"/>
                                            </p:txEl>
                                          </p:spTgt>
                                        </p:tgtEl>
                                      </p:cBhvr>
                                    </p:animEffect>
                                  </p:childTnLst>
                                </p:cTn>
                              </p:par>
                              <p:par>
                                <p:cTn id="11" presetID="12" presetClass="entr" presetSubtype="4"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slide(fromBottom)">
                                      <p:cBhvr>
                                        <p:cTn id="13" dur="500"/>
                                        <p:tgtEl>
                                          <p:spTgt spid="2">
                                            <p:txEl>
                                              <p:pRg st="4" end="4"/>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2">
                                            <p:txEl>
                                              <p:pRg st="5" end="5"/>
                                            </p:txEl>
                                          </p:spTgt>
                                        </p:tgtEl>
                                        <p:attrNameLst>
                                          <p:attrName>style.visibility</p:attrName>
                                        </p:attrNameLst>
                                      </p:cBhvr>
                                      <p:to>
                                        <p:strVal val="visible"/>
                                      </p:to>
                                    </p:set>
                                    <p:animEffect transition="in" filter="slide(fromBottom)">
                                      <p:cBhvr>
                                        <p:cTn id="16" dur="500"/>
                                        <p:tgtEl>
                                          <p:spTgt spid="2">
                                            <p:txEl>
                                              <p:pRg st="5" end="5"/>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Effect transition="in" filter="slide(fromBottom)">
                                      <p:cBhvr>
                                        <p:cTn id="19" dur="500"/>
                                        <p:tgtEl>
                                          <p:spTgt spid="2">
                                            <p:txEl>
                                              <p:pRg st="6" end="6"/>
                                            </p:txEl>
                                          </p:spTgt>
                                        </p:tgtEl>
                                      </p:cBhvr>
                                    </p:animEffect>
                                  </p:childTnLst>
                                </p:cTn>
                              </p:par>
                              <p:par>
                                <p:cTn id="20" presetID="12" presetClass="entr" presetSubtype="4" fill="hold" nodeType="with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slide(fromBottom)">
                                      <p:cBhvr>
                                        <p:cTn id="22" dur="500"/>
                                        <p:tgtEl>
                                          <p:spTgt spid="2">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slide(fromBottom)">
                                      <p:cBhvr>
                                        <p:cTn id="2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lgn="just" eaLnBrk="1" hangingPunct="1"/>
            <a:r>
              <a:rPr lang="tr-TR" altLang="tr-TR" sz="1800" b="1">
                <a:latin typeface="Verdana" pitchFamily="34" charset="0"/>
                <a:ea typeface="Verdana" pitchFamily="34" charset="0"/>
                <a:cs typeface="Verdana" pitchFamily="34" charset="0"/>
              </a:rPr>
              <a:t/>
            </a:r>
            <a:br>
              <a:rPr lang="tr-TR" altLang="tr-TR" sz="1800" b="1">
                <a:latin typeface="Verdana" pitchFamily="34" charset="0"/>
                <a:ea typeface="Verdana" pitchFamily="34" charset="0"/>
                <a:cs typeface="Verdana" pitchFamily="34" charset="0"/>
              </a:rPr>
            </a:br>
            <a:r>
              <a:rPr lang="tr-TR" altLang="tr-TR" sz="1800" b="1">
                <a:latin typeface="Verdana" pitchFamily="34" charset="0"/>
                <a:ea typeface="Verdana" pitchFamily="34" charset="0"/>
                <a:cs typeface="Verdana" pitchFamily="34" charset="0"/>
              </a:rPr>
              <a:t/>
            </a:r>
            <a:br>
              <a:rPr lang="tr-TR" altLang="tr-TR" sz="1800" b="1">
                <a:latin typeface="Verdana" pitchFamily="34" charset="0"/>
                <a:ea typeface="Verdana" pitchFamily="34" charset="0"/>
                <a:cs typeface="Verdana" pitchFamily="34" charset="0"/>
              </a:rPr>
            </a:br>
            <a:r>
              <a:rPr lang="tr-TR" altLang="tr-TR" sz="1800" b="1">
                <a:latin typeface="Verdana" pitchFamily="34" charset="0"/>
                <a:ea typeface="Verdana" pitchFamily="34" charset="0"/>
                <a:cs typeface="Verdana" pitchFamily="34" charset="0"/>
              </a:rPr>
              <a:t>Öğrencilere yönelik her türlü sosyal ve kültürel faaliyetleri koordine etmek amacıyla kurulan Öğrenci Faaliyetleri Birimi;</a:t>
            </a:r>
          </a:p>
        </p:txBody>
      </p:sp>
      <p:sp>
        <p:nvSpPr>
          <p:cNvPr id="5123" name="Rectangle 3"/>
          <p:cNvSpPr>
            <a:spLocks noGrp="1" noChangeArrowheads="1"/>
          </p:cNvSpPr>
          <p:nvPr>
            <p:ph type="body" idx="1"/>
          </p:nvPr>
        </p:nvSpPr>
        <p:spPr/>
        <p:txBody>
          <a:bodyPr/>
          <a:lstStyle/>
          <a:p>
            <a:pPr marL="0" indent="0">
              <a:buNone/>
            </a:pPr>
            <a:endParaRPr lang="tr-TR" altLang="tr-TR" sz="1600" b="1"/>
          </a:p>
          <a:p>
            <a:pPr marL="0" indent="0" algn="just">
              <a:lnSpc>
                <a:spcPct val="150000"/>
              </a:lnSpc>
              <a:buFont typeface="Wingdings" pitchFamily="2" charset="2"/>
              <a:buChar char="§"/>
            </a:pPr>
            <a:r>
              <a:rPr lang="tr-TR" altLang="tr-TR" sz="1800" b="1">
                <a:ea typeface="Verdana" pitchFamily="34" charset="0"/>
                <a:cs typeface="Verdana" pitchFamily="34" charset="0"/>
              </a:rPr>
              <a:t>Öğrenci kulüplerinin </a:t>
            </a:r>
            <a:r>
              <a:rPr lang="en-US" altLang="tr-TR" sz="1800" b="1">
                <a:ea typeface="Verdana" pitchFamily="34" charset="0"/>
                <a:cs typeface="Verdana" pitchFamily="34" charset="0"/>
              </a:rPr>
              <a:t>faaliyetlerini </a:t>
            </a:r>
            <a:r>
              <a:rPr lang="tr-TR" altLang="tr-TR" sz="1800" b="1">
                <a:ea typeface="Verdana" pitchFamily="34" charset="0"/>
                <a:cs typeface="Verdana" pitchFamily="34" charset="0"/>
              </a:rPr>
              <a:t> </a:t>
            </a:r>
            <a:r>
              <a:rPr lang="en-US" altLang="tr-TR" sz="1800" b="1">
                <a:ea typeface="Verdana" pitchFamily="34" charset="0"/>
                <a:cs typeface="Verdana" pitchFamily="34" charset="0"/>
              </a:rPr>
              <a:t>yürütür</a:t>
            </a:r>
            <a:r>
              <a:rPr lang="tr-TR" altLang="tr-TR" sz="1800" b="1">
                <a:ea typeface="Verdana" pitchFamily="34" charset="0"/>
                <a:cs typeface="Verdana" pitchFamily="34" charset="0"/>
              </a:rPr>
              <a:t>.</a:t>
            </a:r>
          </a:p>
          <a:p>
            <a:pPr marL="0" indent="0" algn="just">
              <a:lnSpc>
                <a:spcPct val="150000"/>
              </a:lnSpc>
              <a:buFont typeface="Wingdings" pitchFamily="2" charset="2"/>
              <a:buChar char="§"/>
            </a:pPr>
            <a:r>
              <a:rPr lang="tr-TR" altLang="tr-TR" sz="1800" b="1">
                <a:ea typeface="Verdana" pitchFamily="34" charset="0"/>
                <a:cs typeface="Verdana" pitchFamily="34" charset="0"/>
              </a:rPr>
              <a:t>Öğrencilerin, kampüs yaşamına, topluma, çevreye ve doğaya karşı sorumluluklarını geliştirmelerini sağlayacak projeler üretir ve öğrenci kulüpleri tarafından önerilen projeleri değerlendirir.</a:t>
            </a:r>
          </a:p>
          <a:p>
            <a:pPr marL="0" indent="0" algn="just">
              <a:buFont typeface="Wingdings" pitchFamily="2" charset="2"/>
              <a:buChar char="§"/>
            </a:pPr>
            <a:endParaRPr lang="tr-TR" altLang="tr-TR" sz="1800">
              <a:solidFill>
                <a:schemeClr val="accent1"/>
              </a:solidFill>
              <a:ea typeface="Verdana" pitchFamily="34" charset="0"/>
              <a:cs typeface="Verdana" pitchFamily="34" charset="0"/>
            </a:endParaRPr>
          </a:p>
          <a:p>
            <a:pPr marL="0" indent="0" algn="just">
              <a:buFont typeface="Wingdings" pitchFamily="2" charset="2"/>
              <a:buChar char="§"/>
            </a:pPr>
            <a:endParaRPr lang="tr-TR" altLang="tr-TR" sz="1500">
              <a:solidFill>
                <a:schemeClr val="accent1"/>
              </a:solidFill>
              <a:ea typeface="Verdana" pitchFamily="34" charset="0"/>
              <a:cs typeface="Verdana"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Başlık 1"/>
          <p:cNvSpPr>
            <a:spLocks noGrp="1"/>
          </p:cNvSpPr>
          <p:nvPr>
            <p:ph type="title"/>
          </p:nvPr>
        </p:nvSpPr>
        <p:spPr/>
        <p:txBody>
          <a:bodyPr/>
          <a:lstStyle/>
          <a:p>
            <a:r>
              <a:rPr lang="en-US" altLang="tr-TR" sz="2500" b="1">
                <a:latin typeface="Verdana" pitchFamily="34" charset="0"/>
                <a:ea typeface="Verdana" pitchFamily="34" charset="0"/>
                <a:cs typeface="Verdana" pitchFamily="34" charset="0"/>
              </a:rPr>
              <a:t>Çukurova Üniversitesi Öğrenci Kulüpleri</a:t>
            </a:r>
            <a:endParaRPr lang="tr-TR" altLang="tr-TR" sz="2500" b="1">
              <a:latin typeface="Verdana" pitchFamily="34" charset="0"/>
              <a:ea typeface="Verdana" pitchFamily="34" charset="0"/>
              <a:cs typeface="Verdana" pitchFamily="34" charset="0"/>
            </a:endParaRPr>
          </a:p>
        </p:txBody>
      </p:sp>
      <p:sp>
        <p:nvSpPr>
          <p:cNvPr id="6147" name="İçerik Yer Tutucusu 2"/>
          <p:cNvSpPr>
            <a:spLocks noGrp="1"/>
          </p:cNvSpPr>
          <p:nvPr>
            <p:ph idx="1"/>
          </p:nvPr>
        </p:nvSpPr>
        <p:spPr>
          <a:xfrm>
            <a:off x="2894013" y="2133601"/>
            <a:ext cx="7313612" cy="3808413"/>
          </a:xfrm>
        </p:spPr>
        <p:txBody>
          <a:bodyPr/>
          <a:lstStyle/>
          <a:p>
            <a:pPr>
              <a:spcBef>
                <a:spcPts val="600"/>
              </a:spcBef>
              <a:spcAft>
                <a:spcPts val="600"/>
              </a:spcAft>
              <a:buFont typeface="Wingdings" pitchFamily="2" charset="2"/>
              <a:buChar char="§"/>
            </a:pPr>
            <a:r>
              <a:rPr lang="tr-TR" altLang="tr-TR" sz="1800" b="1" dirty="0">
                <a:ea typeface="Verdana" pitchFamily="34" charset="0"/>
                <a:cs typeface="Verdana" pitchFamily="34" charset="0"/>
              </a:rPr>
              <a:t>Üniversitemizde,</a:t>
            </a:r>
            <a:r>
              <a:rPr lang="en-US" altLang="tr-TR" sz="1800" b="1" dirty="0">
                <a:ea typeface="Verdana" pitchFamily="34" charset="0"/>
                <a:cs typeface="Verdana" pitchFamily="34" charset="0"/>
              </a:rPr>
              <a:t> </a:t>
            </a:r>
            <a:r>
              <a:rPr lang="tr-TR" altLang="tr-TR" sz="1800" b="1" dirty="0">
                <a:ea typeface="Verdana" pitchFamily="34" charset="0"/>
                <a:cs typeface="Verdana" pitchFamily="34" charset="0"/>
              </a:rPr>
              <a:t>69</a:t>
            </a:r>
            <a:r>
              <a:rPr lang="tr-TR" altLang="tr-TR" sz="1800" b="1" dirty="0">
                <a:solidFill>
                  <a:srgbClr val="FF0000"/>
                </a:solidFill>
                <a:ea typeface="Verdana" pitchFamily="34" charset="0"/>
                <a:cs typeface="Verdana" pitchFamily="34" charset="0"/>
              </a:rPr>
              <a:t> </a:t>
            </a:r>
            <a:r>
              <a:rPr lang="tr-TR" altLang="tr-TR" sz="1800" b="1" dirty="0">
                <a:ea typeface="Verdana" pitchFamily="34" charset="0"/>
                <a:cs typeface="Verdana" pitchFamily="34" charset="0"/>
              </a:rPr>
              <a:t>Öğrenci K</a:t>
            </a:r>
            <a:r>
              <a:rPr lang="en-US" altLang="tr-TR" sz="1800" b="1" dirty="0" err="1">
                <a:ea typeface="Verdana" pitchFamily="34" charset="0"/>
                <a:cs typeface="Verdana" pitchFamily="34" charset="0"/>
              </a:rPr>
              <a:t>ulübü</a:t>
            </a:r>
            <a:r>
              <a:rPr lang="en-US" altLang="tr-TR" sz="1800" b="1" dirty="0">
                <a:ea typeface="Verdana" pitchFamily="34" charset="0"/>
                <a:cs typeface="Verdana" pitchFamily="34" charset="0"/>
              </a:rPr>
              <a:t> </a:t>
            </a:r>
            <a:r>
              <a:rPr lang="tr-TR" altLang="tr-TR" sz="1800" b="1" dirty="0">
                <a:ea typeface="Verdana" pitchFamily="34" charset="0"/>
                <a:cs typeface="Verdana" pitchFamily="34" charset="0"/>
              </a:rPr>
              <a:t>bulunmaktadır.</a:t>
            </a:r>
            <a:r>
              <a:rPr lang="en-US" altLang="tr-TR" sz="1800" b="1" dirty="0">
                <a:ea typeface="Verdana" pitchFamily="34" charset="0"/>
                <a:cs typeface="Verdana" pitchFamily="34" charset="0"/>
              </a:rPr>
              <a:t> </a:t>
            </a:r>
            <a:endParaRPr lang="tr-TR" altLang="tr-TR" sz="1800" b="1" dirty="0">
              <a:ea typeface="Verdana" pitchFamily="34" charset="0"/>
              <a:cs typeface="Verdana" pitchFamily="34" charset="0"/>
            </a:endParaRPr>
          </a:p>
          <a:p>
            <a:pPr algn="just">
              <a:spcBef>
                <a:spcPts val="600"/>
              </a:spcBef>
              <a:spcAft>
                <a:spcPts val="600"/>
              </a:spcAft>
              <a:buFont typeface="Wingdings" pitchFamily="2" charset="2"/>
              <a:buChar char="§"/>
            </a:pPr>
            <a:r>
              <a:rPr lang="tr-TR" altLang="tr-TR" sz="1800" b="1" dirty="0">
                <a:ea typeface="Verdana" pitchFamily="34" charset="0"/>
                <a:cs typeface="Verdana" pitchFamily="34" charset="0"/>
              </a:rPr>
              <a:t>Öğrenci kulüplerimiz  sosyal amaçlıdır ve öğrencilerimize boş zamanlarını ilgilendikleri alanlarda değerlendirme olanağını sunmaktadır.</a:t>
            </a:r>
            <a:r>
              <a:rPr lang="en-US" altLang="tr-TR" sz="1800" b="1" dirty="0">
                <a:ea typeface="Verdana" pitchFamily="34" charset="0"/>
                <a:cs typeface="Verdana" pitchFamily="34" charset="0"/>
              </a:rPr>
              <a:t> </a:t>
            </a:r>
            <a:endParaRPr lang="tr-TR" altLang="tr-TR" sz="1800" b="1" dirty="0">
              <a:ea typeface="Verdana" pitchFamily="34" charset="0"/>
              <a:cs typeface="Verdana" pitchFamily="34" charset="0"/>
            </a:endParaRPr>
          </a:p>
          <a:p>
            <a:pPr algn="just">
              <a:spcBef>
                <a:spcPts val="600"/>
              </a:spcBef>
              <a:spcAft>
                <a:spcPts val="600"/>
              </a:spcAft>
              <a:buFont typeface="Wingdings" pitchFamily="2" charset="2"/>
              <a:buChar char="§"/>
            </a:pPr>
            <a:r>
              <a:rPr lang="tr-TR" altLang="tr-TR" sz="1800" b="1" dirty="0">
                <a:ea typeface="Verdana" pitchFamily="34" charset="0"/>
                <a:cs typeface="Verdana" pitchFamily="34" charset="0"/>
              </a:rPr>
              <a:t>Her öğrenci </a:t>
            </a:r>
            <a:r>
              <a:rPr lang="en-US" altLang="tr-TR" sz="1800" b="1" dirty="0" err="1">
                <a:ea typeface="Verdana" pitchFamily="34" charset="0"/>
                <a:cs typeface="Verdana" pitchFamily="34" charset="0"/>
              </a:rPr>
              <a:t>kulübü</a:t>
            </a:r>
            <a:r>
              <a:rPr lang="en-US" altLang="tr-TR" sz="1800" b="1" dirty="0">
                <a:ea typeface="Verdana" pitchFamily="34" charset="0"/>
                <a:cs typeface="Verdana" pitchFamily="34" charset="0"/>
              </a:rPr>
              <a:t> </a:t>
            </a:r>
            <a:r>
              <a:rPr lang="tr-TR" altLang="tr-TR" sz="1800" b="1" dirty="0">
                <a:ea typeface="Verdana" pitchFamily="34" charset="0"/>
                <a:cs typeface="Verdana" pitchFamily="34" charset="0"/>
              </a:rPr>
              <a:t>küçük bir şirket modeli ile çalışmaktadır. Bu deneyim, öğrencilerimize,</a:t>
            </a:r>
            <a:r>
              <a:rPr lang="en-US" altLang="tr-TR" sz="1800" b="1" dirty="0">
                <a:ea typeface="Verdana" pitchFamily="34" charset="0"/>
                <a:cs typeface="Verdana" pitchFamily="34" charset="0"/>
              </a:rPr>
              <a:t> </a:t>
            </a:r>
            <a:r>
              <a:rPr lang="tr-TR" altLang="tr-TR" sz="1800" b="1" dirty="0">
                <a:ea typeface="Verdana" pitchFamily="34" charset="0"/>
                <a:cs typeface="Verdana" pitchFamily="34" charset="0"/>
              </a:rPr>
              <a:t>okullarından mezun olduktan sonraki hayatlarında  bir kazanım olarak ayrıcalık sunmaktadır.</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Başlık 1"/>
          <p:cNvSpPr>
            <a:spLocks noGrp="1"/>
          </p:cNvSpPr>
          <p:nvPr>
            <p:ph type="title"/>
          </p:nvPr>
        </p:nvSpPr>
        <p:spPr/>
        <p:txBody>
          <a:bodyPr/>
          <a:lstStyle/>
          <a:p>
            <a:r>
              <a:rPr lang="tr-TR" altLang="tr-TR" sz="2500" b="1">
                <a:latin typeface="Verdana" pitchFamily="34" charset="0"/>
                <a:ea typeface="Verdana" pitchFamily="34" charset="0"/>
                <a:cs typeface="Verdana" pitchFamily="34" charset="0"/>
              </a:rPr>
              <a:t>Öğrenci Kulüplerimiz</a:t>
            </a:r>
          </a:p>
        </p:txBody>
      </p:sp>
      <p:sp>
        <p:nvSpPr>
          <p:cNvPr id="7171" name="İçerik Yer Tutucusu 2"/>
          <p:cNvSpPr>
            <a:spLocks noGrp="1"/>
          </p:cNvSpPr>
          <p:nvPr>
            <p:ph idx="1"/>
          </p:nvPr>
        </p:nvSpPr>
        <p:spPr>
          <a:xfrm>
            <a:off x="2894013" y="1524000"/>
            <a:ext cx="7313612" cy="5181600"/>
          </a:xfrm>
        </p:spPr>
        <p:txBody>
          <a:bodyPr>
            <a:normAutofit fontScale="85000" lnSpcReduction="20000"/>
          </a:bodyPr>
          <a:lstStyle/>
          <a:p>
            <a:pPr fontAlgn="t">
              <a:buNone/>
            </a:pPr>
            <a:r>
              <a:rPr lang="tr-TR" sz="1400" b="1" dirty="0"/>
              <a:t>1 AKADEMİ VİZYON KULÜBÜ </a:t>
            </a:r>
          </a:p>
          <a:p>
            <a:pPr fontAlgn="t">
              <a:buNone/>
            </a:pPr>
            <a:r>
              <a:rPr lang="tr-TR" sz="1400" b="1" dirty="0"/>
              <a:t>2 ARKEOLOJİ KULÜBÜ </a:t>
            </a:r>
          </a:p>
          <a:p>
            <a:pPr fontAlgn="t">
              <a:buNone/>
            </a:pPr>
            <a:r>
              <a:rPr lang="tr-TR" sz="1400" b="1" dirty="0"/>
              <a:t>3 ATATÜRKÇÜ DÜŞÜNCE KULÜBÜ </a:t>
            </a:r>
          </a:p>
          <a:p>
            <a:pPr fontAlgn="t">
              <a:buNone/>
            </a:pPr>
            <a:r>
              <a:rPr lang="tr-TR" sz="1400" b="1" dirty="0"/>
              <a:t>4 ATLI SPOR KULÜBÜ </a:t>
            </a:r>
          </a:p>
          <a:p>
            <a:pPr fontAlgn="t">
              <a:buNone/>
            </a:pPr>
            <a:r>
              <a:rPr lang="tr-TR" sz="1400" b="1" dirty="0"/>
              <a:t>5 BİLİM VE FEN KULÜBÜ </a:t>
            </a:r>
          </a:p>
          <a:p>
            <a:pPr fontAlgn="t">
              <a:buNone/>
            </a:pPr>
            <a:r>
              <a:rPr lang="tr-TR" sz="1400" b="1" dirty="0"/>
              <a:t>6 BİSİKLET KULÜBÜ </a:t>
            </a:r>
          </a:p>
          <a:p>
            <a:pPr fontAlgn="t">
              <a:buNone/>
            </a:pPr>
            <a:r>
              <a:rPr lang="tr-TR" sz="1400" b="1" dirty="0"/>
              <a:t>7 ÇİZGİ ROMAN </a:t>
            </a:r>
          </a:p>
          <a:p>
            <a:pPr fontAlgn="t">
              <a:buNone/>
            </a:pPr>
            <a:r>
              <a:rPr lang="tr-TR" sz="1400" b="1" dirty="0"/>
              <a:t>8 ÇUKUROVA PDR KULÜBÜ </a:t>
            </a:r>
          </a:p>
          <a:p>
            <a:pPr fontAlgn="t">
              <a:buNone/>
            </a:pPr>
            <a:r>
              <a:rPr lang="tr-TR" sz="1400" b="1" dirty="0"/>
              <a:t>9 DAĞCILIK KULÜBÜ </a:t>
            </a:r>
          </a:p>
          <a:p>
            <a:pPr fontAlgn="t">
              <a:buNone/>
            </a:pPr>
            <a:r>
              <a:rPr lang="tr-TR" sz="1400" b="1" dirty="0"/>
              <a:t>10 DOĞA VE ÇEVRE </a:t>
            </a:r>
          </a:p>
          <a:p>
            <a:pPr fontAlgn="t">
              <a:buNone/>
            </a:pPr>
            <a:r>
              <a:rPr lang="tr-TR" sz="1400" b="1" dirty="0"/>
              <a:t>11 ENGELSİZ HAYAT KULÜBÜ </a:t>
            </a:r>
          </a:p>
          <a:p>
            <a:pPr fontAlgn="t">
              <a:buNone/>
            </a:pPr>
            <a:r>
              <a:rPr lang="tr-TR" sz="1400" b="1" dirty="0"/>
              <a:t>12 ERASMUS ÖĞRENCİLERİ KULÜBÜ </a:t>
            </a:r>
          </a:p>
          <a:p>
            <a:pPr fontAlgn="t">
              <a:buNone/>
            </a:pPr>
            <a:r>
              <a:rPr lang="tr-TR" sz="1400" b="1" dirty="0"/>
              <a:t>13 FOTOĞRAFCILIK KULÜBÜ </a:t>
            </a:r>
          </a:p>
          <a:p>
            <a:pPr fontAlgn="t">
              <a:buNone/>
            </a:pPr>
            <a:r>
              <a:rPr lang="tr-TR" sz="1400" b="1" dirty="0"/>
              <a:t>14 GENÇ MÜHENDİSLER KULÜBÜ </a:t>
            </a:r>
          </a:p>
          <a:p>
            <a:pPr fontAlgn="t">
              <a:buNone/>
            </a:pPr>
            <a:r>
              <a:rPr lang="tr-TR" sz="1400" b="1" dirty="0"/>
              <a:t>15 GİRİŞİMCİLİK KULÜBÜ </a:t>
            </a:r>
          </a:p>
          <a:p>
            <a:pPr fontAlgn="t">
              <a:buNone/>
            </a:pPr>
            <a:r>
              <a:rPr lang="tr-TR" sz="1400" b="1" dirty="0"/>
              <a:t>16 GO KULÜBÜ </a:t>
            </a:r>
          </a:p>
          <a:p>
            <a:pPr fontAlgn="t">
              <a:buNone/>
            </a:pPr>
            <a:r>
              <a:rPr lang="tr-TR" sz="1400" b="1" dirty="0"/>
              <a:t>17 HAYVAN DOSTLARI KULÜBÜ </a:t>
            </a:r>
          </a:p>
          <a:p>
            <a:pPr fontAlgn="t">
              <a:buNone/>
            </a:pPr>
            <a:r>
              <a:rPr lang="tr-TR" sz="1400" b="1" dirty="0"/>
              <a:t>18 HUKUK KULÜBÜ </a:t>
            </a:r>
          </a:p>
          <a:p>
            <a:pPr fontAlgn="t">
              <a:buNone/>
            </a:pPr>
            <a:r>
              <a:rPr lang="tr-TR" sz="1400" b="1" dirty="0"/>
              <a:t>19 İEEE KLÜBÜ </a:t>
            </a:r>
          </a:p>
          <a:p>
            <a:pPr fontAlgn="t">
              <a:buNone/>
            </a:pPr>
            <a:r>
              <a:rPr lang="tr-TR" sz="1400" b="1" dirty="0"/>
              <a:t>20 KANSERE GÜLÜMSE KULÜBÜ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Başlık 1"/>
          <p:cNvSpPr>
            <a:spLocks noGrp="1"/>
          </p:cNvSpPr>
          <p:nvPr>
            <p:ph type="title"/>
          </p:nvPr>
        </p:nvSpPr>
        <p:spPr/>
        <p:txBody>
          <a:bodyPr/>
          <a:lstStyle/>
          <a:p>
            <a:r>
              <a:rPr lang="tr-TR" altLang="tr-TR" sz="2500" b="1">
                <a:latin typeface="Verdana" pitchFamily="34" charset="0"/>
                <a:ea typeface="Verdana" pitchFamily="34" charset="0"/>
                <a:cs typeface="Verdana" pitchFamily="34" charset="0"/>
              </a:rPr>
              <a:t>Öğrenci Kulüplerimiz</a:t>
            </a:r>
          </a:p>
        </p:txBody>
      </p:sp>
      <p:sp>
        <p:nvSpPr>
          <p:cNvPr id="7171" name="İçerik Yer Tutucusu 2"/>
          <p:cNvSpPr>
            <a:spLocks noGrp="1"/>
          </p:cNvSpPr>
          <p:nvPr>
            <p:ph idx="1"/>
          </p:nvPr>
        </p:nvSpPr>
        <p:spPr>
          <a:xfrm>
            <a:off x="2894013" y="1524000"/>
            <a:ext cx="7313612" cy="5181600"/>
          </a:xfrm>
        </p:spPr>
        <p:txBody>
          <a:bodyPr>
            <a:normAutofit fontScale="85000" lnSpcReduction="20000"/>
          </a:bodyPr>
          <a:lstStyle/>
          <a:p>
            <a:pPr fontAlgn="t">
              <a:buNone/>
            </a:pPr>
            <a:r>
              <a:rPr lang="tr-TR" sz="1400" b="1" dirty="0"/>
              <a:t>21 KARİYER KULÜBÜ </a:t>
            </a:r>
          </a:p>
          <a:p>
            <a:pPr fontAlgn="t">
              <a:buNone/>
            </a:pPr>
            <a:r>
              <a:rPr lang="tr-TR" sz="1400" b="1" dirty="0"/>
              <a:t>22 KIZILAY KULÜBÜ </a:t>
            </a:r>
          </a:p>
          <a:p>
            <a:pPr fontAlgn="t">
              <a:buNone/>
            </a:pPr>
            <a:r>
              <a:rPr lang="tr-TR" sz="1400" b="1" dirty="0"/>
              <a:t>23 KORUMALI FUTBOL KULÜBÜ </a:t>
            </a:r>
          </a:p>
          <a:p>
            <a:pPr fontAlgn="t">
              <a:buNone/>
            </a:pPr>
            <a:r>
              <a:rPr lang="tr-TR" sz="1400" b="1" dirty="0"/>
              <a:t>24 OKÇULUK KULÜBÜ </a:t>
            </a:r>
          </a:p>
          <a:p>
            <a:pPr fontAlgn="t">
              <a:buNone/>
            </a:pPr>
            <a:r>
              <a:rPr lang="tr-TR" sz="1400" b="1" dirty="0"/>
              <a:t>25 OTOMOTİV KULÜBÜ </a:t>
            </a:r>
          </a:p>
          <a:p>
            <a:pPr fontAlgn="t">
              <a:buNone/>
            </a:pPr>
            <a:r>
              <a:rPr lang="tr-TR" sz="1400" b="1" dirty="0"/>
              <a:t>26 PROJE ARASTIRMA VE GELISTIRME KULUBU </a:t>
            </a:r>
          </a:p>
          <a:p>
            <a:pPr fontAlgn="t">
              <a:buNone/>
            </a:pPr>
            <a:r>
              <a:rPr lang="tr-TR" sz="1400" b="1" dirty="0"/>
              <a:t>27 PSİKOLOJİ KULÜBÜ </a:t>
            </a:r>
          </a:p>
          <a:p>
            <a:pPr fontAlgn="t">
              <a:buNone/>
            </a:pPr>
            <a:r>
              <a:rPr lang="tr-TR" sz="1400" b="1" dirty="0"/>
              <a:t>28 SAĞLIK BİLİMLERİ ARAŞTIRMA KULÜBÜ </a:t>
            </a:r>
          </a:p>
          <a:p>
            <a:pPr fontAlgn="t">
              <a:buNone/>
            </a:pPr>
            <a:r>
              <a:rPr lang="tr-TR" sz="1400" b="1" dirty="0"/>
              <a:t>29 SAĞLIK ÖĞRENCİLERİ KULÜBÜ </a:t>
            </a:r>
          </a:p>
          <a:p>
            <a:pPr fontAlgn="t">
              <a:buNone/>
            </a:pPr>
            <a:r>
              <a:rPr lang="tr-TR" sz="1400" b="1" dirty="0"/>
              <a:t>30 SAVUNMA VE YÜKSEK TEKNOLOJİLER KULÜBÜ </a:t>
            </a:r>
          </a:p>
          <a:p>
            <a:pPr fontAlgn="t">
              <a:buNone/>
            </a:pPr>
            <a:r>
              <a:rPr lang="tr-TR" sz="1400" b="1" dirty="0"/>
              <a:t>31 SİNEMA KULÜBÜ </a:t>
            </a:r>
          </a:p>
          <a:p>
            <a:pPr fontAlgn="t">
              <a:buNone/>
            </a:pPr>
            <a:r>
              <a:rPr lang="tr-TR" sz="1400" b="1" dirty="0"/>
              <a:t>32 SİNERJİ KULÜBÜ </a:t>
            </a:r>
          </a:p>
          <a:p>
            <a:pPr fontAlgn="t">
              <a:buNone/>
            </a:pPr>
            <a:r>
              <a:rPr lang="tr-TR" sz="1400" b="1" dirty="0"/>
              <a:t>33 TARIM VE GIDA KULÜBÜ </a:t>
            </a:r>
          </a:p>
          <a:p>
            <a:pPr fontAlgn="t">
              <a:buNone/>
            </a:pPr>
            <a:r>
              <a:rPr lang="tr-TR" sz="1400" b="1" dirty="0"/>
              <a:t>34 TARİH KULÜBÜ </a:t>
            </a:r>
          </a:p>
          <a:p>
            <a:pPr fontAlgn="t">
              <a:buNone/>
            </a:pPr>
            <a:r>
              <a:rPr lang="tr-TR" sz="1400" b="1" dirty="0"/>
              <a:t>35 TEKSTİL VE MODA KULÜBÜ </a:t>
            </a:r>
          </a:p>
          <a:p>
            <a:pPr fontAlgn="t">
              <a:buNone/>
            </a:pPr>
            <a:r>
              <a:rPr lang="tr-TR" sz="1400" b="1" dirty="0"/>
              <a:t>36 TİYATRO KULÜBÜ </a:t>
            </a:r>
          </a:p>
          <a:p>
            <a:pPr fontAlgn="t">
              <a:buNone/>
            </a:pPr>
            <a:r>
              <a:rPr lang="tr-TR" sz="1400" b="1" dirty="0"/>
              <a:t>37 TOPLUM GÖNÜLLÜLERİ KULÜBÜ </a:t>
            </a:r>
          </a:p>
          <a:p>
            <a:pPr fontAlgn="t">
              <a:buNone/>
            </a:pPr>
            <a:r>
              <a:rPr lang="tr-TR" sz="1400" b="1" dirty="0"/>
              <a:t>38 TOPLUMSAL ARAŞTIRMALAR KULÜBÜ </a:t>
            </a:r>
          </a:p>
          <a:p>
            <a:pPr fontAlgn="t">
              <a:buNone/>
            </a:pPr>
            <a:r>
              <a:rPr lang="tr-TR" sz="1400" b="1" dirty="0"/>
              <a:t>39 TURAN DÜŞÜNCE KULÜBÜ </a:t>
            </a:r>
          </a:p>
          <a:p>
            <a:pPr fontAlgn="t">
              <a:buNone/>
            </a:pPr>
            <a:r>
              <a:rPr lang="tr-TR" sz="1400" b="1" dirty="0"/>
              <a:t>40 ULUSLAR ARASI ÜNİVERSİTE GENÇLİĞİ KULÜBÜ</a:t>
            </a:r>
            <a:endParaRPr lang="tr-TR" altLang="tr-TR" sz="1400" b="1" dirty="0">
              <a:ea typeface="Verdana" pitchFamily="34" charset="0"/>
              <a:cs typeface="Verdana" pitchFamily="34"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Başlık 1"/>
          <p:cNvSpPr>
            <a:spLocks noGrp="1"/>
          </p:cNvSpPr>
          <p:nvPr>
            <p:ph type="title"/>
          </p:nvPr>
        </p:nvSpPr>
        <p:spPr/>
        <p:txBody>
          <a:bodyPr/>
          <a:lstStyle/>
          <a:p>
            <a:r>
              <a:rPr lang="tr-TR" altLang="tr-TR" sz="2500" b="1">
                <a:latin typeface="Verdana" pitchFamily="34" charset="0"/>
                <a:ea typeface="Verdana" pitchFamily="34" charset="0"/>
                <a:cs typeface="Verdana" pitchFamily="34" charset="0"/>
              </a:rPr>
              <a:t>Öğrenci Kulüplerimiz</a:t>
            </a:r>
          </a:p>
        </p:txBody>
      </p:sp>
      <p:sp>
        <p:nvSpPr>
          <p:cNvPr id="7171" name="İçerik Yer Tutucusu 2"/>
          <p:cNvSpPr>
            <a:spLocks noGrp="1"/>
          </p:cNvSpPr>
          <p:nvPr>
            <p:ph idx="1"/>
          </p:nvPr>
        </p:nvSpPr>
        <p:spPr>
          <a:xfrm>
            <a:off x="2894013" y="1524000"/>
            <a:ext cx="7313612" cy="5181600"/>
          </a:xfrm>
        </p:spPr>
        <p:txBody>
          <a:bodyPr>
            <a:normAutofit fontScale="85000" lnSpcReduction="20000"/>
          </a:bodyPr>
          <a:lstStyle/>
          <a:p>
            <a:pPr fontAlgn="t">
              <a:buNone/>
            </a:pPr>
            <a:r>
              <a:rPr lang="tr-TR" sz="1400" b="1" dirty="0"/>
              <a:t>41 UZAY BİLİMLERİ VE ARAŞTIRMALARI KULÜBÜ </a:t>
            </a:r>
          </a:p>
          <a:p>
            <a:pPr fontAlgn="t">
              <a:buNone/>
            </a:pPr>
            <a:r>
              <a:rPr lang="tr-TR" sz="1400" b="1" dirty="0"/>
              <a:t>42 YAPI VE TASARIM KULÜBÜ </a:t>
            </a:r>
          </a:p>
          <a:p>
            <a:pPr fontAlgn="t">
              <a:buNone/>
            </a:pPr>
            <a:r>
              <a:rPr lang="tr-TR" sz="1400" b="1" dirty="0"/>
              <a:t>43 YENİLER KULÜBÜ </a:t>
            </a:r>
          </a:p>
          <a:p>
            <a:pPr fontAlgn="t">
              <a:buNone/>
            </a:pPr>
            <a:r>
              <a:rPr lang="tr-TR" sz="1400" b="1" dirty="0"/>
              <a:t>44 YÖNEYLEM ARAŞTIRMA KULÜBÜ </a:t>
            </a:r>
          </a:p>
          <a:p>
            <a:pPr fontAlgn="t">
              <a:buNone/>
            </a:pPr>
            <a:r>
              <a:rPr lang="tr-TR" sz="1400" b="1" dirty="0"/>
              <a:t>45 BİYOMEDİKAL TEKNOLOJİLERİ KULÜBÜ </a:t>
            </a:r>
          </a:p>
          <a:p>
            <a:pPr fontAlgn="t">
              <a:buNone/>
            </a:pPr>
            <a:r>
              <a:rPr lang="tr-TR" sz="1400" b="1" dirty="0"/>
              <a:t>46 BRİÇ KULÜBÜ</a:t>
            </a:r>
          </a:p>
          <a:p>
            <a:pPr fontAlgn="t">
              <a:buNone/>
            </a:pPr>
            <a:r>
              <a:rPr lang="tr-TR" sz="1400" b="1" dirty="0"/>
              <a:t>47 EKSTREM MOTOR SPORLARI KULÜBÜ </a:t>
            </a:r>
          </a:p>
          <a:p>
            <a:pPr fontAlgn="t">
              <a:buNone/>
            </a:pPr>
            <a:r>
              <a:rPr lang="tr-TR" sz="1400" b="1" dirty="0"/>
              <a:t>48 EŞLİ DANSLAR KULÜBÜ </a:t>
            </a:r>
          </a:p>
          <a:p>
            <a:pPr fontAlgn="t">
              <a:buNone/>
            </a:pPr>
            <a:r>
              <a:rPr lang="tr-TR" sz="1400" b="1" dirty="0"/>
              <a:t>49 DİPLOMASİ KULÜBÜ </a:t>
            </a:r>
          </a:p>
          <a:p>
            <a:pPr fontAlgn="t">
              <a:buNone/>
            </a:pPr>
            <a:r>
              <a:rPr lang="tr-TR" sz="1400" b="1" dirty="0"/>
              <a:t>50 FÜTÜRİZM KULÜBÜ </a:t>
            </a:r>
          </a:p>
          <a:p>
            <a:pPr fontAlgn="t">
              <a:buNone/>
            </a:pPr>
            <a:r>
              <a:rPr lang="tr-TR" sz="1400" b="1" dirty="0"/>
              <a:t>51 GENÇ EĞİTİMCİLER KULÜBÜ </a:t>
            </a:r>
          </a:p>
          <a:p>
            <a:pPr fontAlgn="t">
              <a:buNone/>
            </a:pPr>
            <a:r>
              <a:rPr lang="tr-TR" sz="1400" b="1" dirty="0"/>
              <a:t>52 GENÇ LİDERLER KULÜBÜ </a:t>
            </a:r>
          </a:p>
          <a:p>
            <a:pPr fontAlgn="t">
              <a:buNone/>
            </a:pPr>
            <a:r>
              <a:rPr lang="tr-TR" sz="1400" b="1" dirty="0"/>
              <a:t>53 GRAFİK TASARIM KULÜBÜ </a:t>
            </a:r>
          </a:p>
          <a:p>
            <a:pPr fontAlgn="t">
              <a:buNone/>
            </a:pPr>
            <a:r>
              <a:rPr lang="tr-TR" sz="1400" b="1" dirty="0"/>
              <a:t>54 HAVACILIK KULÜBÜ </a:t>
            </a:r>
          </a:p>
          <a:p>
            <a:pPr fontAlgn="t">
              <a:buNone/>
            </a:pPr>
            <a:r>
              <a:rPr lang="tr-TR" sz="1400" b="1" dirty="0"/>
              <a:t>55 İKTİSAT KULÜBÜ </a:t>
            </a:r>
          </a:p>
          <a:p>
            <a:pPr fontAlgn="t">
              <a:buNone/>
            </a:pPr>
            <a:r>
              <a:rPr lang="tr-TR" sz="1400" b="1" dirty="0"/>
              <a:t>56 İNSAN VE TOPLUM KULÜBÜ </a:t>
            </a:r>
          </a:p>
          <a:p>
            <a:pPr fontAlgn="t">
              <a:buNone/>
            </a:pPr>
            <a:r>
              <a:rPr lang="tr-TR" sz="1400" b="1" dirty="0"/>
              <a:t>57 İSTATİSTİK ARAŞTIRMA KULÜBÜ </a:t>
            </a:r>
          </a:p>
          <a:p>
            <a:pPr fontAlgn="t">
              <a:buNone/>
            </a:pPr>
            <a:r>
              <a:rPr lang="tr-TR" sz="1400" b="1" dirty="0"/>
              <a:t>58 İŞLETME KULÜBÜ </a:t>
            </a:r>
          </a:p>
          <a:p>
            <a:pPr fontAlgn="t">
              <a:buNone/>
            </a:pPr>
            <a:r>
              <a:rPr lang="tr-TR" sz="1400" b="1" dirty="0"/>
              <a:t>59 KADIN ÇALIŞMALARI KULÜBÜ </a:t>
            </a:r>
          </a:p>
          <a:p>
            <a:pPr fontAlgn="t">
              <a:buNone/>
            </a:pPr>
            <a:r>
              <a:rPr lang="tr-TR" sz="1400" b="1" dirty="0"/>
              <a:t>60 KRİTİK ANALİTİK DÜŞÜNME KULÜBÜ</a:t>
            </a:r>
            <a:endParaRPr lang="tr-TR" altLang="tr-TR" sz="1400" b="1" dirty="0">
              <a:ea typeface="Verdana" pitchFamily="34" charset="0"/>
              <a:cs typeface="Verdana" pitchFamily="34"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Başlık 1"/>
          <p:cNvSpPr>
            <a:spLocks noGrp="1"/>
          </p:cNvSpPr>
          <p:nvPr>
            <p:ph type="title"/>
          </p:nvPr>
        </p:nvSpPr>
        <p:spPr/>
        <p:txBody>
          <a:bodyPr/>
          <a:lstStyle/>
          <a:p>
            <a:r>
              <a:rPr lang="tr-TR" altLang="tr-TR" sz="2500" b="1">
                <a:latin typeface="Verdana" pitchFamily="34" charset="0"/>
                <a:ea typeface="Verdana" pitchFamily="34" charset="0"/>
                <a:cs typeface="Verdana" pitchFamily="34" charset="0"/>
              </a:rPr>
              <a:t>Öğrenci Kulüplerimiz</a:t>
            </a:r>
          </a:p>
        </p:txBody>
      </p:sp>
      <p:sp>
        <p:nvSpPr>
          <p:cNvPr id="7171" name="İçerik Yer Tutucusu 2"/>
          <p:cNvSpPr>
            <a:spLocks noGrp="1"/>
          </p:cNvSpPr>
          <p:nvPr>
            <p:ph idx="1"/>
          </p:nvPr>
        </p:nvSpPr>
        <p:spPr>
          <a:xfrm>
            <a:off x="2894013" y="1524000"/>
            <a:ext cx="7313612" cy="5181600"/>
          </a:xfrm>
        </p:spPr>
        <p:txBody>
          <a:bodyPr/>
          <a:lstStyle/>
          <a:p>
            <a:pPr fontAlgn="t">
              <a:buNone/>
            </a:pPr>
            <a:r>
              <a:rPr lang="tr-TR" sz="1400" b="1" dirty="0"/>
              <a:t>61 KÜLTÜR VE EDEBİYAT KULÜBÜ </a:t>
            </a:r>
          </a:p>
          <a:p>
            <a:pPr fontAlgn="t">
              <a:buNone/>
            </a:pPr>
            <a:r>
              <a:rPr lang="tr-TR" sz="1400" b="1" dirty="0"/>
              <a:t>62 MÜHENDİSLİK MİMARLIK KULÜBÜ </a:t>
            </a:r>
          </a:p>
          <a:p>
            <a:pPr fontAlgn="t">
              <a:buNone/>
            </a:pPr>
            <a:r>
              <a:rPr lang="tr-TR" sz="1400" b="1" dirty="0"/>
              <a:t>63 NAR SANAT KULÜBÜ </a:t>
            </a:r>
          </a:p>
          <a:p>
            <a:pPr fontAlgn="t">
              <a:buNone/>
            </a:pPr>
            <a:r>
              <a:rPr lang="tr-TR" sz="1400" b="1" dirty="0"/>
              <a:t>64 POPÜLER MÜZİK KULÜBÜ </a:t>
            </a:r>
          </a:p>
          <a:p>
            <a:pPr fontAlgn="t">
              <a:buNone/>
            </a:pPr>
            <a:r>
              <a:rPr lang="tr-TR" sz="1400" b="1" dirty="0"/>
              <a:t>65 SATRANÇ </a:t>
            </a:r>
          </a:p>
          <a:p>
            <a:pPr fontAlgn="t">
              <a:buNone/>
            </a:pPr>
            <a:r>
              <a:rPr lang="tr-TR" sz="1400" b="1" dirty="0"/>
              <a:t>66 SOSYALİST DÜŞÜNCE KULÜBÜ </a:t>
            </a:r>
          </a:p>
          <a:p>
            <a:pPr fontAlgn="t">
              <a:buNone/>
            </a:pPr>
            <a:r>
              <a:rPr lang="tr-TR" sz="1400" b="1" dirty="0"/>
              <a:t>67 TOPLUMSAL FARKINDALIK KULÜBÜ </a:t>
            </a:r>
          </a:p>
          <a:p>
            <a:pPr fontAlgn="t">
              <a:buNone/>
            </a:pPr>
            <a:r>
              <a:rPr lang="tr-TR" sz="1400" b="1" dirty="0"/>
              <a:t>68 TÜRKİSTAN KÜLTÜRÜNÜ TANITMA KULÜBÜ </a:t>
            </a:r>
          </a:p>
          <a:p>
            <a:pPr fontAlgn="t">
              <a:buNone/>
            </a:pPr>
            <a:r>
              <a:rPr lang="tr-TR" sz="1400" b="1" dirty="0"/>
              <a:t>69 YAYIN KULÜBÜ </a:t>
            </a:r>
            <a:endParaRPr lang="tr-TR" altLang="tr-TR" sz="1400" b="1" dirty="0">
              <a:ea typeface="Verdana" pitchFamily="34" charset="0"/>
              <a:cs typeface="Verdana" pitchFamily="34"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Başlık 1"/>
          <p:cNvSpPr>
            <a:spLocks noGrp="1"/>
          </p:cNvSpPr>
          <p:nvPr>
            <p:ph type="title"/>
          </p:nvPr>
        </p:nvSpPr>
        <p:spPr/>
        <p:txBody>
          <a:bodyPr/>
          <a:lstStyle/>
          <a:p>
            <a:pPr algn="ctr"/>
            <a:r>
              <a:rPr lang="tr-TR" altLang="tr-TR" sz="2500" b="1" dirty="0">
                <a:latin typeface="Verdana" pitchFamily="34" charset="0"/>
                <a:ea typeface="Verdana" pitchFamily="34" charset="0"/>
                <a:cs typeface="Verdana" pitchFamily="34" charset="0"/>
              </a:rPr>
              <a:t>Öğrenci Faaliyetleri Birimi Etkinliklerinden Örnekler</a:t>
            </a:r>
          </a:p>
        </p:txBody>
      </p:sp>
      <p:pic>
        <p:nvPicPr>
          <p:cNvPr id="5" name="4 Resim" descr="poster kısa film büyük.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56196" y="1615528"/>
            <a:ext cx="3744804" cy="5242472"/>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Başlık 1"/>
          <p:cNvSpPr>
            <a:spLocks noGrp="1"/>
          </p:cNvSpPr>
          <p:nvPr>
            <p:ph type="title"/>
          </p:nvPr>
        </p:nvSpPr>
        <p:spPr/>
        <p:txBody>
          <a:bodyPr/>
          <a:lstStyle/>
          <a:p>
            <a:pPr algn="ctr"/>
            <a:r>
              <a:rPr lang="tr-TR" altLang="tr-TR" sz="2500" b="1" dirty="0">
                <a:latin typeface="Verdana" pitchFamily="34" charset="0"/>
                <a:ea typeface="Verdana" pitchFamily="34" charset="0"/>
                <a:cs typeface="Verdana" pitchFamily="34" charset="0"/>
              </a:rPr>
              <a:t>Öğrenci Faaliyetleri Birimi Etkinliklerinden Örnekler</a:t>
            </a:r>
          </a:p>
        </p:txBody>
      </p:sp>
      <p:pic>
        <p:nvPicPr>
          <p:cNvPr id="4098" name="Picture 2" descr="H:\nöroloji\nörogenetik afiş.jpg"/>
          <p:cNvPicPr>
            <a:picLocks noChangeAspect="1" noChangeArrowheads="1"/>
          </p:cNvPicPr>
          <p:nvPr/>
        </p:nvPicPr>
        <p:blipFill>
          <a:blip r:embed="rId3" cstate="print"/>
          <a:srcRect/>
          <a:stretch>
            <a:fillRect/>
          </a:stretch>
        </p:blipFill>
        <p:spPr bwMode="auto">
          <a:xfrm>
            <a:off x="4495800" y="1554810"/>
            <a:ext cx="3733800" cy="5226991"/>
          </a:xfrm>
          <a:prstGeom prst="rect">
            <a:avLst/>
          </a:prstGeom>
          <a:noFill/>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altLang="tr-TR" sz="2400" b="1" dirty="0">
                <a:latin typeface="Verdana" pitchFamily="34" charset="0"/>
                <a:ea typeface="Verdana" pitchFamily="34" charset="0"/>
                <a:cs typeface="Verdana" pitchFamily="34" charset="0"/>
              </a:rPr>
              <a:t>Öğrenci Faaliyetleri Birimi Etkinliklerinden Örnekler</a:t>
            </a:r>
            <a:endParaRPr lang="tr-TR" sz="2400" dirty="0"/>
          </a:p>
        </p:txBody>
      </p:sp>
      <p:pic>
        <p:nvPicPr>
          <p:cNvPr id="1026" name="Picture 2" descr="C:\Users\user\Desktop\Yeni klasör\28167319_968955653280677_3503020572282484236_n.jpg"/>
          <p:cNvPicPr>
            <a:picLocks noChangeAspect="1" noChangeArrowheads="1"/>
          </p:cNvPicPr>
          <p:nvPr/>
        </p:nvPicPr>
        <p:blipFill>
          <a:blip r:embed="rId3"/>
          <a:srcRect/>
          <a:stretch>
            <a:fillRect/>
          </a:stretch>
        </p:blipFill>
        <p:spPr bwMode="auto">
          <a:xfrm>
            <a:off x="4572001" y="1905000"/>
            <a:ext cx="3444239" cy="4876800"/>
          </a:xfrm>
          <a:prstGeom prst="rect">
            <a:avLst/>
          </a:prstGeom>
          <a:noFill/>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Başlık 1"/>
          <p:cNvSpPr>
            <a:spLocks noGrp="1"/>
          </p:cNvSpPr>
          <p:nvPr>
            <p:ph type="title"/>
          </p:nvPr>
        </p:nvSpPr>
        <p:spPr/>
        <p:txBody>
          <a:bodyPr/>
          <a:lstStyle/>
          <a:p>
            <a:pPr algn="ctr"/>
            <a:r>
              <a:rPr lang="tr-TR" altLang="tr-TR" sz="2500" b="1">
                <a:latin typeface="Verdana" pitchFamily="34" charset="0"/>
                <a:ea typeface="Verdana" pitchFamily="34" charset="0"/>
                <a:cs typeface="Verdana" pitchFamily="34" charset="0"/>
              </a:rPr>
              <a:t>Öğrenci Faaliyetleri Birimi Etkinliklerinden Örnekler</a:t>
            </a:r>
          </a:p>
        </p:txBody>
      </p:sp>
      <p:pic>
        <p:nvPicPr>
          <p:cNvPr id="5122" name="Picture 2" descr="\\MYCLOUDPR2100\havuz\2019 yapılan işler\2019 tiyatro festivali\tv reklam.jpg"/>
          <p:cNvPicPr>
            <a:picLocks noChangeAspect="1" noChangeArrowheads="1"/>
          </p:cNvPicPr>
          <p:nvPr/>
        </p:nvPicPr>
        <p:blipFill>
          <a:blip r:embed="rId2" cstate="print"/>
          <a:srcRect/>
          <a:stretch>
            <a:fillRect/>
          </a:stretch>
        </p:blipFill>
        <p:spPr bwMode="auto">
          <a:xfrm>
            <a:off x="2895600" y="1752601"/>
            <a:ext cx="6934200" cy="4902845"/>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2208213" y="2636839"/>
            <a:ext cx="7772400" cy="1470025"/>
          </a:xfrm>
        </p:spPr>
        <p:txBody>
          <a:bodyPr rtlCol="0">
            <a:normAutofit fontScale="90000"/>
          </a:bodyPr>
          <a:lstStyle/>
          <a:p>
            <a:pPr>
              <a:defRPr/>
            </a:pPr>
            <a:r>
              <a:rPr lang="tr-TR" dirty="0" smtClean="0"/>
              <a:t/>
            </a:r>
            <a:br>
              <a:rPr lang="tr-TR" dirty="0" smtClean="0"/>
            </a:br>
            <a:r>
              <a:rPr lang="tr-TR" dirty="0" smtClean="0"/>
              <a:t>KA1 – Yüksek Öğrenimde Bireylerin Öğrenme Hareketliliği </a:t>
            </a:r>
            <a:endParaRPr lang="tr-TR" dirty="0"/>
          </a:p>
        </p:txBody>
      </p:sp>
      <p:sp>
        <p:nvSpPr>
          <p:cNvPr id="5" name="4 Alt Başlık"/>
          <p:cNvSpPr>
            <a:spLocks noGrp="1"/>
          </p:cNvSpPr>
          <p:nvPr>
            <p:ph type="subTitle" idx="1"/>
          </p:nvPr>
        </p:nvSpPr>
        <p:spPr>
          <a:xfrm>
            <a:off x="2895600" y="5084764"/>
            <a:ext cx="6400800" cy="554037"/>
          </a:xfrm>
        </p:spPr>
        <p:txBody>
          <a:bodyPr rtlCol="0">
            <a:normAutofit/>
          </a:bodyPr>
          <a:lstStyle/>
          <a:p>
            <a:pPr>
              <a:defRPr/>
            </a:pPr>
            <a:r>
              <a:rPr lang="tr-TR" dirty="0" smtClean="0"/>
              <a:t>Çukurova Üniversitesi – Dış İlişkiler Ofisi</a:t>
            </a:r>
            <a:endParaRPr lang="tr-TR" dirty="0"/>
          </a:p>
        </p:txBody>
      </p:sp>
      <p:pic>
        <p:nvPicPr>
          <p:cNvPr id="2052" name="Picture 2" descr="C:\Users\ülkü\Desktop\128156_Logo_Erasmus___60k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3976" y="1484314"/>
            <a:ext cx="4500563"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Başlık 1"/>
          <p:cNvSpPr txBox="1">
            <a:spLocks/>
          </p:cNvSpPr>
          <p:nvPr/>
        </p:nvSpPr>
        <p:spPr bwMode="auto">
          <a:xfrm>
            <a:off x="3046413" y="454025"/>
            <a:ext cx="7313612" cy="1143000"/>
          </a:xfrm>
          <a:prstGeom prst="rect">
            <a:avLst/>
          </a:prstGeom>
          <a:noFill/>
          <a:ln w="9525">
            <a:noFill/>
            <a:miter lim="800000"/>
            <a:headEnd/>
            <a:tailEnd/>
          </a:ln>
        </p:spPr>
        <p:txBody>
          <a:bodyPr anchor="b"/>
          <a:lstStyle/>
          <a:p>
            <a:r>
              <a:rPr lang="tr-TR" altLang="tr-TR" sz="2500" b="1">
                <a:solidFill>
                  <a:schemeClr val="tx2"/>
                </a:solidFill>
                <a:ea typeface="Verdana" pitchFamily="34" charset="0"/>
                <a:cs typeface="Verdana" pitchFamily="34" charset="0"/>
              </a:rPr>
              <a:t>Öğrenci Kulüplerimizin Etkinliklerinden Örnekler</a:t>
            </a:r>
          </a:p>
        </p:txBody>
      </p:sp>
      <p:pic>
        <p:nvPicPr>
          <p:cNvPr id="2050" name="Picture 2" descr="C:\Users\user\Desktop\Yeni klasör\60202436_2729550097071894_7069627413163933696_n.jpg"/>
          <p:cNvPicPr>
            <a:picLocks noChangeAspect="1" noChangeArrowheads="1"/>
          </p:cNvPicPr>
          <p:nvPr/>
        </p:nvPicPr>
        <p:blipFill>
          <a:blip r:embed="rId2"/>
          <a:srcRect/>
          <a:stretch>
            <a:fillRect/>
          </a:stretch>
        </p:blipFill>
        <p:spPr bwMode="auto">
          <a:xfrm>
            <a:off x="4572000" y="1741488"/>
            <a:ext cx="3491466" cy="5040313"/>
          </a:xfrm>
          <a:prstGeom prst="rect">
            <a:avLst/>
          </a:prstGeom>
          <a:noFill/>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Başlık 1"/>
          <p:cNvSpPr txBox="1">
            <a:spLocks/>
          </p:cNvSpPr>
          <p:nvPr/>
        </p:nvSpPr>
        <p:spPr bwMode="auto">
          <a:xfrm>
            <a:off x="3046413" y="454025"/>
            <a:ext cx="7313612" cy="1143000"/>
          </a:xfrm>
          <a:prstGeom prst="rect">
            <a:avLst/>
          </a:prstGeom>
          <a:noFill/>
          <a:ln w="9525">
            <a:noFill/>
            <a:miter lim="800000"/>
            <a:headEnd/>
            <a:tailEnd/>
          </a:ln>
        </p:spPr>
        <p:txBody>
          <a:bodyPr anchor="b"/>
          <a:lstStyle/>
          <a:p>
            <a:r>
              <a:rPr lang="tr-TR" altLang="tr-TR" sz="2500" b="1">
                <a:solidFill>
                  <a:schemeClr val="tx2"/>
                </a:solidFill>
                <a:ea typeface="Verdana" pitchFamily="34" charset="0"/>
                <a:cs typeface="Verdana" pitchFamily="34" charset="0"/>
              </a:rPr>
              <a:t>Öğrenci Kulüplerimizin Etkinliklerinden Örnekler</a:t>
            </a:r>
          </a:p>
        </p:txBody>
      </p:sp>
      <p:pic>
        <p:nvPicPr>
          <p:cNvPr id="6146" name="Picture 2" descr="C:\Users\user\Desktop\Yeni klasör\MSq5sKVAl3VFpQOijeei.jpg"/>
          <p:cNvPicPr>
            <a:picLocks noChangeAspect="1" noChangeArrowheads="1"/>
          </p:cNvPicPr>
          <p:nvPr/>
        </p:nvPicPr>
        <p:blipFill>
          <a:blip r:embed="rId3" cstate="print"/>
          <a:srcRect/>
          <a:stretch>
            <a:fillRect/>
          </a:stretch>
        </p:blipFill>
        <p:spPr bwMode="auto">
          <a:xfrm>
            <a:off x="4343400" y="1600200"/>
            <a:ext cx="3581400" cy="5064802"/>
          </a:xfrm>
          <a:prstGeom prst="rect">
            <a:avLst/>
          </a:prstGeom>
          <a:noFill/>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Başlık 1"/>
          <p:cNvSpPr txBox="1">
            <a:spLocks/>
          </p:cNvSpPr>
          <p:nvPr/>
        </p:nvSpPr>
        <p:spPr bwMode="auto">
          <a:xfrm>
            <a:off x="3046413" y="454025"/>
            <a:ext cx="7313612" cy="1143000"/>
          </a:xfrm>
          <a:prstGeom prst="rect">
            <a:avLst/>
          </a:prstGeom>
          <a:noFill/>
          <a:ln w="9525">
            <a:noFill/>
            <a:miter lim="800000"/>
            <a:headEnd/>
            <a:tailEnd/>
          </a:ln>
        </p:spPr>
        <p:txBody>
          <a:bodyPr anchor="b"/>
          <a:lstStyle/>
          <a:p>
            <a:r>
              <a:rPr lang="tr-TR" altLang="tr-TR" sz="2500" b="1">
                <a:solidFill>
                  <a:schemeClr val="tx2"/>
                </a:solidFill>
                <a:ea typeface="Verdana" pitchFamily="34" charset="0"/>
                <a:cs typeface="Verdana" pitchFamily="34" charset="0"/>
              </a:rPr>
              <a:t>Öğrenci Kulüplerimizin Etkinliklerinden Örnekler</a:t>
            </a:r>
          </a:p>
        </p:txBody>
      </p:sp>
      <p:pic>
        <p:nvPicPr>
          <p:cNvPr id="7170" name="Picture 2" descr="C:\Users\user\Desktop\Yeni klasör\ferPq3rMCbERZe3E9tl7.jpg"/>
          <p:cNvPicPr>
            <a:picLocks noChangeAspect="1" noChangeArrowheads="1"/>
          </p:cNvPicPr>
          <p:nvPr/>
        </p:nvPicPr>
        <p:blipFill>
          <a:blip r:embed="rId3" cstate="print"/>
          <a:srcRect/>
          <a:stretch>
            <a:fillRect/>
          </a:stretch>
        </p:blipFill>
        <p:spPr bwMode="auto">
          <a:xfrm>
            <a:off x="4648200" y="1600200"/>
            <a:ext cx="3657600" cy="5172564"/>
          </a:xfrm>
          <a:prstGeom prst="rect">
            <a:avLst/>
          </a:prstGeom>
          <a:noFill/>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Başlık 1"/>
          <p:cNvSpPr>
            <a:spLocks noGrp="1"/>
          </p:cNvSpPr>
          <p:nvPr>
            <p:ph type="title"/>
          </p:nvPr>
        </p:nvSpPr>
        <p:spPr/>
        <p:txBody>
          <a:bodyPr/>
          <a:lstStyle/>
          <a:p>
            <a:r>
              <a:rPr lang="tr-TR" altLang="tr-TR" sz="2500" b="1">
                <a:latin typeface="Verdana" pitchFamily="34" charset="0"/>
                <a:ea typeface="Verdana" pitchFamily="34" charset="0"/>
                <a:cs typeface="Verdana" pitchFamily="34" charset="0"/>
              </a:rPr>
              <a:t>Öğrenci Kulüplerimizin Etkinliklerinden Örnekler</a:t>
            </a:r>
          </a:p>
        </p:txBody>
      </p:sp>
      <p:pic>
        <p:nvPicPr>
          <p:cNvPr id="3074" name="Picture 2" descr="C:\Users\user\Desktop\Yeni klasör\Ekran Alıntısı.JPG"/>
          <p:cNvPicPr>
            <a:picLocks noChangeAspect="1" noChangeArrowheads="1"/>
          </p:cNvPicPr>
          <p:nvPr/>
        </p:nvPicPr>
        <p:blipFill>
          <a:blip r:embed="rId2"/>
          <a:srcRect/>
          <a:stretch>
            <a:fillRect/>
          </a:stretch>
        </p:blipFill>
        <p:spPr bwMode="auto">
          <a:xfrm>
            <a:off x="4267200" y="1676401"/>
            <a:ext cx="3505200" cy="4705611"/>
          </a:xfrm>
          <a:prstGeom prst="rect">
            <a:avLst/>
          </a:prstGeom>
          <a:noFill/>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Başlık 1"/>
          <p:cNvSpPr>
            <a:spLocks noGrp="1"/>
          </p:cNvSpPr>
          <p:nvPr>
            <p:ph type="title"/>
          </p:nvPr>
        </p:nvSpPr>
        <p:spPr/>
        <p:txBody>
          <a:bodyPr/>
          <a:lstStyle/>
          <a:p>
            <a:r>
              <a:rPr lang="tr-TR" altLang="tr-TR" sz="2500" b="1">
                <a:latin typeface="Verdana" pitchFamily="34" charset="0"/>
                <a:ea typeface="Verdana" pitchFamily="34" charset="0"/>
                <a:cs typeface="Verdana" pitchFamily="34" charset="0"/>
              </a:rPr>
              <a:t>Öğrenci Kulüplerimizin Etkinliklerinden Örnekler</a:t>
            </a:r>
          </a:p>
        </p:txBody>
      </p:sp>
      <p:pic>
        <p:nvPicPr>
          <p:cNvPr id="8194" name="Picture 2" descr="C:\Users\user\Desktop\Yeni klasör\WhatsApp Image 2019-09-06 at 14.20.50.jpeg"/>
          <p:cNvPicPr>
            <a:picLocks noChangeAspect="1" noChangeArrowheads="1"/>
          </p:cNvPicPr>
          <p:nvPr/>
        </p:nvPicPr>
        <p:blipFill>
          <a:blip r:embed="rId2"/>
          <a:srcRect/>
          <a:stretch>
            <a:fillRect/>
          </a:stretch>
        </p:blipFill>
        <p:spPr bwMode="auto">
          <a:xfrm>
            <a:off x="4572001" y="1676400"/>
            <a:ext cx="3484009" cy="5181600"/>
          </a:xfrm>
          <a:prstGeom prst="rect">
            <a:avLst/>
          </a:prstGeom>
          <a:noFill/>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Başlık 1"/>
          <p:cNvSpPr>
            <a:spLocks noGrp="1"/>
          </p:cNvSpPr>
          <p:nvPr>
            <p:ph type="title"/>
          </p:nvPr>
        </p:nvSpPr>
        <p:spPr/>
        <p:txBody>
          <a:bodyPr/>
          <a:lstStyle/>
          <a:p>
            <a:r>
              <a:rPr lang="tr-TR" altLang="tr-TR" sz="2500" b="1">
                <a:latin typeface="Verdana" pitchFamily="34" charset="0"/>
                <a:ea typeface="Verdana" pitchFamily="34" charset="0"/>
                <a:cs typeface="Verdana" pitchFamily="34" charset="0"/>
              </a:rPr>
              <a:t>Öğrenci Kulüplerimizin Etkinliklerinden Örnekler</a:t>
            </a:r>
          </a:p>
        </p:txBody>
      </p:sp>
      <p:pic>
        <p:nvPicPr>
          <p:cNvPr id="9218" name="Picture 2" descr="C:\Users\user\Desktop\Yeni klasör\WhatsApp Image 2019-09-06 at 14.21.32.jpeg"/>
          <p:cNvPicPr>
            <a:picLocks noChangeAspect="1" noChangeArrowheads="1"/>
          </p:cNvPicPr>
          <p:nvPr/>
        </p:nvPicPr>
        <p:blipFill>
          <a:blip r:embed="rId2"/>
          <a:srcRect/>
          <a:stretch>
            <a:fillRect/>
          </a:stretch>
        </p:blipFill>
        <p:spPr bwMode="auto">
          <a:xfrm>
            <a:off x="4191000" y="1752600"/>
            <a:ext cx="3733800" cy="4861098"/>
          </a:xfrm>
          <a:prstGeom prst="rect">
            <a:avLst/>
          </a:prstGeom>
          <a:noFill/>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Başlık 1"/>
          <p:cNvSpPr>
            <a:spLocks noGrp="1"/>
          </p:cNvSpPr>
          <p:nvPr>
            <p:ph type="title"/>
          </p:nvPr>
        </p:nvSpPr>
        <p:spPr/>
        <p:txBody>
          <a:bodyPr/>
          <a:lstStyle/>
          <a:p>
            <a:r>
              <a:rPr lang="tr-TR" altLang="tr-TR" sz="2500" b="1">
                <a:latin typeface="Verdana" pitchFamily="34" charset="0"/>
                <a:ea typeface="Verdana" pitchFamily="34" charset="0"/>
                <a:cs typeface="Verdana" pitchFamily="34" charset="0"/>
              </a:rPr>
              <a:t>Öğrenci Kulüplerimizin Etkinliklerinden Örnekler</a:t>
            </a:r>
          </a:p>
        </p:txBody>
      </p:sp>
      <p:pic>
        <p:nvPicPr>
          <p:cNvPr id="10242" name="Picture 2" descr="C:\Users\user\Desktop\Yeni klasör\WhatsApp Image 2019-09-06 at 14.22.59.jpeg"/>
          <p:cNvPicPr>
            <a:picLocks noChangeAspect="1" noChangeArrowheads="1"/>
          </p:cNvPicPr>
          <p:nvPr/>
        </p:nvPicPr>
        <p:blipFill>
          <a:blip r:embed="rId2"/>
          <a:srcRect/>
          <a:stretch>
            <a:fillRect/>
          </a:stretch>
        </p:blipFill>
        <p:spPr bwMode="auto">
          <a:xfrm>
            <a:off x="4495800" y="1676401"/>
            <a:ext cx="3352800" cy="4869141"/>
          </a:xfrm>
          <a:prstGeom prst="rect">
            <a:avLst/>
          </a:prstGeom>
          <a:noFill/>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Başlık 1"/>
          <p:cNvSpPr>
            <a:spLocks noGrp="1"/>
          </p:cNvSpPr>
          <p:nvPr>
            <p:ph type="title"/>
          </p:nvPr>
        </p:nvSpPr>
        <p:spPr/>
        <p:txBody>
          <a:bodyPr/>
          <a:lstStyle/>
          <a:p>
            <a:r>
              <a:rPr lang="tr-TR" altLang="tr-TR" sz="2500" b="1">
                <a:latin typeface="Verdana" pitchFamily="34" charset="0"/>
                <a:ea typeface="Verdana" pitchFamily="34" charset="0"/>
                <a:cs typeface="Verdana" pitchFamily="34" charset="0"/>
              </a:rPr>
              <a:t>Öğrenci Kulüplerimizin Etkinliklerinden Örnekler</a:t>
            </a:r>
          </a:p>
        </p:txBody>
      </p:sp>
      <p:pic>
        <p:nvPicPr>
          <p:cNvPr id="11266" name="Picture 2" descr="C:\Users\user\Desktop\Yeni klasör\WhatsApp Image 2019-09-06 at 14.23.25.jpeg"/>
          <p:cNvPicPr>
            <a:picLocks noChangeAspect="1" noChangeArrowheads="1"/>
          </p:cNvPicPr>
          <p:nvPr/>
        </p:nvPicPr>
        <p:blipFill>
          <a:blip r:embed="rId2" cstate="print"/>
          <a:srcRect/>
          <a:stretch>
            <a:fillRect/>
          </a:stretch>
        </p:blipFill>
        <p:spPr bwMode="auto">
          <a:xfrm>
            <a:off x="2819400" y="1600200"/>
            <a:ext cx="3062288" cy="4397888"/>
          </a:xfrm>
          <a:prstGeom prst="rect">
            <a:avLst/>
          </a:prstGeom>
          <a:noFill/>
        </p:spPr>
      </p:pic>
      <p:pic>
        <p:nvPicPr>
          <p:cNvPr id="11267" name="Picture 3" descr="C:\Users\user\Desktop\Yeni klasör\WhatsApp Image 2019-09-06 at 14.31.04.jpeg"/>
          <p:cNvPicPr>
            <a:picLocks noChangeAspect="1" noChangeArrowheads="1"/>
          </p:cNvPicPr>
          <p:nvPr/>
        </p:nvPicPr>
        <p:blipFill>
          <a:blip r:embed="rId3" cstate="print"/>
          <a:srcRect/>
          <a:stretch>
            <a:fillRect/>
          </a:stretch>
        </p:blipFill>
        <p:spPr bwMode="auto">
          <a:xfrm>
            <a:off x="6477000" y="1676400"/>
            <a:ext cx="3048000" cy="4280244"/>
          </a:xfrm>
          <a:prstGeom prst="rect">
            <a:avLst/>
          </a:prstGeom>
          <a:noFill/>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Başlık 1"/>
          <p:cNvSpPr>
            <a:spLocks noGrp="1"/>
          </p:cNvSpPr>
          <p:nvPr>
            <p:ph type="title"/>
          </p:nvPr>
        </p:nvSpPr>
        <p:spPr/>
        <p:txBody>
          <a:bodyPr/>
          <a:lstStyle/>
          <a:p>
            <a:r>
              <a:rPr lang="tr-TR" altLang="tr-TR" sz="2500" b="1">
                <a:latin typeface="Verdana" pitchFamily="34" charset="0"/>
                <a:ea typeface="Verdana" pitchFamily="34" charset="0"/>
                <a:cs typeface="Verdana" pitchFamily="34" charset="0"/>
              </a:rPr>
              <a:t>Öğrenci Kulüplerimizin Etkinliklerinden Örnekler</a:t>
            </a:r>
          </a:p>
        </p:txBody>
      </p:sp>
      <p:pic>
        <p:nvPicPr>
          <p:cNvPr id="12290" name="Picture 2" descr="C:\Users\user\Desktop\Yeni klasör\WhatsApp Image 2019-09-06 at 14.24.11.jpeg"/>
          <p:cNvPicPr>
            <a:picLocks noChangeAspect="1" noChangeArrowheads="1"/>
          </p:cNvPicPr>
          <p:nvPr/>
        </p:nvPicPr>
        <p:blipFill>
          <a:blip r:embed="rId2" cstate="print"/>
          <a:srcRect/>
          <a:stretch>
            <a:fillRect/>
          </a:stretch>
        </p:blipFill>
        <p:spPr bwMode="auto">
          <a:xfrm>
            <a:off x="4352182" y="1752600"/>
            <a:ext cx="3321466" cy="5029200"/>
          </a:xfrm>
          <a:prstGeom prst="rect">
            <a:avLst/>
          </a:prstGeom>
          <a:noFill/>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Başlık 1"/>
          <p:cNvSpPr>
            <a:spLocks noGrp="1"/>
          </p:cNvSpPr>
          <p:nvPr>
            <p:ph type="title"/>
          </p:nvPr>
        </p:nvSpPr>
        <p:spPr/>
        <p:txBody>
          <a:bodyPr/>
          <a:lstStyle/>
          <a:p>
            <a:r>
              <a:rPr lang="tr-TR" altLang="tr-TR" sz="2500" b="1">
                <a:latin typeface="Verdana" pitchFamily="34" charset="0"/>
                <a:ea typeface="Verdana" pitchFamily="34" charset="0"/>
                <a:cs typeface="Verdana" pitchFamily="34" charset="0"/>
              </a:rPr>
              <a:t>Öğrenci Kulüplerimizin Etkinliklerinden Örnekler</a:t>
            </a:r>
          </a:p>
        </p:txBody>
      </p:sp>
      <p:pic>
        <p:nvPicPr>
          <p:cNvPr id="13314" name="Picture 2" descr="C:\Users\user\Desktop\Yeni klasör\WhatsApp Image 2019-09-06 at 14.26.10.jpeg"/>
          <p:cNvPicPr>
            <a:picLocks noChangeAspect="1" noChangeArrowheads="1"/>
          </p:cNvPicPr>
          <p:nvPr/>
        </p:nvPicPr>
        <p:blipFill>
          <a:blip r:embed="rId2" cstate="print"/>
          <a:srcRect/>
          <a:stretch>
            <a:fillRect/>
          </a:stretch>
        </p:blipFill>
        <p:spPr bwMode="auto">
          <a:xfrm>
            <a:off x="4038600" y="1615896"/>
            <a:ext cx="4109046" cy="5242105"/>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919288" y="476250"/>
            <a:ext cx="8229600" cy="1143000"/>
          </a:xfrm>
        </p:spPr>
        <p:txBody>
          <a:bodyPr rtlCol="0">
            <a:normAutofit fontScale="90000"/>
          </a:bodyPr>
          <a:lstStyle/>
          <a:p>
            <a:pPr>
              <a:defRPr/>
            </a:pPr>
            <a:r>
              <a:rPr lang="tr-TR" sz="1600" b="1" dirty="0">
                <a:solidFill>
                  <a:srgbClr val="0070C0"/>
                </a:solidFill>
              </a:rPr>
              <a:t>TÜRKİYE ULUSAL AJANSI</a:t>
            </a:r>
            <a:r>
              <a:rPr lang="tr-TR" sz="1600" dirty="0"/>
              <a:t/>
            </a:r>
            <a:br>
              <a:rPr lang="tr-TR" sz="1600" dirty="0"/>
            </a:br>
            <a:r>
              <a:rPr lang="tr-TR" sz="1600" dirty="0"/>
              <a:t>Temel olarak Avrupa Birliği’nin eğitim ve gençlik programlarını ülke içinde duyurma, bu programlara katılım çalışmalarını koordine etme, yürütme ve izleme, Avrupa Komisyonuna rapor halinde sunma, program uygulamaları hakkında Avrupa Komisyonu ile gerekli görüşmeleri yapma ve uygulama sözleşmelerini imzalama görevlerini üstlenmiştir</a:t>
            </a:r>
          </a:p>
        </p:txBody>
      </p:sp>
      <p:pic>
        <p:nvPicPr>
          <p:cNvPr id="3075" name="Picture 2" descr="C:\Users\ülkü\Desktop\128156_Logo_Erasmus___60ko.jpg"/>
          <p:cNvPicPr>
            <a:picLocks noGrp="1" noChangeAspect="1" noChangeArrowheads="1"/>
          </p:cNvPicPr>
          <p:nvPr>
            <p:ph idx="1"/>
          </p:nvPr>
        </p:nvPicPr>
        <p:blipFill>
          <a:blip r:embed="rId2">
            <a:lum bright="66000" contrast="-60000"/>
            <a:extLst>
              <a:ext uri="{28A0092B-C50C-407E-A947-70E740481C1C}">
                <a14:useLocalDpi xmlns:a14="http://schemas.microsoft.com/office/drawing/2010/main" val="0"/>
              </a:ext>
            </a:extLst>
          </a:blip>
          <a:srcRect/>
          <a:stretch>
            <a:fillRect/>
          </a:stretch>
        </p:blipFill>
        <p:spPr>
          <a:xfrm>
            <a:off x="1981200" y="2687639"/>
            <a:ext cx="8229600" cy="2351087"/>
          </a:xfrm>
          <a:noFill/>
        </p:spPr>
      </p:pic>
      <p:pic>
        <p:nvPicPr>
          <p:cNvPr id="30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1916114"/>
            <a:ext cx="8121650" cy="455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Başlık 1"/>
          <p:cNvSpPr>
            <a:spLocks noGrp="1"/>
          </p:cNvSpPr>
          <p:nvPr>
            <p:ph type="title"/>
          </p:nvPr>
        </p:nvSpPr>
        <p:spPr/>
        <p:txBody>
          <a:bodyPr/>
          <a:lstStyle/>
          <a:p>
            <a:r>
              <a:rPr lang="tr-TR" altLang="tr-TR" sz="2500" b="1">
                <a:latin typeface="Verdana" pitchFamily="34" charset="0"/>
                <a:ea typeface="Verdana" pitchFamily="34" charset="0"/>
                <a:cs typeface="Verdana" pitchFamily="34" charset="0"/>
              </a:rPr>
              <a:t>Öğrenci Kulüplerimizin Etkinliklerinden Örnekler</a:t>
            </a:r>
          </a:p>
        </p:txBody>
      </p:sp>
      <p:pic>
        <p:nvPicPr>
          <p:cNvPr id="14338" name="Picture 2" descr="C:\Users\user\Desktop\Yeni klasör\WhatsApp Image 2019-09-06 at 14.26.54.jpeg"/>
          <p:cNvPicPr>
            <a:picLocks noChangeAspect="1" noChangeArrowheads="1"/>
          </p:cNvPicPr>
          <p:nvPr/>
        </p:nvPicPr>
        <p:blipFill>
          <a:blip r:embed="rId2"/>
          <a:srcRect/>
          <a:stretch>
            <a:fillRect/>
          </a:stretch>
        </p:blipFill>
        <p:spPr bwMode="auto">
          <a:xfrm>
            <a:off x="4419601" y="1828800"/>
            <a:ext cx="3358541" cy="4953000"/>
          </a:xfrm>
          <a:prstGeom prst="rect">
            <a:avLst/>
          </a:prstGeom>
          <a:noFill/>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Başlık 1"/>
          <p:cNvSpPr>
            <a:spLocks noGrp="1"/>
          </p:cNvSpPr>
          <p:nvPr>
            <p:ph type="title"/>
          </p:nvPr>
        </p:nvSpPr>
        <p:spPr/>
        <p:txBody>
          <a:bodyPr/>
          <a:lstStyle/>
          <a:p>
            <a:r>
              <a:rPr lang="tr-TR" altLang="tr-TR" sz="2500" b="1">
                <a:latin typeface="Verdana" pitchFamily="34" charset="0"/>
                <a:ea typeface="Verdana" pitchFamily="34" charset="0"/>
                <a:cs typeface="Verdana" pitchFamily="34" charset="0"/>
              </a:rPr>
              <a:t>Öğrenci Kulüplerimizin Etkinliklerinden Örnekler</a:t>
            </a:r>
          </a:p>
        </p:txBody>
      </p:sp>
      <p:pic>
        <p:nvPicPr>
          <p:cNvPr id="15362" name="Picture 2" descr="C:\Users\user\Desktop\Yeni klasör\WhatsApp Image 2019-09-06 at 14.27.47.jpeg"/>
          <p:cNvPicPr>
            <a:picLocks noChangeAspect="1" noChangeArrowheads="1"/>
          </p:cNvPicPr>
          <p:nvPr/>
        </p:nvPicPr>
        <p:blipFill>
          <a:blip r:embed="rId2"/>
          <a:srcRect/>
          <a:stretch>
            <a:fillRect/>
          </a:stretch>
        </p:blipFill>
        <p:spPr bwMode="auto">
          <a:xfrm>
            <a:off x="4343400" y="1610118"/>
            <a:ext cx="3733800" cy="5247883"/>
          </a:xfrm>
          <a:prstGeom prst="rect">
            <a:avLst/>
          </a:prstGeom>
          <a:noFill/>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Başlık 1"/>
          <p:cNvSpPr>
            <a:spLocks noGrp="1"/>
          </p:cNvSpPr>
          <p:nvPr>
            <p:ph type="title"/>
          </p:nvPr>
        </p:nvSpPr>
        <p:spPr/>
        <p:txBody>
          <a:bodyPr/>
          <a:lstStyle/>
          <a:p>
            <a:r>
              <a:rPr lang="tr-TR" altLang="tr-TR" sz="2500" b="1">
                <a:latin typeface="Verdana" pitchFamily="34" charset="0"/>
                <a:ea typeface="Verdana" pitchFamily="34" charset="0"/>
                <a:cs typeface="Verdana" pitchFamily="34" charset="0"/>
              </a:rPr>
              <a:t>Öğrenci Kulüplerimizin Etkinliklerinden Örnekler</a:t>
            </a:r>
          </a:p>
        </p:txBody>
      </p:sp>
      <p:pic>
        <p:nvPicPr>
          <p:cNvPr id="16386" name="Picture 2" descr="C:\Users\user\Desktop\Yeni klasör\WhatsApp Image 2019-09-06 at 14.29.14.jpeg"/>
          <p:cNvPicPr>
            <a:picLocks noChangeAspect="1" noChangeArrowheads="1"/>
          </p:cNvPicPr>
          <p:nvPr/>
        </p:nvPicPr>
        <p:blipFill>
          <a:blip r:embed="rId2"/>
          <a:srcRect/>
          <a:stretch>
            <a:fillRect/>
          </a:stretch>
        </p:blipFill>
        <p:spPr bwMode="auto">
          <a:xfrm>
            <a:off x="4114800" y="1600201"/>
            <a:ext cx="3724274" cy="5257799"/>
          </a:xfrm>
          <a:prstGeom prst="rect">
            <a:avLst/>
          </a:prstGeom>
          <a:noFill/>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Başlık 1"/>
          <p:cNvSpPr>
            <a:spLocks noGrp="1"/>
          </p:cNvSpPr>
          <p:nvPr>
            <p:ph type="title"/>
          </p:nvPr>
        </p:nvSpPr>
        <p:spPr/>
        <p:txBody>
          <a:bodyPr/>
          <a:lstStyle/>
          <a:p>
            <a:r>
              <a:rPr lang="tr-TR" altLang="tr-TR" sz="2500" b="1">
                <a:latin typeface="Verdana" pitchFamily="34" charset="0"/>
                <a:ea typeface="Verdana" pitchFamily="34" charset="0"/>
                <a:cs typeface="Verdana" pitchFamily="34" charset="0"/>
              </a:rPr>
              <a:t>Öğrenci Kulüplerimizin Etkinliklerinden Örnekler</a:t>
            </a:r>
          </a:p>
        </p:txBody>
      </p:sp>
      <p:pic>
        <p:nvPicPr>
          <p:cNvPr id="17410" name="Picture 2" descr="C:\Users\user\Desktop\Yeni klasör\WhatsApp Image 2019-09-06 at 14.29.58.jpeg"/>
          <p:cNvPicPr>
            <a:picLocks noChangeAspect="1" noChangeArrowheads="1"/>
          </p:cNvPicPr>
          <p:nvPr/>
        </p:nvPicPr>
        <p:blipFill>
          <a:blip r:embed="rId2" cstate="print"/>
          <a:srcRect/>
          <a:stretch>
            <a:fillRect/>
          </a:stretch>
        </p:blipFill>
        <p:spPr bwMode="auto">
          <a:xfrm>
            <a:off x="4343400" y="1762126"/>
            <a:ext cx="3580670" cy="5095875"/>
          </a:xfrm>
          <a:prstGeom prst="rect">
            <a:avLst/>
          </a:prstGeom>
          <a:noFill/>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Başlık 1"/>
          <p:cNvSpPr>
            <a:spLocks noGrp="1"/>
          </p:cNvSpPr>
          <p:nvPr>
            <p:ph type="title"/>
          </p:nvPr>
        </p:nvSpPr>
        <p:spPr/>
        <p:txBody>
          <a:bodyPr/>
          <a:lstStyle/>
          <a:p>
            <a:r>
              <a:rPr lang="tr-TR" altLang="tr-TR" sz="2500" b="1">
                <a:latin typeface="Verdana" pitchFamily="34" charset="0"/>
                <a:ea typeface="Verdana" pitchFamily="34" charset="0"/>
                <a:cs typeface="Verdana" pitchFamily="34" charset="0"/>
              </a:rPr>
              <a:t>Öğrenci Kulüplerimizin Etkinliklerinden Örnekler</a:t>
            </a:r>
          </a:p>
        </p:txBody>
      </p:sp>
      <p:pic>
        <p:nvPicPr>
          <p:cNvPr id="5" name="4 Resim" descr="hayvan dostları afişi.jpg"/>
          <p:cNvPicPr>
            <a:picLocks noChangeAspect="1"/>
          </p:cNvPicPr>
          <p:nvPr/>
        </p:nvPicPr>
        <p:blipFill>
          <a:blip r:embed="rId2" cstate="print"/>
          <a:stretch>
            <a:fillRect/>
          </a:stretch>
        </p:blipFill>
        <p:spPr>
          <a:xfrm>
            <a:off x="4648200" y="1600356"/>
            <a:ext cx="3733800" cy="5227068"/>
          </a:xfrm>
          <a:prstGeom prst="rect">
            <a:avLst/>
          </a:prstGeo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Başlık 1"/>
          <p:cNvSpPr>
            <a:spLocks noGrp="1"/>
          </p:cNvSpPr>
          <p:nvPr>
            <p:ph type="title"/>
          </p:nvPr>
        </p:nvSpPr>
        <p:spPr/>
        <p:txBody>
          <a:bodyPr/>
          <a:lstStyle/>
          <a:p>
            <a:r>
              <a:rPr lang="tr-TR" altLang="tr-TR" sz="2500" b="1" dirty="0">
                <a:latin typeface="Verdana" pitchFamily="34" charset="0"/>
                <a:ea typeface="Verdana" pitchFamily="34" charset="0"/>
                <a:cs typeface="Verdana" pitchFamily="34" charset="0"/>
              </a:rPr>
              <a:t>Öğrenci Kulüplerimizin Etkinliklerinden Örnekler</a:t>
            </a:r>
          </a:p>
        </p:txBody>
      </p:sp>
      <p:pic>
        <p:nvPicPr>
          <p:cNvPr id="7" name="6 Resim" descr="IMG_7279.JPG"/>
          <p:cNvPicPr>
            <a:picLocks noChangeAspect="1"/>
          </p:cNvPicPr>
          <p:nvPr/>
        </p:nvPicPr>
        <p:blipFill>
          <a:blip r:embed="rId3" cstate="print"/>
          <a:stretch>
            <a:fillRect/>
          </a:stretch>
        </p:blipFill>
        <p:spPr>
          <a:xfrm>
            <a:off x="2819400" y="1600200"/>
            <a:ext cx="3733800" cy="2489200"/>
          </a:xfrm>
          <a:prstGeom prst="rect">
            <a:avLst/>
          </a:prstGeom>
        </p:spPr>
      </p:pic>
      <p:pic>
        <p:nvPicPr>
          <p:cNvPr id="8" name="7 Resim" descr="IMG_6094.jpg"/>
          <p:cNvPicPr>
            <a:picLocks noChangeAspect="1"/>
          </p:cNvPicPr>
          <p:nvPr/>
        </p:nvPicPr>
        <p:blipFill>
          <a:blip r:embed="rId4" cstate="print"/>
          <a:stretch>
            <a:fillRect/>
          </a:stretch>
        </p:blipFill>
        <p:spPr>
          <a:xfrm>
            <a:off x="6629400" y="1600201"/>
            <a:ext cx="3733800" cy="2489445"/>
          </a:xfrm>
          <a:prstGeom prst="rect">
            <a:avLst/>
          </a:prstGeom>
        </p:spPr>
      </p:pic>
      <p:pic>
        <p:nvPicPr>
          <p:cNvPr id="9" name="8 Resim" descr="IMG_7279.JPG"/>
          <p:cNvPicPr>
            <a:picLocks noChangeAspect="1"/>
          </p:cNvPicPr>
          <p:nvPr/>
        </p:nvPicPr>
        <p:blipFill>
          <a:blip r:embed="rId5" cstate="print"/>
          <a:stretch>
            <a:fillRect/>
          </a:stretch>
        </p:blipFill>
        <p:spPr>
          <a:xfrm>
            <a:off x="2819400" y="4114801"/>
            <a:ext cx="3733800" cy="2666999"/>
          </a:xfrm>
          <a:prstGeom prst="rect">
            <a:avLst/>
          </a:prstGeom>
        </p:spPr>
      </p:pic>
      <p:pic>
        <p:nvPicPr>
          <p:cNvPr id="10" name="9 Resim" descr="IMG_6094.jpg"/>
          <p:cNvPicPr>
            <a:picLocks noChangeAspect="1"/>
          </p:cNvPicPr>
          <p:nvPr/>
        </p:nvPicPr>
        <p:blipFill>
          <a:blip r:embed="rId6" cstate="print"/>
          <a:stretch>
            <a:fillRect/>
          </a:stretch>
        </p:blipFill>
        <p:spPr>
          <a:xfrm>
            <a:off x="6621518" y="4122804"/>
            <a:ext cx="3733800" cy="2658996"/>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7" descr="215093_1851253353601_1008760690_2095083_8365980_n"/>
          <p:cNvPicPr>
            <a:picLocks noGrp="1" noChangeAspect="1" noChangeArrowheads="1"/>
          </p:cNvPicPr>
          <p:nvPr>
            <p:ph idx="1"/>
          </p:nvPr>
        </p:nvPicPr>
        <p:blipFill>
          <a:blip r:embed="rId2"/>
          <a:srcRect/>
          <a:stretch>
            <a:fillRect/>
          </a:stretch>
        </p:blipFill>
        <p:spPr>
          <a:xfrm>
            <a:off x="2667000" y="2362200"/>
            <a:ext cx="3352800" cy="3962400"/>
          </a:xfrm>
        </p:spPr>
      </p:pic>
      <p:pic>
        <p:nvPicPr>
          <p:cNvPr id="20483" name="Picture 9" descr="168924_10150102195794925_575934924_6059499_7899876_n"/>
          <p:cNvPicPr>
            <a:picLocks noChangeAspect="1" noChangeArrowheads="1"/>
          </p:cNvPicPr>
          <p:nvPr/>
        </p:nvPicPr>
        <p:blipFill>
          <a:blip r:embed="rId3"/>
          <a:srcRect/>
          <a:stretch>
            <a:fillRect/>
          </a:stretch>
        </p:blipFill>
        <p:spPr bwMode="auto">
          <a:xfrm>
            <a:off x="6172200" y="2362200"/>
            <a:ext cx="3733800" cy="3962400"/>
          </a:xfrm>
          <a:prstGeom prst="rect">
            <a:avLst/>
          </a:prstGeom>
          <a:noFill/>
          <a:ln w="9525">
            <a:noFill/>
            <a:miter lim="800000"/>
            <a:headEnd/>
            <a:tailEnd/>
          </a:ln>
        </p:spPr>
      </p:pic>
      <p:sp>
        <p:nvSpPr>
          <p:cNvPr id="20484" name="Başlık 1"/>
          <p:cNvSpPr txBox="1">
            <a:spLocks/>
          </p:cNvSpPr>
          <p:nvPr/>
        </p:nvSpPr>
        <p:spPr bwMode="auto">
          <a:xfrm>
            <a:off x="3046413" y="454025"/>
            <a:ext cx="7313612" cy="1143000"/>
          </a:xfrm>
          <a:prstGeom prst="rect">
            <a:avLst/>
          </a:prstGeom>
          <a:noFill/>
          <a:ln w="9525">
            <a:noFill/>
            <a:miter lim="800000"/>
            <a:headEnd/>
            <a:tailEnd/>
          </a:ln>
        </p:spPr>
        <p:txBody>
          <a:bodyPr anchor="b"/>
          <a:lstStyle/>
          <a:p>
            <a:r>
              <a:rPr lang="tr-TR" altLang="tr-TR" sz="2500" b="1">
                <a:solidFill>
                  <a:schemeClr val="tx2"/>
                </a:solidFill>
                <a:ea typeface="Verdana" pitchFamily="34" charset="0"/>
                <a:cs typeface="Verdana" pitchFamily="34" charset="0"/>
              </a:rPr>
              <a:t>Öğrenci Kulüplerimizin Etkinliklerinden Örnekler</a:t>
            </a:r>
          </a:p>
        </p:txBody>
      </p:sp>
      <p:sp>
        <p:nvSpPr>
          <p:cNvPr id="7" name="İçerik Yer Tutucusu 2"/>
          <p:cNvSpPr txBox="1">
            <a:spLocks/>
          </p:cNvSpPr>
          <p:nvPr/>
        </p:nvSpPr>
        <p:spPr bwMode="auto">
          <a:xfrm>
            <a:off x="2819400" y="1828800"/>
            <a:ext cx="5257800" cy="914400"/>
          </a:xfrm>
          <a:prstGeom prst="rect">
            <a:avLst/>
          </a:prstGeom>
          <a:noFill/>
          <a:ln>
            <a:noFill/>
          </a:ln>
        </p:spPr>
        <p:txBody>
          <a:bodyPr/>
          <a:lst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
              <a:defRPr sz="29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l"/>
              <a:defRPr sz="2500">
                <a:solidFill>
                  <a:schemeClr val="tx1"/>
                </a:solidFill>
                <a:latin typeface="+mn-lt"/>
              </a:defRPr>
            </a:lvl2pPr>
            <a:lvl3pPr marL="1143000" indent="-228600" algn="l" rtl="0" eaLnBrk="0" fontAlgn="base" hangingPunct="0">
              <a:spcBef>
                <a:spcPct val="20000"/>
              </a:spcBef>
              <a:spcAft>
                <a:spcPct val="0"/>
              </a:spcAft>
              <a:buClr>
                <a:schemeClr val="tx2"/>
              </a:buClr>
              <a:buSzPct val="65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l"/>
              <a:defRPr sz="1900">
                <a:solidFill>
                  <a:schemeClr val="tx1"/>
                </a:solidFill>
                <a:latin typeface="+mn-lt"/>
              </a:defRPr>
            </a:lvl4pPr>
            <a:lvl5pPr marL="2057400" indent="-228600" algn="l" rtl="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mn-lt"/>
              </a:defRPr>
            </a:lvl5pPr>
            <a:lvl6pPr marL="25146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6pPr>
            <a:lvl7pPr marL="29718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7pPr>
            <a:lvl8pPr marL="34290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8pPr>
            <a:lvl9pPr marL="38862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9pPr>
          </a:lstStyle>
          <a:p>
            <a:pPr marL="0" indent="0">
              <a:buNone/>
              <a:defRPr/>
            </a:pPr>
            <a:r>
              <a:rPr lang="tr-TR" altLang="tr-TR" sz="2400" b="1" kern="0" dirty="0">
                <a:solidFill>
                  <a:schemeClr val="tx2"/>
                </a:solidFill>
              </a:rPr>
              <a:t>Kansere Gülümse Kulübü</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Başlık 1"/>
          <p:cNvSpPr>
            <a:spLocks noGrp="1"/>
          </p:cNvSpPr>
          <p:nvPr>
            <p:ph type="title"/>
          </p:nvPr>
        </p:nvSpPr>
        <p:spPr/>
        <p:txBody>
          <a:bodyPr/>
          <a:lstStyle/>
          <a:p>
            <a:r>
              <a:rPr lang="tr-TR" altLang="tr-TR" sz="2500" b="1">
                <a:latin typeface="Verdana" pitchFamily="34" charset="0"/>
                <a:ea typeface="Verdana" pitchFamily="34" charset="0"/>
                <a:cs typeface="Verdana" pitchFamily="34" charset="0"/>
              </a:rPr>
              <a:t>Öğrenci Kulüplerimizin Etkinliklerinden Örnekler</a:t>
            </a:r>
          </a:p>
        </p:txBody>
      </p:sp>
      <p:sp>
        <p:nvSpPr>
          <p:cNvPr id="6" name="İçerik Yer Tutucusu 2"/>
          <p:cNvSpPr txBox="1">
            <a:spLocks/>
          </p:cNvSpPr>
          <p:nvPr/>
        </p:nvSpPr>
        <p:spPr bwMode="auto">
          <a:xfrm>
            <a:off x="2819400" y="1828800"/>
            <a:ext cx="3124200" cy="914400"/>
          </a:xfrm>
          <a:prstGeom prst="rect">
            <a:avLst/>
          </a:prstGeom>
          <a:noFill/>
          <a:ln>
            <a:noFill/>
          </a:ln>
        </p:spPr>
        <p:txBody>
          <a:bodyPr/>
          <a:lst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
              <a:defRPr sz="29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l"/>
              <a:defRPr sz="2500">
                <a:solidFill>
                  <a:schemeClr val="tx1"/>
                </a:solidFill>
                <a:latin typeface="+mn-lt"/>
              </a:defRPr>
            </a:lvl2pPr>
            <a:lvl3pPr marL="1143000" indent="-228600" algn="l" rtl="0" eaLnBrk="0" fontAlgn="base" hangingPunct="0">
              <a:spcBef>
                <a:spcPct val="20000"/>
              </a:spcBef>
              <a:spcAft>
                <a:spcPct val="0"/>
              </a:spcAft>
              <a:buClr>
                <a:schemeClr val="tx2"/>
              </a:buClr>
              <a:buSzPct val="65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l"/>
              <a:defRPr sz="1900">
                <a:solidFill>
                  <a:schemeClr val="tx1"/>
                </a:solidFill>
                <a:latin typeface="+mn-lt"/>
              </a:defRPr>
            </a:lvl4pPr>
            <a:lvl5pPr marL="2057400" indent="-228600" algn="l" rtl="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mn-lt"/>
              </a:defRPr>
            </a:lvl5pPr>
            <a:lvl6pPr marL="25146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6pPr>
            <a:lvl7pPr marL="29718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7pPr>
            <a:lvl8pPr marL="34290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8pPr>
            <a:lvl9pPr marL="38862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9pPr>
          </a:lstStyle>
          <a:p>
            <a:pPr marL="0" indent="0">
              <a:buNone/>
              <a:defRPr/>
            </a:pPr>
            <a:r>
              <a:rPr lang="tr-TR" altLang="tr-TR" sz="2400" b="1" kern="0" dirty="0">
                <a:solidFill>
                  <a:schemeClr val="tx2"/>
                </a:solidFill>
              </a:rPr>
              <a:t>Hayvan Dostları Kulübü</a:t>
            </a:r>
          </a:p>
        </p:txBody>
      </p:sp>
      <p:pic>
        <p:nvPicPr>
          <p:cNvPr id="7" name="6 İçerik Yer Tutucusu" descr="hayvan dostları afişiAAA.jpg"/>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6477000" y="1676401"/>
            <a:ext cx="3352800" cy="4693693"/>
          </a:xfrm>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İçerik Yer Tutucusu 3" descr="C:\Users\Samsung\Desktop\arpalıktan günaydın.jpg"/>
          <p:cNvPicPr>
            <a:picLocks noGrp="1"/>
          </p:cNvPicPr>
          <p:nvPr>
            <p:ph idx="1"/>
          </p:nvPr>
        </p:nvPicPr>
        <p:blipFill>
          <a:blip r:embed="rId2"/>
          <a:srcRect/>
          <a:stretch>
            <a:fillRect/>
          </a:stretch>
        </p:blipFill>
        <p:spPr>
          <a:xfrm>
            <a:off x="2514600" y="2438400"/>
            <a:ext cx="4114800" cy="3703638"/>
          </a:xfrm>
        </p:spPr>
      </p:pic>
      <p:pic>
        <p:nvPicPr>
          <p:cNvPr id="23555" name="Picture 8" descr="çüdak11"/>
          <p:cNvPicPr>
            <a:picLocks noChangeAspect="1" noChangeArrowheads="1"/>
          </p:cNvPicPr>
          <p:nvPr/>
        </p:nvPicPr>
        <p:blipFill>
          <a:blip r:embed="rId3"/>
          <a:srcRect/>
          <a:stretch>
            <a:fillRect/>
          </a:stretch>
        </p:blipFill>
        <p:spPr bwMode="auto">
          <a:xfrm>
            <a:off x="6629400" y="2438400"/>
            <a:ext cx="3810000" cy="3733800"/>
          </a:xfrm>
          <a:prstGeom prst="rect">
            <a:avLst/>
          </a:prstGeom>
          <a:noFill/>
          <a:ln w="9525">
            <a:noFill/>
            <a:miter lim="800000"/>
            <a:headEnd/>
            <a:tailEnd/>
          </a:ln>
        </p:spPr>
      </p:pic>
      <p:sp>
        <p:nvSpPr>
          <p:cNvPr id="23556" name="Başlık 1"/>
          <p:cNvSpPr>
            <a:spLocks noGrp="1"/>
          </p:cNvSpPr>
          <p:nvPr>
            <p:ph type="title"/>
          </p:nvPr>
        </p:nvSpPr>
        <p:spPr/>
        <p:txBody>
          <a:bodyPr/>
          <a:lstStyle/>
          <a:p>
            <a:r>
              <a:rPr lang="tr-TR" altLang="tr-TR" sz="2500" b="1">
                <a:latin typeface="Verdana" pitchFamily="34" charset="0"/>
                <a:ea typeface="Verdana" pitchFamily="34" charset="0"/>
                <a:cs typeface="Verdana" pitchFamily="34" charset="0"/>
              </a:rPr>
              <a:t>Öğrenci Kulüplerimizin Etkinliklerinden Örnekler</a:t>
            </a:r>
          </a:p>
        </p:txBody>
      </p:sp>
      <p:sp>
        <p:nvSpPr>
          <p:cNvPr id="8" name="İçerik Yer Tutucusu 2"/>
          <p:cNvSpPr txBox="1">
            <a:spLocks/>
          </p:cNvSpPr>
          <p:nvPr/>
        </p:nvSpPr>
        <p:spPr bwMode="auto">
          <a:xfrm>
            <a:off x="2819400" y="1828800"/>
            <a:ext cx="3124200" cy="914400"/>
          </a:xfrm>
          <a:prstGeom prst="rect">
            <a:avLst/>
          </a:prstGeom>
          <a:noFill/>
          <a:ln>
            <a:noFill/>
          </a:ln>
        </p:spPr>
        <p:txBody>
          <a:bodyPr/>
          <a:lst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
              <a:defRPr sz="29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l"/>
              <a:defRPr sz="2500">
                <a:solidFill>
                  <a:schemeClr val="tx1"/>
                </a:solidFill>
                <a:latin typeface="+mn-lt"/>
              </a:defRPr>
            </a:lvl2pPr>
            <a:lvl3pPr marL="1143000" indent="-228600" algn="l" rtl="0" eaLnBrk="0" fontAlgn="base" hangingPunct="0">
              <a:spcBef>
                <a:spcPct val="20000"/>
              </a:spcBef>
              <a:spcAft>
                <a:spcPct val="0"/>
              </a:spcAft>
              <a:buClr>
                <a:schemeClr val="tx2"/>
              </a:buClr>
              <a:buSzPct val="65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l"/>
              <a:defRPr sz="1900">
                <a:solidFill>
                  <a:schemeClr val="tx1"/>
                </a:solidFill>
                <a:latin typeface="+mn-lt"/>
              </a:defRPr>
            </a:lvl4pPr>
            <a:lvl5pPr marL="2057400" indent="-228600" algn="l" rtl="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mn-lt"/>
              </a:defRPr>
            </a:lvl5pPr>
            <a:lvl6pPr marL="25146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6pPr>
            <a:lvl7pPr marL="29718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7pPr>
            <a:lvl8pPr marL="34290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8pPr>
            <a:lvl9pPr marL="38862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9pPr>
          </a:lstStyle>
          <a:p>
            <a:pPr marL="0" indent="0">
              <a:buNone/>
              <a:defRPr/>
            </a:pPr>
            <a:r>
              <a:rPr lang="tr-TR" altLang="tr-TR" sz="2400" b="1" kern="0" dirty="0">
                <a:solidFill>
                  <a:schemeClr val="tx2"/>
                </a:solidFill>
              </a:rPr>
              <a:t>Dağcılık Kulübü</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İçerik Yer Tutucusu 3" descr="C:\Users\Samsung\Desktop\ALADAĞLAR 5 İP BOYLU ALPİNSPOR\IMG_2865.JPG"/>
          <p:cNvPicPr>
            <a:picLocks noGrp="1"/>
          </p:cNvPicPr>
          <p:nvPr>
            <p:ph idx="1"/>
          </p:nvPr>
        </p:nvPicPr>
        <p:blipFill>
          <a:blip r:embed="rId2"/>
          <a:srcRect/>
          <a:stretch>
            <a:fillRect/>
          </a:stretch>
        </p:blipFill>
        <p:spPr>
          <a:xfrm>
            <a:off x="2514600" y="2057401"/>
            <a:ext cx="3429000" cy="4418013"/>
          </a:xfrm>
        </p:spPr>
      </p:pic>
      <p:pic>
        <p:nvPicPr>
          <p:cNvPr id="24579" name="Resim 4" descr="C:\Users\Samsung\Desktop\ALADAĞLAR 5 İP BOYLU ALPİNSPOR\IMG_2887.JPG"/>
          <p:cNvPicPr>
            <a:picLocks noChangeAspect="1" noChangeArrowheads="1"/>
          </p:cNvPicPr>
          <p:nvPr/>
        </p:nvPicPr>
        <p:blipFill>
          <a:blip r:embed="rId3"/>
          <a:srcRect/>
          <a:stretch>
            <a:fillRect/>
          </a:stretch>
        </p:blipFill>
        <p:spPr bwMode="auto">
          <a:xfrm>
            <a:off x="5943600" y="2057400"/>
            <a:ext cx="4191000" cy="4419600"/>
          </a:xfrm>
          <a:prstGeom prst="rect">
            <a:avLst/>
          </a:prstGeom>
          <a:noFill/>
          <a:ln w="9525">
            <a:noFill/>
            <a:miter lim="800000"/>
            <a:headEnd/>
            <a:tailEnd/>
          </a:ln>
        </p:spPr>
      </p:pic>
      <p:sp>
        <p:nvSpPr>
          <p:cNvPr id="24580" name="Başlık 1"/>
          <p:cNvSpPr>
            <a:spLocks noGrp="1"/>
          </p:cNvSpPr>
          <p:nvPr>
            <p:ph type="title"/>
          </p:nvPr>
        </p:nvSpPr>
        <p:spPr/>
        <p:txBody>
          <a:bodyPr/>
          <a:lstStyle/>
          <a:p>
            <a:r>
              <a:rPr lang="tr-TR" altLang="tr-TR" sz="2500" b="1">
                <a:latin typeface="Verdana" pitchFamily="34" charset="0"/>
                <a:ea typeface="Verdana" pitchFamily="34" charset="0"/>
                <a:cs typeface="Verdana" pitchFamily="34" charset="0"/>
              </a:rPr>
              <a:t>Öğrenci Kulüplerimizin Etkinliklerinden Örnekler</a:t>
            </a:r>
          </a:p>
        </p:txBody>
      </p:sp>
      <p:sp>
        <p:nvSpPr>
          <p:cNvPr id="6" name="İçerik Yer Tutucusu 2"/>
          <p:cNvSpPr txBox="1">
            <a:spLocks/>
          </p:cNvSpPr>
          <p:nvPr/>
        </p:nvSpPr>
        <p:spPr bwMode="auto">
          <a:xfrm>
            <a:off x="2819400" y="1598613"/>
            <a:ext cx="3124200" cy="914400"/>
          </a:xfrm>
          <a:prstGeom prst="rect">
            <a:avLst/>
          </a:prstGeom>
          <a:noFill/>
          <a:ln>
            <a:noFill/>
          </a:ln>
        </p:spPr>
        <p:txBody>
          <a:bodyPr/>
          <a:lst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
              <a:defRPr sz="29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l"/>
              <a:defRPr sz="2500">
                <a:solidFill>
                  <a:schemeClr val="tx1"/>
                </a:solidFill>
                <a:latin typeface="+mn-lt"/>
              </a:defRPr>
            </a:lvl2pPr>
            <a:lvl3pPr marL="1143000" indent="-228600" algn="l" rtl="0" eaLnBrk="0" fontAlgn="base" hangingPunct="0">
              <a:spcBef>
                <a:spcPct val="20000"/>
              </a:spcBef>
              <a:spcAft>
                <a:spcPct val="0"/>
              </a:spcAft>
              <a:buClr>
                <a:schemeClr val="tx2"/>
              </a:buClr>
              <a:buSzPct val="65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l"/>
              <a:defRPr sz="1900">
                <a:solidFill>
                  <a:schemeClr val="tx1"/>
                </a:solidFill>
                <a:latin typeface="+mn-lt"/>
              </a:defRPr>
            </a:lvl4pPr>
            <a:lvl5pPr marL="2057400" indent="-228600" algn="l" rtl="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mn-lt"/>
              </a:defRPr>
            </a:lvl5pPr>
            <a:lvl6pPr marL="25146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6pPr>
            <a:lvl7pPr marL="29718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7pPr>
            <a:lvl8pPr marL="34290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8pPr>
            <a:lvl9pPr marL="38862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9pPr>
          </a:lstStyle>
          <a:p>
            <a:pPr marL="0" indent="0">
              <a:buNone/>
              <a:defRPr/>
            </a:pPr>
            <a:r>
              <a:rPr lang="tr-TR" altLang="tr-TR" sz="2400" b="1" kern="0" dirty="0">
                <a:solidFill>
                  <a:schemeClr val="tx2"/>
                </a:solidFill>
              </a:rPr>
              <a:t>Dağcılık Kulübü</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Başlık"/>
          <p:cNvSpPr>
            <a:spLocks noGrp="1"/>
          </p:cNvSpPr>
          <p:nvPr>
            <p:ph type="title"/>
          </p:nvPr>
        </p:nvSpPr>
        <p:spPr/>
        <p:txBody>
          <a:bodyPr/>
          <a:lstStyle/>
          <a:p>
            <a:pPr eaLnBrk="1" hangingPunct="1"/>
            <a:endParaRPr lang="en-US" altLang="en-US" smtClean="0"/>
          </a:p>
        </p:txBody>
      </p:sp>
      <p:pic>
        <p:nvPicPr>
          <p:cNvPr id="4099" name="Picture 2" descr="C:\Users\ülkü\Desktop\128156_Logo_Erasmus___60ko.jpg"/>
          <p:cNvPicPr>
            <a:picLocks noGrp="1" noChangeAspect="1" noChangeArrowheads="1"/>
          </p:cNvPicPr>
          <p:nvPr>
            <p:ph idx="1"/>
          </p:nvPr>
        </p:nvPicPr>
        <p:blipFill>
          <a:blip r:embed="rId2">
            <a:lum bright="66000" contrast="-60000"/>
            <a:extLst>
              <a:ext uri="{28A0092B-C50C-407E-A947-70E740481C1C}">
                <a14:useLocalDpi xmlns:a14="http://schemas.microsoft.com/office/drawing/2010/main" val="0"/>
              </a:ext>
            </a:extLst>
          </a:blip>
          <a:srcRect/>
          <a:stretch>
            <a:fillRect/>
          </a:stretch>
        </p:blipFill>
        <p:spPr>
          <a:xfrm>
            <a:off x="1981200" y="2687639"/>
            <a:ext cx="8229600" cy="2351087"/>
          </a:xfrm>
          <a:noFill/>
        </p:spPr>
      </p:pic>
      <p:pic>
        <p:nvPicPr>
          <p:cNvPr id="4100" name="Picture 4" descr="http://ua.gov.tr/images/default-source/default-album/sandalyee-ana-program.jpg?sfvrsn=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9" y="115889"/>
            <a:ext cx="8353425" cy="668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C:\Users\User\Desktop\Masaüstü Yedek\KULÜP ETKİNLİKLERİ\go turnuvası\IMG_1071.JPG"/>
          <p:cNvPicPr>
            <a:picLocks noGrp="1" noChangeAspect="1" noChangeArrowheads="1"/>
          </p:cNvPicPr>
          <p:nvPr>
            <p:ph idx="1"/>
          </p:nvPr>
        </p:nvPicPr>
        <p:blipFill>
          <a:blip r:embed="rId2"/>
          <a:srcRect/>
          <a:stretch>
            <a:fillRect/>
          </a:stretch>
        </p:blipFill>
        <p:spPr>
          <a:xfrm>
            <a:off x="2514600" y="2362201"/>
            <a:ext cx="3657600" cy="3560763"/>
          </a:xfrm>
          <a:noFill/>
        </p:spPr>
      </p:pic>
      <p:pic>
        <p:nvPicPr>
          <p:cNvPr id="26627" name="Picture 6" descr="C:\Users\User\Desktop\Masaüstü Yedek\KULÜP ETKİNLİKLERİ\go turnuvası\10271492_775339575818382_3540037954644451985_n.jpg"/>
          <p:cNvPicPr>
            <a:picLocks noChangeAspect="1" noChangeArrowheads="1"/>
          </p:cNvPicPr>
          <p:nvPr/>
        </p:nvPicPr>
        <p:blipFill>
          <a:blip r:embed="rId3"/>
          <a:srcRect/>
          <a:stretch>
            <a:fillRect/>
          </a:stretch>
        </p:blipFill>
        <p:spPr bwMode="auto">
          <a:xfrm>
            <a:off x="6172200" y="2362200"/>
            <a:ext cx="4038600" cy="3587750"/>
          </a:xfrm>
          <a:prstGeom prst="rect">
            <a:avLst/>
          </a:prstGeom>
          <a:noFill/>
          <a:ln w="9525">
            <a:noFill/>
            <a:miter lim="800000"/>
            <a:headEnd/>
            <a:tailEnd/>
          </a:ln>
        </p:spPr>
      </p:pic>
      <p:sp>
        <p:nvSpPr>
          <p:cNvPr id="26628" name="Başlık 1"/>
          <p:cNvSpPr>
            <a:spLocks noGrp="1"/>
          </p:cNvSpPr>
          <p:nvPr>
            <p:ph type="title"/>
          </p:nvPr>
        </p:nvSpPr>
        <p:spPr/>
        <p:txBody>
          <a:bodyPr/>
          <a:lstStyle/>
          <a:p>
            <a:r>
              <a:rPr lang="tr-TR" altLang="tr-TR" sz="2500" b="1">
                <a:latin typeface="Verdana" pitchFamily="34" charset="0"/>
                <a:ea typeface="Verdana" pitchFamily="34" charset="0"/>
                <a:cs typeface="Verdana" pitchFamily="34" charset="0"/>
              </a:rPr>
              <a:t>Öğrenci Kulüplerimizin Etkinliklerinden Örnekler</a:t>
            </a:r>
          </a:p>
        </p:txBody>
      </p:sp>
      <p:sp>
        <p:nvSpPr>
          <p:cNvPr id="7" name="İçerik Yer Tutucusu 2"/>
          <p:cNvSpPr txBox="1">
            <a:spLocks/>
          </p:cNvSpPr>
          <p:nvPr/>
        </p:nvSpPr>
        <p:spPr bwMode="auto">
          <a:xfrm>
            <a:off x="2819400" y="1828800"/>
            <a:ext cx="3124200" cy="914400"/>
          </a:xfrm>
          <a:prstGeom prst="rect">
            <a:avLst/>
          </a:prstGeom>
          <a:noFill/>
          <a:ln>
            <a:noFill/>
          </a:ln>
        </p:spPr>
        <p:txBody>
          <a:bodyPr/>
          <a:lst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
              <a:defRPr sz="29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l"/>
              <a:defRPr sz="2500">
                <a:solidFill>
                  <a:schemeClr val="tx1"/>
                </a:solidFill>
                <a:latin typeface="+mn-lt"/>
              </a:defRPr>
            </a:lvl2pPr>
            <a:lvl3pPr marL="1143000" indent="-228600" algn="l" rtl="0" eaLnBrk="0" fontAlgn="base" hangingPunct="0">
              <a:spcBef>
                <a:spcPct val="20000"/>
              </a:spcBef>
              <a:spcAft>
                <a:spcPct val="0"/>
              </a:spcAft>
              <a:buClr>
                <a:schemeClr val="tx2"/>
              </a:buClr>
              <a:buSzPct val="65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l"/>
              <a:defRPr sz="1900">
                <a:solidFill>
                  <a:schemeClr val="tx1"/>
                </a:solidFill>
                <a:latin typeface="+mn-lt"/>
              </a:defRPr>
            </a:lvl4pPr>
            <a:lvl5pPr marL="2057400" indent="-228600" algn="l" rtl="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mn-lt"/>
              </a:defRPr>
            </a:lvl5pPr>
            <a:lvl6pPr marL="25146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6pPr>
            <a:lvl7pPr marL="29718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7pPr>
            <a:lvl8pPr marL="34290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8pPr>
            <a:lvl9pPr marL="38862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9pPr>
          </a:lstStyle>
          <a:p>
            <a:pPr marL="0" indent="0">
              <a:buNone/>
              <a:defRPr/>
            </a:pPr>
            <a:r>
              <a:rPr lang="tr-TR" altLang="tr-TR" sz="2400" b="1" kern="0" dirty="0" err="1">
                <a:solidFill>
                  <a:schemeClr val="tx2"/>
                </a:solidFill>
              </a:rPr>
              <a:t>Go</a:t>
            </a:r>
            <a:r>
              <a:rPr lang="tr-TR" altLang="tr-TR" sz="2400" b="1" kern="0" dirty="0">
                <a:solidFill>
                  <a:schemeClr val="tx2"/>
                </a:solidFill>
              </a:rPr>
              <a:t> Kulübü</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7" descr="9"/>
          <p:cNvPicPr>
            <a:picLocks noGrp="1" noChangeAspect="1" noChangeArrowheads="1"/>
          </p:cNvPicPr>
          <p:nvPr>
            <p:ph idx="1"/>
          </p:nvPr>
        </p:nvPicPr>
        <p:blipFill>
          <a:blip r:embed="rId3"/>
          <a:srcRect/>
          <a:stretch>
            <a:fillRect/>
          </a:stretch>
        </p:blipFill>
        <p:spPr>
          <a:xfrm>
            <a:off x="2743200" y="2514600"/>
            <a:ext cx="3581400" cy="3733800"/>
          </a:xfrm>
        </p:spPr>
      </p:pic>
      <p:pic>
        <p:nvPicPr>
          <p:cNvPr id="28675" name="Picture 8" descr="14"/>
          <p:cNvPicPr>
            <a:picLocks noChangeAspect="1" noChangeArrowheads="1"/>
          </p:cNvPicPr>
          <p:nvPr/>
        </p:nvPicPr>
        <p:blipFill>
          <a:blip r:embed="rId4"/>
          <a:srcRect/>
          <a:stretch>
            <a:fillRect/>
          </a:stretch>
        </p:blipFill>
        <p:spPr bwMode="auto">
          <a:xfrm>
            <a:off x="6477001" y="2514600"/>
            <a:ext cx="3757613" cy="3733800"/>
          </a:xfrm>
          <a:prstGeom prst="rect">
            <a:avLst/>
          </a:prstGeom>
          <a:noFill/>
          <a:ln w="9525">
            <a:noFill/>
            <a:miter lim="800000"/>
            <a:headEnd/>
            <a:tailEnd/>
          </a:ln>
        </p:spPr>
      </p:pic>
      <p:sp>
        <p:nvSpPr>
          <p:cNvPr id="28676" name="Başlık 1"/>
          <p:cNvSpPr>
            <a:spLocks noGrp="1"/>
          </p:cNvSpPr>
          <p:nvPr>
            <p:ph type="title"/>
          </p:nvPr>
        </p:nvSpPr>
        <p:spPr/>
        <p:txBody>
          <a:bodyPr/>
          <a:lstStyle/>
          <a:p>
            <a:r>
              <a:rPr lang="tr-TR" altLang="tr-TR" sz="2500" b="1">
                <a:latin typeface="Verdana" pitchFamily="34" charset="0"/>
                <a:ea typeface="Verdana" pitchFamily="34" charset="0"/>
                <a:cs typeface="Verdana" pitchFamily="34" charset="0"/>
              </a:rPr>
              <a:t>Öğrenci Kulüplerimizin Etkinliklerinden Örnekler</a:t>
            </a:r>
          </a:p>
        </p:txBody>
      </p:sp>
      <p:sp>
        <p:nvSpPr>
          <p:cNvPr id="7" name="İçerik Yer Tutucusu 2"/>
          <p:cNvSpPr txBox="1">
            <a:spLocks/>
          </p:cNvSpPr>
          <p:nvPr/>
        </p:nvSpPr>
        <p:spPr bwMode="auto">
          <a:xfrm>
            <a:off x="2819400" y="1828800"/>
            <a:ext cx="3124200" cy="914400"/>
          </a:xfrm>
          <a:prstGeom prst="rect">
            <a:avLst/>
          </a:prstGeom>
          <a:noFill/>
          <a:ln>
            <a:noFill/>
          </a:ln>
        </p:spPr>
        <p:txBody>
          <a:bodyPr/>
          <a:lst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
              <a:defRPr sz="29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l"/>
              <a:defRPr sz="2500">
                <a:solidFill>
                  <a:schemeClr val="tx1"/>
                </a:solidFill>
                <a:latin typeface="+mn-lt"/>
              </a:defRPr>
            </a:lvl2pPr>
            <a:lvl3pPr marL="1143000" indent="-228600" algn="l" rtl="0" eaLnBrk="0" fontAlgn="base" hangingPunct="0">
              <a:spcBef>
                <a:spcPct val="20000"/>
              </a:spcBef>
              <a:spcAft>
                <a:spcPct val="0"/>
              </a:spcAft>
              <a:buClr>
                <a:schemeClr val="tx2"/>
              </a:buClr>
              <a:buSzPct val="65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l"/>
              <a:defRPr sz="1900">
                <a:solidFill>
                  <a:schemeClr val="tx1"/>
                </a:solidFill>
                <a:latin typeface="+mn-lt"/>
              </a:defRPr>
            </a:lvl4pPr>
            <a:lvl5pPr marL="2057400" indent="-228600" algn="l" rtl="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mn-lt"/>
              </a:defRPr>
            </a:lvl5pPr>
            <a:lvl6pPr marL="25146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6pPr>
            <a:lvl7pPr marL="29718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7pPr>
            <a:lvl8pPr marL="34290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8pPr>
            <a:lvl9pPr marL="38862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9pPr>
          </a:lstStyle>
          <a:p>
            <a:pPr marL="0" indent="0">
              <a:buNone/>
              <a:defRPr/>
            </a:pPr>
            <a:r>
              <a:rPr lang="tr-TR" altLang="tr-TR" sz="2400" b="1" kern="0" dirty="0">
                <a:solidFill>
                  <a:schemeClr val="tx2"/>
                </a:solidFill>
              </a:rPr>
              <a:t>Havacılık Kulübü</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User\AppData\Local\Temp\Rar$DIa0.853\31025_10151293765521772_810473722_n.jpg"/>
          <p:cNvPicPr>
            <a:picLocks noChangeAspect="1" noChangeArrowheads="1"/>
          </p:cNvPicPr>
          <p:nvPr/>
        </p:nvPicPr>
        <p:blipFill>
          <a:blip r:embed="rId2"/>
          <a:srcRect/>
          <a:stretch>
            <a:fillRect/>
          </a:stretch>
        </p:blipFill>
        <p:spPr bwMode="auto">
          <a:xfrm>
            <a:off x="2705100" y="2303464"/>
            <a:ext cx="3429000" cy="4281487"/>
          </a:xfrm>
          <a:prstGeom prst="rect">
            <a:avLst/>
          </a:prstGeom>
          <a:noFill/>
          <a:ln w="9525">
            <a:noFill/>
            <a:miter lim="800000"/>
            <a:headEnd/>
            <a:tailEnd/>
          </a:ln>
        </p:spPr>
      </p:pic>
      <p:pic>
        <p:nvPicPr>
          <p:cNvPr id="30723" name="Picture 3" descr="C:\Users\User\AppData\Local\Temp\Rar$DIa0.744\73003_10151304162736772_11239193_n.jpg"/>
          <p:cNvPicPr>
            <a:picLocks noChangeAspect="1" noChangeArrowheads="1"/>
          </p:cNvPicPr>
          <p:nvPr/>
        </p:nvPicPr>
        <p:blipFill>
          <a:blip r:embed="rId3"/>
          <a:srcRect/>
          <a:stretch>
            <a:fillRect/>
          </a:stretch>
        </p:blipFill>
        <p:spPr bwMode="auto">
          <a:xfrm>
            <a:off x="6324600" y="2286000"/>
            <a:ext cx="4114800" cy="4281488"/>
          </a:xfrm>
          <a:prstGeom prst="rect">
            <a:avLst/>
          </a:prstGeom>
          <a:noFill/>
          <a:ln w="9525">
            <a:noFill/>
            <a:miter lim="800000"/>
            <a:headEnd/>
            <a:tailEnd/>
          </a:ln>
        </p:spPr>
      </p:pic>
      <p:sp>
        <p:nvSpPr>
          <p:cNvPr id="30724" name="Başlık 1"/>
          <p:cNvSpPr>
            <a:spLocks noGrp="1"/>
          </p:cNvSpPr>
          <p:nvPr>
            <p:ph type="title"/>
          </p:nvPr>
        </p:nvSpPr>
        <p:spPr/>
        <p:txBody>
          <a:bodyPr/>
          <a:lstStyle/>
          <a:p>
            <a:r>
              <a:rPr lang="tr-TR" altLang="tr-TR" sz="2500" b="1">
                <a:latin typeface="Verdana" pitchFamily="34" charset="0"/>
                <a:ea typeface="Verdana" pitchFamily="34" charset="0"/>
                <a:cs typeface="Verdana" pitchFamily="34" charset="0"/>
              </a:rPr>
              <a:t>Öğrenci Kulüplerimizin Etkinliklerinden Örnekler</a:t>
            </a:r>
          </a:p>
        </p:txBody>
      </p:sp>
      <p:sp>
        <p:nvSpPr>
          <p:cNvPr id="8" name="İçerik Yer Tutucusu 2"/>
          <p:cNvSpPr txBox="1">
            <a:spLocks/>
          </p:cNvSpPr>
          <p:nvPr/>
        </p:nvSpPr>
        <p:spPr bwMode="auto">
          <a:xfrm>
            <a:off x="2819400" y="1828800"/>
            <a:ext cx="3124200" cy="914400"/>
          </a:xfrm>
          <a:prstGeom prst="rect">
            <a:avLst/>
          </a:prstGeom>
          <a:noFill/>
          <a:ln>
            <a:noFill/>
          </a:ln>
        </p:spPr>
        <p:txBody>
          <a:bodyPr/>
          <a:lst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
              <a:defRPr sz="29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l"/>
              <a:defRPr sz="2500">
                <a:solidFill>
                  <a:schemeClr val="tx1"/>
                </a:solidFill>
                <a:latin typeface="+mn-lt"/>
              </a:defRPr>
            </a:lvl2pPr>
            <a:lvl3pPr marL="1143000" indent="-228600" algn="l" rtl="0" eaLnBrk="0" fontAlgn="base" hangingPunct="0">
              <a:spcBef>
                <a:spcPct val="20000"/>
              </a:spcBef>
              <a:spcAft>
                <a:spcPct val="0"/>
              </a:spcAft>
              <a:buClr>
                <a:schemeClr val="tx2"/>
              </a:buClr>
              <a:buSzPct val="65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l"/>
              <a:defRPr sz="1900">
                <a:solidFill>
                  <a:schemeClr val="tx1"/>
                </a:solidFill>
                <a:latin typeface="+mn-lt"/>
              </a:defRPr>
            </a:lvl4pPr>
            <a:lvl5pPr marL="2057400" indent="-228600" algn="l" rtl="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mn-lt"/>
              </a:defRPr>
            </a:lvl5pPr>
            <a:lvl6pPr marL="25146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6pPr>
            <a:lvl7pPr marL="29718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7pPr>
            <a:lvl8pPr marL="34290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8pPr>
            <a:lvl9pPr marL="38862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9pPr>
          </a:lstStyle>
          <a:p>
            <a:pPr marL="0" indent="0">
              <a:buNone/>
              <a:defRPr/>
            </a:pPr>
            <a:r>
              <a:rPr lang="tr-TR" altLang="tr-TR" sz="2400" b="1" kern="0" dirty="0">
                <a:solidFill>
                  <a:schemeClr val="tx2"/>
                </a:solidFill>
              </a:rPr>
              <a:t>Bisiklet Kulübü</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User\AppData\Local\Temp\Rar$DIa0.412\284757_10151514529525340_69663176_n.jpg"/>
          <p:cNvPicPr>
            <a:picLocks noChangeAspect="1" noChangeArrowheads="1"/>
          </p:cNvPicPr>
          <p:nvPr/>
        </p:nvPicPr>
        <p:blipFill>
          <a:blip r:embed="rId2"/>
          <a:srcRect/>
          <a:stretch>
            <a:fillRect/>
          </a:stretch>
        </p:blipFill>
        <p:spPr bwMode="auto">
          <a:xfrm>
            <a:off x="2514600" y="2438400"/>
            <a:ext cx="3581400" cy="4038600"/>
          </a:xfrm>
          <a:prstGeom prst="rect">
            <a:avLst/>
          </a:prstGeom>
          <a:noFill/>
          <a:ln w="9525">
            <a:noFill/>
            <a:miter lim="800000"/>
            <a:headEnd/>
            <a:tailEnd/>
          </a:ln>
        </p:spPr>
      </p:pic>
      <p:pic>
        <p:nvPicPr>
          <p:cNvPr id="31747" name="Picture 3" descr="C:\Users\User\AppData\Local\Temp\Rar$DIa0.631\883467_10152035808836772_612279431_o.jpg"/>
          <p:cNvPicPr>
            <a:picLocks noChangeAspect="1" noChangeArrowheads="1"/>
          </p:cNvPicPr>
          <p:nvPr/>
        </p:nvPicPr>
        <p:blipFill>
          <a:blip r:embed="rId3"/>
          <a:srcRect/>
          <a:stretch>
            <a:fillRect/>
          </a:stretch>
        </p:blipFill>
        <p:spPr bwMode="auto">
          <a:xfrm>
            <a:off x="6096000" y="2438400"/>
            <a:ext cx="4267200" cy="4038600"/>
          </a:xfrm>
          <a:prstGeom prst="rect">
            <a:avLst/>
          </a:prstGeom>
          <a:noFill/>
          <a:ln w="9525">
            <a:noFill/>
            <a:miter lim="800000"/>
            <a:headEnd/>
            <a:tailEnd/>
          </a:ln>
        </p:spPr>
      </p:pic>
      <p:sp>
        <p:nvSpPr>
          <p:cNvPr id="31748" name="Başlık 1"/>
          <p:cNvSpPr>
            <a:spLocks noGrp="1"/>
          </p:cNvSpPr>
          <p:nvPr>
            <p:ph type="title"/>
          </p:nvPr>
        </p:nvSpPr>
        <p:spPr/>
        <p:txBody>
          <a:bodyPr/>
          <a:lstStyle/>
          <a:p>
            <a:r>
              <a:rPr lang="tr-TR" altLang="tr-TR" sz="2500" b="1">
                <a:latin typeface="Verdana" pitchFamily="34" charset="0"/>
                <a:ea typeface="Verdana" pitchFamily="34" charset="0"/>
                <a:cs typeface="Verdana" pitchFamily="34" charset="0"/>
              </a:rPr>
              <a:t>Öğrenci Kulüplerimizin Etkinliklerinden Örnekler</a:t>
            </a:r>
          </a:p>
        </p:txBody>
      </p:sp>
      <p:sp>
        <p:nvSpPr>
          <p:cNvPr id="7" name="İçerik Yer Tutucusu 2"/>
          <p:cNvSpPr txBox="1">
            <a:spLocks/>
          </p:cNvSpPr>
          <p:nvPr/>
        </p:nvSpPr>
        <p:spPr bwMode="auto">
          <a:xfrm>
            <a:off x="2819400" y="1828800"/>
            <a:ext cx="3124200" cy="914400"/>
          </a:xfrm>
          <a:prstGeom prst="rect">
            <a:avLst/>
          </a:prstGeom>
          <a:noFill/>
          <a:ln>
            <a:noFill/>
          </a:ln>
        </p:spPr>
        <p:txBody>
          <a:bodyPr/>
          <a:lst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
              <a:defRPr sz="29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l"/>
              <a:defRPr sz="2500">
                <a:solidFill>
                  <a:schemeClr val="tx1"/>
                </a:solidFill>
                <a:latin typeface="+mn-lt"/>
              </a:defRPr>
            </a:lvl2pPr>
            <a:lvl3pPr marL="1143000" indent="-228600" algn="l" rtl="0" eaLnBrk="0" fontAlgn="base" hangingPunct="0">
              <a:spcBef>
                <a:spcPct val="20000"/>
              </a:spcBef>
              <a:spcAft>
                <a:spcPct val="0"/>
              </a:spcAft>
              <a:buClr>
                <a:schemeClr val="tx2"/>
              </a:buClr>
              <a:buSzPct val="65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l"/>
              <a:defRPr sz="1900">
                <a:solidFill>
                  <a:schemeClr val="tx1"/>
                </a:solidFill>
                <a:latin typeface="+mn-lt"/>
              </a:defRPr>
            </a:lvl4pPr>
            <a:lvl5pPr marL="2057400" indent="-228600" algn="l" rtl="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mn-lt"/>
              </a:defRPr>
            </a:lvl5pPr>
            <a:lvl6pPr marL="25146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6pPr>
            <a:lvl7pPr marL="29718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7pPr>
            <a:lvl8pPr marL="34290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8pPr>
            <a:lvl9pPr marL="38862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9pPr>
          </a:lstStyle>
          <a:p>
            <a:pPr marL="0" indent="0">
              <a:buNone/>
              <a:defRPr/>
            </a:pPr>
            <a:r>
              <a:rPr lang="tr-TR" altLang="tr-TR" sz="2400" b="1" kern="0" dirty="0">
                <a:solidFill>
                  <a:schemeClr val="tx2"/>
                </a:solidFill>
              </a:rPr>
              <a:t>Bisiklet Kulübü</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defRPr/>
            </a:pPr>
            <a:r>
              <a:rPr lang="tr-TR" sz="2500" b="1" dirty="0">
                <a:latin typeface="+mn-lt"/>
              </a:rPr>
              <a:t>Uluslararası Üniversite Gençliği Kulübü</a:t>
            </a:r>
          </a:p>
        </p:txBody>
      </p:sp>
      <p:pic>
        <p:nvPicPr>
          <p:cNvPr id="32771" name="Picture 10" descr="PICT0100_Small"/>
          <p:cNvPicPr>
            <a:picLocks noGrp="1" noChangeAspect="1" noChangeArrowheads="1"/>
          </p:cNvPicPr>
          <p:nvPr>
            <p:ph idx="1"/>
          </p:nvPr>
        </p:nvPicPr>
        <p:blipFill>
          <a:blip r:embed="rId3"/>
          <a:srcRect/>
          <a:stretch>
            <a:fillRect/>
          </a:stretch>
        </p:blipFill>
        <p:spPr>
          <a:xfrm>
            <a:off x="2917825" y="2514600"/>
            <a:ext cx="3505200" cy="3741738"/>
          </a:xfrm>
        </p:spPr>
      </p:pic>
      <p:pic>
        <p:nvPicPr>
          <p:cNvPr id="32772" name="Picture 11" descr="PICT0197_Small"/>
          <p:cNvPicPr>
            <a:picLocks noChangeAspect="1" noChangeArrowheads="1"/>
          </p:cNvPicPr>
          <p:nvPr/>
        </p:nvPicPr>
        <p:blipFill>
          <a:blip r:embed="rId4"/>
          <a:srcRect/>
          <a:stretch>
            <a:fillRect/>
          </a:stretch>
        </p:blipFill>
        <p:spPr bwMode="auto">
          <a:xfrm>
            <a:off x="6400800" y="2514600"/>
            <a:ext cx="3727450" cy="3722688"/>
          </a:xfrm>
          <a:prstGeom prst="rect">
            <a:avLst/>
          </a:prstGeom>
          <a:noFill/>
          <a:ln w="9525">
            <a:noFill/>
            <a:miter lim="800000"/>
            <a:headEnd/>
            <a:tailEnd/>
          </a:ln>
        </p:spPr>
      </p:pic>
      <p:sp>
        <p:nvSpPr>
          <p:cNvPr id="32773" name="Başlık 1"/>
          <p:cNvSpPr txBox="1">
            <a:spLocks/>
          </p:cNvSpPr>
          <p:nvPr/>
        </p:nvSpPr>
        <p:spPr bwMode="auto">
          <a:xfrm>
            <a:off x="2917826" y="228600"/>
            <a:ext cx="7313613" cy="914400"/>
          </a:xfrm>
          <a:prstGeom prst="rect">
            <a:avLst/>
          </a:prstGeom>
          <a:noFill/>
          <a:ln w="9525">
            <a:noFill/>
            <a:miter lim="800000"/>
            <a:headEnd/>
            <a:tailEnd/>
          </a:ln>
        </p:spPr>
        <p:txBody>
          <a:bodyPr anchor="b"/>
          <a:lstStyle/>
          <a:p>
            <a:r>
              <a:rPr lang="tr-TR" altLang="tr-TR" sz="2500" b="1">
                <a:solidFill>
                  <a:schemeClr val="tx2"/>
                </a:solidFill>
                <a:ea typeface="Verdana" pitchFamily="34" charset="0"/>
                <a:cs typeface="Verdana" pitchFamily="34" charset="0"/>
              </a:rPr>
              <a:t>Öğrenci Kulüplerimizin Etkinliklerinden Örnekler</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defRPr/>
            </a:pPr>
            <a:r>
              <a:rPr lang="tr-TR" b="1" dirty="0">
                <a:latin typeface="+mn-lt"/>
              </a:rPr>
              <a:t>Öğrenci Faaliyetleri Birimi</a:t>
            </a:r>
          </a:p>
        </p:txBody>
      </p:sp>
      <p:sp>
        <p:nvSpPr>
          <p:cNvPr id="33795" name="İçerik Yer Tutucusu 2"/>
          <p:cNvSpPr>
            <a:spLocks noGrp="1"/>
          </p:cNvSpPr>
          <p:nvPr>
            <p:ph idx="1"/>
          </p:nvPr>
        </p:nvSpPr>
        <p:spPr/>
        <p:txBody>
          <a:bodyPr/>
          <a:lstStyle/>
          <a:p>
            <a:r>
              <a:rPr lang="tr-TR" altLang="tr-TR" b="1" dirty="0"/>
              <a:t>Adres:Çukurova Üniversitesi Kongre Merkezi Binası</a:t>
            </a:r>
          </a:p>
          <a:p>
            <a:r>
              <a:rPr lang="tr-TR" altLang="tr-TR" b="1" dirty="0"/>
              <a:t>İletişim:0322-3387029/2305</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a:spLocks noChangeArrowheads="1"/>
          </p:cNvSpPr>
          <p:nvPr/>
        </p:nvSpPr>
        <p:spPr bwMode="auto">
          <a:xfrm>
            <a:off x="1925706" y="340155"/>
            <a:ext cx="4032249" cy="4401205"/>
          </a:xfrm>
          <a:prstGeom prst="rect">
            <a:avLst/>
          </a:prstGeom>
          <a:noFill/>
          <a:ln w="9525">
            <a:noFill/>
            <a:miter lim="800000"/>
            <a:headEnd/>
            <a:tailEnd/>
          </a:ln>
        </p:spPr>
        <p:txBody>
          <a:bodyPr wrap="square">
            <a:spAutoFit/>
          </a:bodyPr>
          <a:lstStyle/>
          <a:p>
            <a:r>
              <a:rPr lang="tr-TR" sz="2000" dirty="0">
                <a:latin typeface="Calibri" pitchFamily="34" charset="0"/>
              </a:rPr>
              <a:t>Merkezi Kafeteryada günlük olarak Öğrenci, Personel ve Akademisyenlere </a:t>
            </a:r>
            <a:r>
              <a:rPr lang="tr-TR" sz="2000" b="1" dirty="0">
                <a:latin typeface="Calibri" pitchFamily="34" charset="0"/>
              </a:rPr>
              <a:t>dört çeşit </a:t>
            </a:r>
            <a:r>
              <a:rPr lang="tr-TR" sz="2000" dirty="0">
                <a:latin typeface="Calibri" pitchFamily="34" charset="0"/>
              </a:rPr>
              <a:t>yemek sunulmaktadır. </a:t>
            </a:r>
          </a:p>
          <a:p>
            <a:r>
              <a:rPr lang="tr-TR" sz="2000" dirty="0">
                <a:latin typeface="Calibri" pitchFamily="34" charset="0"/>
              </a:rPr>
              <a:t>Öğrenci </a:t>
            </a:r>
            <a:r>
              <a:rPr lang="tr-TR" sz="2000" dirty="0">
                <a:latin typeface="Calibri" pitchFamily="34" charset="0"/>
              </a:rPr>
              <a:t>Salonlarında </a:t>
            </a:r>
            <a:r>
              <a:rPr lang="tr-TR" sz="2000" dirty="0">
                <a:latin typeface="Calibri" pitchFamily="34" charset="0"/>
              </a:rPr>
              <a:t>birinci  öğretim</a:t>
            </a:r>
            <a:r>
              <a:rPr lang="tr-TR" sz="2000" b="1" dirty="0">
                <a:latin typeface="Calibri" pitchFamily="34" charset="0"/>
              </a:rPr>
              <a:t>10:30-13:30 </a:t>
            </a:r>
            <a:r>
              <a:rPr lang="tr-TR" sz="2000" dirty="0">
                <a:latin typeface="Calibri" pitchFamily="34" charset="0"/>
              </a:rPr>
              <a:t>ikinci öğretim 15:30-17:00 </a:t>
            </a:r>
            <a:r>
              <a:rPr lang="tr-TR" sz="2000" dirty="0">
                <a:latin typeface="Calibri" pitchFamily="34" charset="0"/>
              </a:rPr>
              <a:t>arasında hizmet verilmektedir. </a:t>
            </a:r>
          </a:p>
          <a:p>
            <a:r>
              <a:rPr lang="tr-TR" sz="2000" dirty="0">
                <a:latin typeface="Calibri" pitchFamily="34" charset="0"/>
              </a:rPr>
              <a:t> Her sabah  07:30-09:00 saatleri arasında ücretsiz sabah çorbası verilmektedir.</a:t>
            </a:r>
            <a:endParaRPr lang="tr-TR" sz="2000" dirty="0">
              <a:latin typeface="Calibri" pitchFamily="34" charset="0"/>
            </a:endParaRPr>
          </a:p>
          <a:p>
            <a:r>
              <a:rPr lang="tr-TR" sz="2000" dirty="0">
                <a:latin typeface="Calibri" pitchFamily="34" charset="0"/>
              </a:rPr>
              <a:t>Kampüste bu saatler dışında yiyecek içecek hizmeti sunan bir çok kafe ve kantin bulunmaktadır. </a:t>
            </a:r>
            <a:endParaRPr lang="tr-TR" sz="2000" dirty="0">
              <a:solidFill>
                <a:srgbClr val="FF0000"/>
              </a:solidFill>
              <a:latin typeface="Calibri" pitchFamily="34" charset="0"/>
            </a:endParaRPr>
          </a:p>
        </p:txBody>
      </p:sp>
      <p:sp>
        <p:nvSpPr>
          <p:cNvPr id="13315" name="3 Metin kutusu"/>
          <p:cNvSpPr txBox="1">
            <a:spLocks noChangeArrowheads="1"/>
          </p:cNvSpPr>
          <p:nvPr/>
        </p:nvSpPr>
        <p:spPr bwMode="auto">
          <a:xfrm>
            <a:off x="1765914" y="-18188"/>
            <a:ext cx="4089400" cy="400110"/>
          </a:xfrm>
          <a:prstGeom prst="rect">
            <a:avLst/>
          </a:prstGeom>
          <a:noFill/>
          <a:ln w="9525">
            <a:noFill/>
            <a:miter lim="800000"/>
            <a:headEnd/>
            <a:tailEnd/>
          </a:ln>
        </p:spPr>
        <p:txBody>
          <a:bodyPr wrap="square">
            <a:spAutoFit/>
          </a:bodyPr>
          <a:lstStyle/>
          <a:p>
            <a:pPr algn="ctr"/>
            <a:r>
              <a:rPr lang="tr-TR" sz="2000" b="1" dirty="0">
                <a:latin typeface="Calibri" pitchFamily="34" charset="0"/>
              </a:rPr>
              <a:t>MERKEZİ KAFETERYA</a:t>
            </a:r>
          </a:p>
        </p:txBody>
      </p:sp>
      <p:pic>
        <p:nvPicPr>
          <p:cNvPr id="7170" name="Picture 2" descr="http://wowturkey.com/tr258/k_batuahmet_S6000555.jpg"/>
          <p:cNvPicPr>
            <a:picLocks noChangeAspect="1" noChangeArrowheads="1"/>
          </p:cNvPicPr>
          <p:nvPr/>
        </p:nvPicPr>
        <p:blipFill>
          <a:blip r:embed="rId2" cstate="print"/>
          <a:srcRect/>
          <a:stretch>
            <a:fillRect/>
          </a:stretch>
        </p:blipFill>
        <p:spPr bwMode="auto">
          <a:xfrm>
            <a:off x="3648076" y="4932363"/>
            <a:ext cx="2232025" cy="1376362"/>
          </a:xfrm>
          <a:prstGeom prst="rect">
            <a:avLst/>
          </a:prstGeom>
          <a:noFill/>
          <a:ln w="9525">
            <a:noFill/>
            <a:miter lim="800000"/>
            <a:headEnd/>
            <a:tailEnd/>
          </a:ln>
        </p:spPr>
      </p:pic>
      <p:sp>
        <p:nvSpPr>
          <p:cNvPr id="13317" name="AutoShape 4" descr="data:image/jpeg;base64,/9j/4AAQSkZJRgABAQAAAQABAAD/2wCEAAkGBxMTEhUUExQWFhUXGCAaGBYYGB0fHBwbIB4fHSIfHh0eICghGhslGyAeITEiJSorLi4uGyIzODMsNygtLiwBCgoKDg0OGxAQGzQmICQsLTQ0Lyw0LzAsNCwsLCwsLCwsNCwtNDcwLCwsLCwsLCwsLCwsLCwsLCwsLCwsLCwsNP/AABEIAMIBBAMBIgACEQEDEQH/xAAbAAACAwEBAQAAAAAAAAAAAAAFBgADBAIHAf/EAEAQAAIBAgQEBAQEBAUEAQUBAAECEQMhAAQSMQUiQVEGE2FxMoGRoSNCsdEHFFLBM2Lh8PEVcoKSUyRDc7LCFv/EABkBAAMBAQEAAAAAAAAAAAAAAAECAwAEBf/EADIRAAICAAQEAwcEAgMAAAAAAAABAhEDEiExBEFR8DJhcRMigZGhseFCwdHxFGJScrL/2gAMAwEAAhEDEQA/AMfDqFPMvTr5oklpQUtgYBWWYz15fmDcDBPP1EYOEFYItIlVmVWokSAzfGpGwUyCdsDsspGRDuhGptIZiJ1KsgjeRBEGZAUiwgDmnXOirVBaSgkGSLk6bsQdciQQQJFxGA8Z6p1330OZnFDJM1NqoU6A6qCs8hWAZmxBBF7g33JwY4RlnujanJY/BEtGn20QAt5teOuB/h5yQgJinB5tQaSQQCdQiJkC0TtJg4bGyFekmqnpqAoQCgFw0HUCdrSZnrjzsZRckq0DZdl8qEpR5lUEyblxDXaByyJPf/TDV4ZqOUIat5oHdSGHvIB9DvPcbYwUpqICYLC8VGYAbkErBExewiIODPCTbdDO3lyF+kkYtgweHOuTGitbCMYmJiY6ixMTExMYxIxMTExjExMTExjExMTExjExMTExjHFbaLXtBMYxJlXmZAsesnp1xvZQd8B89l3Ctqcqh5YDWALCDMAjoD88c3EYak02m/Tv9yc+oT84KOdlvtFp+98DfEOVFalaoaekzrluUC5sNzGO6mRFQaC2kpA5dMqOwO6yPnfAXO8Oqo+uqFzEfArLCAASWMtpp3O9yY6AYrh5pbrTo9xJN1toDKVGgyVkDgLtLMJnTAdhEmfigGSYvvjvhGX1iaLNRYQpqsoEqYCgAdSBcREg3x849nKE06TU/JVHlmUk6CQpNl+ImdM9CZvtj6OGgtSamCyFSzqtMklWkpOroATDCDIvBYnFIQrwkKV0PKUgUCkzYXFp+nT0wnZrh1Fa60wpTd3ipGokDaOpMAmQT2O+NXHKwpU9Z10wwhtFQiF25VvD6iLCOszEYTirNWqOlOoafwhSNTTbTJYRLMoI3P0xLETlGufxHxJrRUNXAOFinGYUDygukwWDQN2JECpzCZ7Ft7ADn43XaqlOmhNUuagTlKhL9rDkO3UlT2kjR4q6gZWofLDJaolIxBsQIcwwN9UHfYYr4T/L0M2qgFqmgjzKjadypJIK2lQApECAF9cWhJONIGmnIGU+GZmnXqVTTNRQxLMRY07HlJHNN7AzYg9J0+JuOq1FqJQU3HNABMAODBMAI1p67YL5HitV61SnSI0Eny2NNikzcauWYMmOxxi8VLRy+UqUajIXdajiVUEvcyBG2qBEkxa+BHDhGSa+4VHR0WcV4BoqVswhZSSDqVoIGkCN7mZN95GF/hXlvUNPzQgWmDruGDg6RpXeQABPcze2G3KV6eY0IAzOiAljpA+ETCtMqTykgb+2FrjfDnp1HqUkZqjHWQTqCrvDkGILcwk/lBxHGwtM0UCXVFvFncuDQp03XSJdirFj1JmqpHQQR0xMV5SsAi6qmXQkfCEBj52v0PqDiY41xfEQWWL0X+o9AbO0yaVdBFPy/KZVMgsrJoCyRzdLA2FsCaeTqsghPMqzfVphQJMtq3I3vO31K8QpZiu1QamNBSWBYbSVE2NxqSoAQNo741ZcRcKwU2GvVcssGCDeYOrpBjrjsm5Sn38zGPwtlWauGIDahJkg612upuWDTB2uMOeWzChTR8shQCEYq5k3/pkhRtINp9sK65enSq6nkBDCgP1BggEEMt5mxi0zhl4Zm6LkMq1KbN+HKVQwm0zO/ebmO2BgwkmpSBfII8BywNMaSWCE6ZhgTYSrL6Wix3wcyamLi/W0T0mf39MVcKohdVm33aL+uofGDvJvvON+LuKT0LwjoTExMTGHJiYmJjGJiYmJjGJiYmJjGJiYmJjGJj4SMRmgE4W+PZ5XDaUclBBJJW7CwAO59r4KViTnlQTz9RatMqlUpJjWh5gZ2A7/AO74zZ40xSenUarUBEFSL7f1QPeZJws5EZio5bQfM3sQDewJNoEDpO+1jhvq1gECVRJK36z0M7X6fPGknlpEYzzW2ZODZukTyNqDgEMwhmN7tIBJAG//ADg5INsJWaqVaJJUKwsdjrInqpILaT87774I5LiivTLMtRU7AMCxB+GdImTaJnHLhOakoVa699+g0cStGceIqVEUahpeXq+FtMarm8XBLCdRE3gTbGDhVelQKgVarIW00wpOgao07xLRMgbXkTgjn8icyqN5YooACGYqrAbg6QsgA2jWu84D+Ja5oBRlnpsKtjA1PBBvquYidr4viOSlXL6+hOe+YKZ7Mq5LLTp1TpPIOYPBGq+0hgBIkyIvGCPD+MUa1J2fk8okVAbaWTfY3Cnr6YVMvx6sj0jVpIlO9MLYEaSpM9SQQCNpJOLuJeKFNJkWgjJqOpweTVMvEQdz8QPWbzh/axy6mU61C3BM7lmqxRsqqCvKZ6liWM/1T6zcnFWZTIVK3NoYsTr1lgekFRF7mBcWBiYwH8PZVzRPl0NNBmlmL3MdySZA9AJjocG+Fplc1UclAHgppBkabXIHwmZ3/q37aLzKzRbaS0KX4G1B6Qp1HHNyMW5AYNmQ2kjlkdCesT1xbLHNU31U11pTqAgn4KhAjoJKjY/5vXDVTogIF3AEXvI9Z3wvZ9Xy81GAfLsdNRT+UGwZrHUALHsImYEUTzSXX7lHHLsB+CZakaVJ3qs1StTBdZ5mgAhVECwk3np2FtWWVMrR1VAUcsV8oHVqYgjSBJ1TBgsPpvhW8Piq9Op5VY01ozqvy7GOaAItAk9fS+zhgzFVBVMsy3sQjBWAl06G35oBib3jEE05tZdCSda0Uvk8qph0pBhPx1DO8iNJA0xtE+5M4+4P1FZTHm01sLFCekAiCbEAHc9+uJgKOI+dfL+TZ2u/yEavCS8QQYYz8UyD0fcEXGoWmRGB3iHK0qVNCqslQuSXkkgRdib3vA6ybdca63EYBYEIoUhZ3kGTpibaVsLfKcUZ7jdJ+VAdX/yGNwBOkHl1CYg7HHPgTWIvcVRruv7KSlFFPKKerSoTVA82mX2AI8y+4kjUb2v1wW4GjeVo/DIDcppsCpB9CIgCLb7x2xRQo2CrKzzDUdRCkFQWPck3HQRPWbjxzJAkK6Bwy6vLUmSOkxe0j547lbWvTvugpB+gIUWAteNp6/fFmFOt/ELJrsXa8WA/uRbAzN/xMQMQlLUoHxauvaw/vjZJFM8R/wAfDjzSt/EypB00RPzI+dxjDmPHOecFVAB6lVFgfcHoDhlhMHtENOd4xVFU6X/DSQWKwJn4QCw1ERvYWPfGej4nqLUKEVGVTfkb33uIMQN9/bCTmONZppJqN2Ik9PawGM4NZtyTpJCmJ2PY2OHeFZz5ZXuevcP4yGBZ2RR2LrP0m3z7YqbxVQWS7ALPxAgiP/Ek/wDOPKcjlfMY63YbzECfli7McMpqyKpOkyWJM9/2xvZq6KqTrc9JzPjfKr1Y/KP1IwMrfxGp6ZWmD2BqCfoAcef5rIopIpyyiOo3vaR8vriyrRXSulCCCO59xOHWFFGzvqN9X+JTA2oiO41G/wBsG/DnjBa7FKq+W+4sQCPqYPzwlU86GWVpGdiNgCPXC74grVFrqZKEqDAY+t7HfAWEpabDxbs9/qKCCDEHedsKvEs+KLP1AhkWyxuINoEk9r+4x5H/AD9YiDVcg93b98cGqx3Y/U4b/G/2NKLkPWU8SVzmCaVEqp+ICWgyfQA9Tv8APaNvHeI+aLqGK3Mkg22hYOn3mbfXzemBq5y2nrp3+9sNVDJVGUsj1CgAI1srE9vhJ16R9j6QOHjYrDWktyEsOUVuFKmedlPlqyKASFQ6o2aCVHLLdZt6YI8L4nQWpT8pKiE7w6BWLCeZXIBMXt2F8K+Tpu7DLoAxJMVDN+pYAkACLbDB/g2Vp0K4V3IZQZ1aCpUQ06hubzG3KN9OOfBi1t11fX5iRuxj49W0jXW1OpOlKCmEbY6nbp3uYj7jsnwfKlFqmnVXXJApliCewgT1i4HwnpcsFJ6dTQSC88wIGpYIIFwNIFt7be+B3iHMeWrOczUpAWny5E9NgDvH1x2PzRdx5git4dDAGplqirNxrQ8gn82qxnSSzdAQInC1Qr0aNXQyCozEB6hYlJJYkhdShiCVAJNtJO+M9bOvVgPUdwLCW2JMmCTsbY6yXEKqFlVkgiDrVdpneCDJ7/pjkxOIhyX0+xD0GjjeboVNK067JSUiaVNPwyxIuzKRpUaryw2EXxizecqKuXSlTpqWflNIMHKr8RUk3Um+8kATgfw3jPlo9Ngj63uvSwF9J+QEW3jocbF8QVQStChSpAiSwpsZAExC3Jv2tPa+OXF4mV0nqu/h9wumFaHjRkdUenUFiW8wHaYBVgoYg7SV3IwdyfHKGYDhmAEQUqCBI3ubMNjG/cY83biYYnznesxeTTVuS0kd+UEnbvEGcMfC3/maTI6KisTqqogAVRfSg0SxiE1TAg+k9mBj53q/pr9BozkLmW4K81ESsFVa+kgAFGSRpcxdvQGwAO3Vzo8QpU/J16XqkfHp+EgAFVhb3MfvhTDBK+Yp0nTymqJpLMxIgElhphiAupQRa598dtxhVQUw342ogll0GFJILwY3kwdvecS4mcXLMqtc+jfRMFjE/lVWL+WVk/lVzNhcxYHpA7T1xMA34pt5nO0CWAYi1rQYj2/XEx5+bDesrb9AaE4txmg1QUnoVmq09mRuamSQsw0QCWAvbYxtjujlTl0p+ZQ1lGPNfUAYXYggXjmkCVBEyRhtJpHUURR0lUMzvNgY6X9u2Mmeo+aQFUVCLa2sbiDDWgi9xcXx1R4v2c6j4fX+dvsNKFrzNHBOJ08w4X8yqrawxMyOsiYZZkdPSMKH8QeDA5wuKJcVI5UsWIXmJI6xG398OHDqNPLQqoqkgnWAAdI31f1GZsPU4XvFVWu5006vKYuCVaTcjuV6Y7v8n38sK9eQ6vLTESllyHJKRBI0kbHt3BGCC5R1pt+GkXJY9v8ATHWXyZDKhO5MekenXG7NUmHIahggzy9un3x35wKLMflVTRDELpAmOpG8n9cRK70zrSIIv9T++LMxRfTBqkiQI6R/xi9sghBktbaMZTTC4tMzr5i8h0jXJM3ie+LGolSOeQbkDpPt+mNNGko3v77bY+UKaB2209JPt3xm9WYyUsqCSpfSo6raZ+vfFy0qakAFmW836/KManal5ixpib2Ef7nGjNBNFiPSMC35hpA80V1ErTIuLQfnjYMxsNBvMA2vjkVAF6k/398cMWlSFPeJHt12wtt7oaktmSijkm25JiQP+cL/AIrU+bTLQOWJ+YjDLl8xziVt1Ejb9MH894fy+aRXKERPKLFvQ+k9Zxy8TxfsKclvzQ8KTPIK2ZZB8NhuZt2+5xmr8UIO0fef2w8eMqVHKUzl8vTaXAZ6jc0LGiASJvf05zG9vN+KUNMe8R29PTD4XEPEW51wkvFXzNv/AFgTNj6EHDBw7+IFUPSDaNCSAqq4NxAgrJBHSxGEUY6o5jQwZTDAyD2Pf3GNi4SxPFrQ8pxkvCu/iezf9Tp0RVqIjJqHKCFYqTEhzaBt6gmLzgdw/ijUFdlRG1A6nYaiwO4BJgAzBje2EPg3imvRMa2qU2Q03psbMjTP/kJJDbj2ti/JfiJuS2xBYwfUifScCGBiShTlqvseXPCyatje3HmDLWlkbUDpROWBFp727GPnjdRrPxB6fnVUZGYsqgpqQKZKuSJhgJFgfQxOAnC69NgTJqKsKdUhSzWiZBv6R0xlzKiSV5SWIsTpHQjpYdv2xyvGim4z3J2kN3EsmC76aVJaWsFmsNI7qw2XcnvFt8AM8qAFKLFmViNdyCm+oCJVQAZmfTGngvC2fS1Z9FEmGK6SBHeZKifzEWvjNxPMDzXXLg+W3LNuf3JFvTa2OOeJHNqGW1nOUp6tSkBXPPqeZMXE9b9J74018/CrThS0EEmZ32UyIXY23tOBFVypKuQscukEmPfoTgpwwqGCorVbzb4jAuAb8vU26b4WSjLdd98hUj5kK9NaVVXZ1ZojSYlLgyI5rn2ifm15N1qLSppUIpBAQG5i3bVMqlzGkT2thO4lSYVQXC04ESSCYvErNiR37/LBTJ5gqB5RU1ADKhTsS07mQ0dJ2Cj32I5Rgo9/gOxzTyzDiDUQ6rqWS0CQR/TPwsYiZMAmN8dcY4aaddkpQJF11A9NW0yoNxH6zgZmSf5xGC+VyQqkaSdtu9/UmLb4PZjJ+XSuiQTLM1gWm0QJWRuSNjYxhMbEvKt9F/YXqDc1xKqCAFRbXVH0gGTbSGgH2x8wf4ZxQUKSUjRclVEk0w5nrJtf0xMTeK06yNmpdQzl0rI+liIY7jZSRO+8WtPU/LHWYz+hWuN5JBMibg2vI6iO0400cw2gaoYCJ/NaZ1fS8Cdxhd8TcaaiNKgqCOVyhE+swSY3Nri3vDBg26y23z7++5SXuo15viBpo1RzTllm5m8CRe6m20ED5YUqecq1aXmloYkwAAQADYCcbPENWgKTPmPKzBGnTBamxaCTrkgkGfgUyCnvjB4fAfLo5kyzACTAAY7Cdox7nAQyqnuvl6IVXZ1mKtNF1msweIBPW223vjLX4vl4k1WLgb9JxV4xpKKKkAf4gt8mwqKLfMfrj0c+pSOHasbKfH6JhZbUSBO+9sW8Y40uX0yjENtePrPuMKfCbVqX/wCRffcYdfEfBlraWYlQl7Ff7z1w2bkCUa1B/DPEKVfMLroFNdRMggj+5/XHzgviYP5v4YRlpllXeQB9vX3xE8OZYCGq3eN6kagLxYXG23bGfLNkBURQo1amSVaAbQZvdWFgeuFVa0awj/1x2ynnwobQTpExMx/rgXQ4rX/BZq9KHYAppg36AiTONaZLh6Iag0lVJWdeoSQRHr7Y2fy+Ry1MVWpKAYhtMm/ynG1Wy+wdHzF/O+JavnlqZPlIfhCyGA+Ikxb69sbx4iC5kl3PlNSUqBtJgyAJub43ZXxHlFVtFMhFFwKZAifbucWcU4hSpimBTBeoJQAA2AktvZMHVaUq9Tab2ZuA1TVztYo/IaasurVp6dItf0ww1KmYy9UMsc0SYmAP6gOkTvG3pOMPhrilStSWqQisdyFtYmLXxsU1XqhlcKYlnJAgDrPXHFxaco06rz/oZRCvEMu7FcxWFNgtNkrCWCmk3NIH9a7FYMyDYxCb4y4plswj+TSqK/myztTTnbYDWCSBpuFEbScNFLiKVSqtWLnmAVgInVp0sSVOpulrWOBOfL8ONQUqYdGb8UlGNMm8AFiSjLcR67CwHmYEWnmp2q027/oeL6nmzKSdOwmOYgRJ6k9PXG3M+CM+qlxl2ZNwUKvqG8poYmoI/pnDJwLPUXq/h0ctScNrBqHU7G3LSLyqmfQn0wQ4tWFTMU8tk6nk1GBQ6DDL+bnKU2fYyRqUfUnHo/5eV5a/AG9TzKgukkPywYM9Dhn4WtDRHmpqblI1R+veMbcx/DjMCjUeo8OH5RH+Jyk21EHUWteLAk9sKlXwtnF3oN/7If0bHXw+PHETcNQSlFqrHzLcMdVEqFtbST16yNreuMK0CpNO+kT0m9yB8yYn9sLGT4TxBANKVlplxJBbRIIHNpOwkb9DhxXxCCiZetT112Gov8NMCdiVvAljCg3AFzjzcWE8PEbq0+SX11v4nO4crM6UaeoVHUqRBkmBIjck2EX7+kY01skzaiqE3BD9OpAAgET9h2gwOzGXVa1NBSqVnZ3UsNa2BBvyEmneQRYldrYOpmj50IhpBV0gDUJa4BNvhIvO5BUTvHHxEp1F6/Hp5IDWiMfB8spJaoSGA16ivLylZVY3e4A9SBFxj5n85UQBkoikGsp5iZ3JUnuDEAREe+CmcyyFqa1MyDCyi0lI0sJAMx1a0qBdSZtjRmUoVWpJWrlkUSnmO2/xEVJ+ETy6lsBI3iZLGvxa36jKPQBcOywZ1esdcAM4NUAASBEnfewUzPTGrNoFcEUmUFZAl5IkwZb4j3IEbRE4PpxGlVyseYhoqPy0GAVmEcgYBWAFp0k3Jwt5rNNUqFKL1AoIUM6kOWjcaRJXcCbwQD6WlLOqW22v8CtUW53OLCLUZZkaRsCTMn0IHL697Y2+ZXKaR5kkELqU20noJgEEwLgydj0U62UWm8BWEnmLAA7frJjodvk88Dywr0kh9BpgACobzpJ+EMGiDq6bdsNLDWH7+/8AIaMGb4rmuRWzABRAvKhaQNpaGDtB3B+84mMnEqWlhoc6WGoaGEbkf1GDI2k4+YpmxuUn9P4NbGGvnWSGDXkACxAmQRDyQvUkXscbMpXa/mXYR8TKNLT+USdu42npgZxJ6dJNeos5QoIvBj8ySAVB3Yd9u6jV8XbI9NaoHW4vaLDaL7/5e2OVcLOS93Xvc3MbvG+by3lMummagMvBXVzG8G5uQAdrdtivcJFIZdSInU25vvgHxLjLVJBpZfSbA+UmpR2VgAZ3uZN8H+AVAuVVf8x6GN9sevweC8KGVhVN2ZPE+n+XXbV5g94g/bCupt/vvht8V1VOXEf/ACDp6N1woK1jjok/eOjD8Jfw5vxadvzqbe+HrxHTd6NVAJZkIAn98IGQf8RI3DL+s49MzIaZkfcjDPqCQj5ThGYphtSBjUolAxN6dojtF+mJS4FmGRE8imkFZqFhJG+wGG8FrqDNvttjs1GUaTBHe9pxrdbqwc9gFX4FGbWrCmn8TLJ+MddMRjf4i4XVzFEIgAMg3/0xtcytgB874uXMsI5Zna8Yybq1VmaV+Qu8A4BVQt5ioyMpUqNV+m5Pvizhfhp6LEs+slfLpk/kUz+/698MFGq4BGkHrE4qzFdyVEAHffb169cG/PQxn4HwhsvTWkXDb3i2/wDrgg/Cqzj8MBj0Xafbvt+2KamZYFSSOomPTGv+ZrU1V6bgkGYgR3nsT6kYRtyrYZWtgFxzhhy9Oo1ekzVFIK0l0kHS06iQSdAMk2HvvgFks7VqU386gWOpmZgChl4ALCCDzMIJGq+98Omb8S+VTeqaYFRAYeSQXPwyN4mAb7d4xd4f8QfzOXpkVKYrtUVXVVlSSCQCHAEhd9MgWE44Zymk5OOt9eX1C2+Z5/UFFgqUaCyWBd3ZtS9DGwVYm/N9YArocOqHMvSydWqlRVADS6hwTO6CUEaI1CGMmRyguXHKubo6hl8rTrVKxd6lRQpJUGQsoRGiRMi/rc4HtxPOMjHMpUAaNPMZkzK9NWkiC0k364nLFeXMvhrYkpUE/DOXdEL5x2q5g8lOm1ZQEVdtKlxqadUm0bXk4YON5KoaYUBUCjVpndd7ETqYddt7DHmnhrLUBWarm6i1KCctMMymWJBBgvygGJ1KVMmdjDTxTxGr06nkVwzAFqaAptJ1Tf4Y1bbxhZTlh+7HVt9GkvToJON7nWVqlUKsFNO8gONQJFmiCwHsL9ZiMAUzdIVwzKhdpVNyAWk6Quk6oPt69cFsjnKVPK6K6ZdmdSfNaqHgaZaFRAUhbhQST74Us9xCj/MIlJ1pU01BquliXEybgF4sBA7e2DHExcV5Za13v+wkcPUaMrTqI9NgzNvammrSoPNr2hd/ijGXMcXpo+jzTJY3SkdQIgAgESVhYABG31w8SqNQqKFzi1CUBNOlKAB+jE/5H+ESYHQ4yZ3MUKThKNIVWWQ7KWUlrAnULHfpAE23wiw3JpT59P3v4BUGuQ28GprS53FOotRltVU61/KpMg6bkC579BOOkOWTWWreSSTtUqEOSTICgwEAkDTJiASBMrnBuHGWL1Fp09JbQ1QQoueUM0sTsIFzginF6DOqHyn1aQyBgWUgSFEiGUEqSJYatQk3xyzw2ptQbaNqti41qFKFV2q7BvLI1ITMEc3Mk76ul5HUWz1ahikmmreLgSw2I1H4ojrG2+CbaWTRRNDWgGk1OUkXIpzpksRFgbRfoMaVr1Wp2Ql32KwrMTYqQJLKpETYWJ/y4elGOZrmtwOgHX4VWoUNWY1eZImQANNtjPMZ6x0kGxwUqPXNJAahFOppFJbCJEEFiZPU8xjcWAGMXGQaeV6yy/CyWAkE+WTBWDAsAJJsLSe8MVg+VpoKuksANJI0CG3ILBrgGSImYnphp4jjhX1fINaAbiOTUufMaorgANGkgmJJB8wWviYOrl2ps60181dU6gtIi4EBS5kjTF+5PWcTCxxOIr3VoCi8cCptUQsClNgQ2twxJK2HLyiAAZm95BmcYPEnhKm7ItJFpOxuVAMgLbkWFUH4pk9e2C2d8OvWzEtqTLxr0h4JfTFioJWCAYJ6/LCvmfEi5PN5gPS1MyoBEoBAkHSSTJJaTHXa5lsKE3Tw5apd8w6dBPpUGR2p1F0up2axG9rGLyLx2jfDTwliuU0gTLm49/XCrmmatXdyZLnUzWFpvsALCBYYY+HuFy8AAczX1dbHtj3I67ip6k40lWpSCBDOoFVtcAHr7YBjguZ/+I3t0H98M2UzbHSVW6gm5HaO/bG5azsVPKIMgXvI64MlrZWMmlQmUPD+ZDg6djO4n9cO65tphrztI/bFVSq2uQBcbzj5WkmGKiLj52/38sB7a0G7LqTszEjtHv1xY1Fm6j6fTFC1mQLBBv1+u+O/5trbD3Bt679sDnpQeR9QEmIHUbH9sfF1leg0mx644V2W8k6r3UACfnj7QBgHV1PvvgNpXVDLXcGZvPulemdZVW5YixJMH/8AnBOSxnUZ077WxxnMiG55kreG/wCN8W5bWwiFUMLb4Ga0mFLkWrRBAOo97RixydJuY9b4rQMCqki87DoB647qU5B5m+37YTNruUS8gD4jo1DRqKo1lo2HYhv74v8ADNDLUKR8zT5n5oLQjHYjX8ZgflEAzfadOYS3xH7eg/bAjMhwHLGy2I+vX2P3w2NgLGhluvQlIvo5KjR0Vv5mrTCmUUVCo6nSCLgMBBHWcTg3iCs1Iv55SmBMVSXHNK21SS2/WJkAm4wrNxVFksiVlsfLfY7Tt1gb3jtgplPEGTqJFTKUleSUVBCqumJcwAzDmjtqAtJnlxeHl+rXv7vqTp72Gc3mFbLjM1agQiyLqCtVi/KqyWVlNpA/MTG5FZbxBlqaPFFVAOpKZg6id5CgxA/MW9NJxi//ANItFXTLqDLE63A2EBQL2WB3kCACNhsyXGsm1Koc1TpPUZeREp6YY/mL/mKi9zcmOmrCQwZK4uLr15enfkFR01NXEeIUaypRKpTJmGZA7KZkc0fhg2U3vHvgOeDUaeg1nqRJjSIUjrcBvtv3G+GTg2fySBXo5inRK1GBpVCPxABq1uzksVusbEEGDbB3xNm08mgzeSGVQ3kCnOpWXYyysm8gwTEHriPtpQajTSffQPhZ52v8smr8I7yp1NpA3NomZg3bv7Y3UA2kW8pQxVfLAGpxchj0AkWwZzHG6IrakpgoQAEKhSeklgsrHrJIFzfFVJlY+UYADFmc6dILKJKpC6ZgQSSd+uGnJyf8/toJmzGPK5MVDpYs5J2W5MW7GR29ST1wQyuZ/k2A8lGmdRChjqiAxlogCR9N4xnzupCSFB1QNYvIEj03m8/YY6FUu7AKoIeAqREzfSBIM9LGdumOSTb0kLFHzzq+YfzRSpq+gMlQ0wdIU/HT07XEarycZ6WpSUCuxi5gdviMR6b+mD+TytNqVRtVSkY1anYDWw6QdO1zEGJsW2xMjXp0n1MW1RGrVrLCQQQBGkj/ADWMd8aUsvoZrqC8++un5bsWOgquoGwg/DE7zMzudsafC1J6SsaWl6gICknlKyLg2DAm95ERi3ilNKwV1qcwABBAVgBa+kkTfpG3zwP4VTSkXWUqAEjSJkQbDUREsAdp98PGTlBuIeQaqBGgkUlaOYVGqzPSNDQV0xeB16RiYyDM035qmXMyR/i0ksCYs0me5O5npGPmHUsRKsn1/ItMccrxZXIVpqNogrp5ZN7G0cvoAIG2EfinDjmqpOZpJkaaAPKClJ1E6tbCDqJAA6LMkGRhgHEqIRkJYEDmst4A+GJE+sQI9LAsxmMtTDOlMVGLE63Y6rsTJgRPN9lwOHuHW+++YM9CjXzKGqTSpimkwqqSxgbEs27HcxAvsMGeEszUTcfEZPXYfvvjLxKrSaH0NqkloNyYm0ggXPrtizhlM+SNLySx1CIgwDE9bY9jBdoF3qbKTFYANja+36YJZVn0AgA9pIwHyyFwSWiDYRN/fG+tT8tUhy0sFI7T2P74vJWMmXsXLm0QMWPqBExtt/sW+uK6tGAza+ncYz6WlJadV4+WFrmgpmnWWIltpi2OVqEgGQBM/S2OAwBYAn2BHz++Jl9JJBfSvTafW/YY1rkw5lzNVLMOZuoAxyoZYhhc9u/XFdJqaussSGvzQNgd/wDY+4xo4joEady3Q9/fAaXaGjO9ik1KhEmdJMSBY+gPXFya0CqxKgmL6dv3x8/6eCILuPnt8oxmy+QLEgwNO5iSTguUK0GSleoZGVEg6nJGxt+2LK2WheVjPr/oMY6WsMEFRo09hjeKMqdTMxHrH6Yit9ywLr0iT8W0XgbE9R7j7YAcYqPDUwZLTewODWaQXuZid+3v64WaylqhOksO8/64vHYSQHTgj9gZMAAjf5Y01uAOlF6jag/mrRWmASxYhmaQBI0gLaL6sGMoVV1MMmkgllfmHqvN8Xb1w3cXORzFIZUu1Ks6CrTq1tLMpqFTcs8F2VVvOoAmCL4R4mR6rTyA7PJ6mRZUDmLkCPfGQM0wAszG3yx7NxDI5Cn5ZzNZcxWDro8oNqeCFXWAWUtquWtMAmZvtz/Dsnk0845KmlQFmUcjkFjZgSbgRIE2ggenNjcTl/SGMqQkeG8vmMvl2PkCp5zDSUZkcGIgVUkbH4SDP3wSTg1Oux8pmRmM1XqEVH1AqDqIVRqAJJteOpNs1XxA6O9XU06QCXcx0BlAWUt0BIkWuuOcjxkgUxopMGaS7DU0Em2o2XtYd5nHDBzxLctu/PkTlJNa7GzjHA0o0y1KrKhuWKiyCSwkliOY6SeWfhNjE4F53L1MqURqiE1ASSJkSIu0HlnYjtMjfDcuWy9UnyaaMyfEwEksCfzM4Gkd1FxG18L3iXKs7eZUIBtqCqYAEQoG6iLXiN4wkYuTyxdpbgaitjjh7vUOpxQUA3VmCz/4lrwP1wR4flFpVCVqnWRpU0/ihtoBUswO3L0IO2A6ZVBCOLEWYkxtawvH64sGbpUmjUea4byxsAdnN1AaAY3HbbBeFNuo7czJPkYeIVq7VE0vAU8kACYYGS2kFuYTzTvffGunT1VPMqtqJYnXUYxJNzazDqbERMDHHEFpsrF3pOXAh6VQmSAQZm6ttY/IYzCnSVVDu212Hp6kyZ3v3x05bSjL5Bk7pbGoZtaetVZjJ0nQeVlB3mx0m1sfeGcRK1GZSEJ+HVsCfzERBPS8RM9MLmWzujzGZgTqIADc3QggRBHqT8tplao0MzAsw6Tf2AG0f6YywMryrQ3sGmPFbMZxtMmrMRKMCGub2EfTtiYQk8VOBA1r6K5UD5CBtiYn7DE/4r5fk3+NiP8AtBP/AKvYqGIvMet77WxXQzXNOwJ3a4A9bEyN7YxV6b8xINuUmOv/AAMVoHAmTtt7emOqMVyJezCVWsv9MQIBO/v744o1oBAPt9h/bFAdmAp8kATsAeu5N5vEe2+LqpprAXV1uen/AKkk9/pa2HSp6E3Gi1X2IIufY/aMEGDFJNSyXFtyOm+AtOsAI2vbf/f0xbSqkEiOhJg+mKrFYU2grVrVEUMXnV+SBEQDsPTqfveOf5wkr6m22+3U7Ta+BVRxJJLen+ziV66hRHxEQ0wbg7jqPrjZnRtWEM3nHVGLMLkbRe1iDsRBBHQgzihqzAC5KrJ3sDYEjp0v7DGQFGB5WmI9Aenvbee/pJ6crYSQY6/IT7YXQFF1CrzAyDeTM+14Nuh364IZHNgkEloi/W46j9vTAan/ANx7Hpv032jGiY8sBiAosJEzM32nr8owUx1SGKlmCzMuo2MC/wC2NFehops0mR1n1jtgFRUNp59JZua/oT27gYJ5LJ+bSBapUOr/ADCIBt09j74Kb3svHXkEKeVhQWLSQJj1wSpZYabFot1PXAniYenSZhVqahZQdJ5jYflvc4LplQ6y2o8oJGpon2mN8K229yySXICcZqLTQmBNwAepBjAHLKmmSXBPSQP7Y74y6ipTVCqkKGJ3k33jv3xea9RwBrQfM/e2LJaCN6kyWUWq6U5POQu/c/8AbtjNnM15ufaoqjTJ0BlDAIo0rZgRaInp74KcOQ0hUqtUWFpuFAN9TQgiR0DFvlOBfB6RU1GK9AnsbSfqB9cUSVC6hv8A66v+JVTzTsF02J/7VsWkjp0AtOB3E/MVpq1FQFtMEXLbXP5dunrJ3xi47VZqLWEfFI7H++FniP8AjVI/rP644cXhr1ToKwk2G8/lQyALUBI+KQAC0CYg2j/nB3w4FOURHH9cn2qN7x9MIyZlgoUbAk/URH6/XDf4dy/mZWmCSArNMDs07npfuP2fhMJxuMtUNKLUafU3NTpo1QKSApgjpYD4jNhN+m5OKqiyCDUWbEDVcnUDBm8T8jgr/Lh5NRUqGTpJpiQO15JPqBgHWV0y1UlNJVpiI2g9PWd8WxODTVLQl6BGsVaQ6qWBsSxEHbvHv7+2Ani2sQKI20qwBBB6qeh9YwVXOCWLUwwLEiSJE+mBXiEiq1EJTCzrHYE8m/t/fCQwXhxaZXCVso8NpSfUKrRpZSJNo1cwjuVGDfiShlly4ai41qVEyLiNyIiTAn3OFHM8NqoJZFgdiD9gTjNqBpxpAuZI7SNvXCZIVtr1GeFT1M+dJWGtzSfbcW7bYIZcB8voBA5bH1A2+wwGzryST1MnBDgVZYhphWDEdx2+o++NNVTKyqnQFg/7OJjZxOkVqsLxMj2Nx9jiYe/IZKFbntFXhlKqzUmpupAgETdj+YiCOh6yZ6dFNOC73WI0lzACtdYII5TaYvJ63t63m6qIttC6CXYBYBFwS0G3eTO2A3BqlHnlCQtRmFPSIJJgGIudJ3Pyxwe1UdDkdXTEmn4ffUKdJAUI0mto5QYNyeszMDuOwwN4h4WroYVZUXYllEAmAY1TEzYdvp6ZnOMNVqAIop0gQQ8Bi6iein5b/e2BFWqHnSoNNUAXlJUsWKk2AMaosd7j0xKXENPQm3ES814OrpemwemDDMoAKkSdiZMjbubdML1XOE2AlQxKlhzQYiSNyAPbfHqNCr5gcFWZSBTNvi0ltQBn1gTG218UDwhl2pNFMLqSF1XK3MMpN9YBgien0pHisviEXmeYLVLdd8WA/rNsPOZ/h6CB5bhYEEG5b1J1QDHYxbYTjJmPALQ5WoeVZE0viIEkCKhEbXEm5t3tHi8Lm/uMkmLWVflcmNQHUCALSQP6ux/e0DgAc3zMTHt74Y+KeFwqp5UAciktzFixGoqCLadze4OB3EeAVKBLMQ9JdP4gKjfYadRMbX/S4FFjQdKwKKYOqV2YqGaQAYHv+/fHdCkx2ESs6iY1LOmx97fLFZyxVVdgCtQnTffSYO1xfvGLaWXfVquIAKn0FhHe4I+WKegHEtpUCFIMTYgkmR1kdJ6Sek42BHWhrDOvLqFzBExaPXAx6UAGTva/TvgnkKNMqA8+ok36j7d8GF2NFUw5RytOoATqab3ZjHWd7YI5wIKTliYgbsdp9/vhQzfJURFdwpsQHNh0G/6YLZzKzSKqJqFeSWk7gm7HsMHK7OjMkLz5ikSzGnzFjESBHsPTG6hmctpnmB6jUcFsu+YtNH5ykfrhj4NRzaDWmXsw7IZ+RmMPqLoIOZ8ttBQEkNcSbiDb+2CWZoihpQsTyq+n+okC0em2D3E6VXMPRU03UNXQyQACYiwFgYwI8X5ktVJ0aSpA2vtBA6bgYa9DJVqLfGazFCDAUrbuQO/1+2AfET+K/wD3YJZ+mxBEyRIjAjN6i5Ok3wZL3TQlqQNh48HVf/pxH9Te/Q+/Xt/qhhG/pONWWzNZBC+YAegJj9cbD9yVtFJe8qs9EoUGKOCVuTpF4HUTIjfue2BfHKBFNiSv+EfedOw7/LCo+czDb+Yfcn98UMlQ2KtirxfIGRLmP1OqwYu1Hfoot9pucBeJ1WlCIA1tA7E6cfDx6uYHKI66cCszmG5ZYMNU/M4m9UaFppmzMZypYam+Rxjy2Taq+lY1EEgExqIBMD/MYgDvj61YYu4dUC1qZO2oT7ExhJRpWWzJgUsJO2/bFmTaGtEGxjDTV8J5cSTnVBN48iY9JFW/Xp09cLuXy7CRaJOx6gxjnk09UMo3owglBSBIJxMfFcACw2xMIpMg0OXAssys2p4qJOpTcFY06SPvv3+RLh+VOlyrBSSCpkkCPy3MiBEWMAsJvicCo1gtIuFQspY6iCzKSCTFyJGwNrkxucac+NQU0WGhgNYKyWDLpBABMDVckEXntjgm3J3338zjZYmSpAlRUcvIcFCAN9RCoIF9ttgO5Jsy/GqJJQyxVl0HYMWMgNFyLyZ99sCjlqqiprMVSrFRqBEqZEheYMZ3P3EnEqux0imqyG/EEflMDUYA3JMgQOaxthfZL1BbD/lqq/hrpJOo6DpBnc6bL9O82wJzPEQoAUmny61V2gE/EL76Rp09enrgQ/FXppohSUq6FBRuUSWEnYiLR95xP5hTU82qihEI+IXlgAJUQ2kFidQOwuMMsHLruHVjBQ4uUpeaPxATZVQnm3gGLmNQOrqMfcpn9VMLeWI+ZudAtDBYIPXe4xkymqoIcBpJgmY0qGupmLS17xHe+JlcxRWmuohPLfS0hTB+Bbjb4YtbmPTGlh2tgegYsQgckaumpRAVuUKB0OxHpjE1eioajZlcEAGeZQoue4vpgm8NI6Y106uu1uUNpuVBXZlBQTBHebi06bpPBPgeObnICtv5c7lhHe4jp0BxOELtMer1Rs4p4XNXyzQWQtNjCwoJOkgC8GQfa3rhVrpRp1GVixKsQYJiQYI2Bi3phzfO1Q4IqoHYwTMrCgiIFlk97nC9xbhYrVNXmNMAcyCB6KFgBZkj3x6fCSxF7r1QUrMtNcs5JNUqTeAOVetpBkT0++LVymWvNfVa0k/pbEp8CK7VgP8AxYf3xopcKeQBWWCbwST+mO9PyM8NnWQ4Rl2GoVl9JP7sL4+18pJBp1SxWQA3tB3NsEaGUp0rINTkQXYSfYDGfK8DqVH0oWLMY0qAfqMO46bA8L3OMjRrsyjUihvzluUepgEn5YNNwqEJGbpMRYL5bib92jDNwb+HbBR59dwR8KoEMe5K3+X1OMnF/ANSm6eRXqEMTLMEhTYKN13Jj5euOWTV7HRFugPk8mUzVDzao06tWpUY7AyBvBO09p+YbxSGOYdAGGmowki8SSI9SI2th6yPgjMrDvm1O66Volp+eoQfWIGDWc8FUqzB3LI2kAgEG/W53v2gY0JVLXY0tYnjScPtEST/AL+uLanhxwCxWACQR1BETI6bjHrB8A5cCdbnrFr+m2BGXy6VnKOdFIoW8xwQyhDB16iIE2+h7YticTUoqK0JVR5ynCB2xevBx2x6PR8PZZlLJX1AQRABDal1LGmZBF7dL4AivTfXUousLqVzUTQAwF4U2NrR1k2BGHnxEYrRDai7R4IC6yp0k7BhME9xOn5jBPO+GKRaaVRULGVpnYCOjSSTMgWixkjHzNZ56NWmlSmBKCDMghrgqxnUI+4PWcYfEVOQ1Wiy6acxTLMGFxIUk2YRqiZAna2PPfE4jmktH9H+RFKWwZo+ElrQAQmiBPKNQJuSYJ1SOs9Bjh/4bVmBirSkGILGAfU6ZmPSMCctxthUpVVRiKq6CRbmDKCRqJtYWgXU33GCWc4u7VaapJkQShBOsHqxkWX+oC7DpfGw8ecV1MpvZlbfwzzGvSa2WBgMJdtiYH5O+BnHPBr5MB6lagx3C02YsYI/yADfqcOXh/iyPVeu9SUdVXTC2sRJ1gA+pvHfpgxWp5UUiVYltWoITTpwR1sOU7W3ixtjqwsX2m5aDvU8LzqLzNqkkzpBabkbSoFpjfodwJx9r8JqDnZ0CtzKOaOaDvEWkTJ+uPSuNUqBJLM2okgulRGYgbXCkC/S1uhwu8TyCVARqIHYyRtc2XFFwyof2jA1Ph6KIquA3p26bj5fLExf5RhVbm0jSCxvHTbH3EHwbvcWxqocQaqhCqKYMczzysx0sBBsBftIjucW8N4lUpUqqFNdWmBdVUgXAWYiQCdXufTC4MxTYX/CLDnYvZrgDVe5B/EtaFF8b6PDKFEmp57QU1BwhiRuh6HdW077X7+d7O9Uc1U9DfmMx5iirUqRVJEkMNBAYdKRMyoEiZud4IxnytfL1qjFGWmxZKp1BQ2sWIQxYFSTBtJFj05y3EKIomlVPnUVLLT5l5X0yI0kfGSVURaJ3tgMMiaVShUpaatMxpaoVZQQwVgRFgrHtcRHUYZwatsamNnC6qUWWodDHzCRVVQX5jpIHKSQDECSRgTxPjtOkxVUmKbJqgjWpsLEldPQkXMe2BrVqVJayvrFaClMKxNMgsbi4bT/AEmTvMY54/Q0tTZBUakUXRVqCxgHlBvb0tttfCxhHPffeoyVqmGAKbU6VdqrCYGgkFQwiRp03YjYfaAIuVkam7UaZB0sBTYAnSxkaTu14kyCRy9zhdyXDXfSrElCQVUFSxkjUEBIlgJ+nW03cN4NVYN5ZZCSdCkiWCtBB6yJ3MDcdcUqLdMVxpWNnCKVdapRyrgKNMAICWmYDARZhe3TrbGHM8PK/jjlZYkyAszeRMwvcAzp7WxiyeXqoBXqQQZTQ0wLkX1SIYgj3w5cMyjZptSvTVQgLSATtBjSFhTGxvM/KfvRn7oIrUEUOBlgG/DUxvDqYnccv29cXZnwxmFTWFLiY5QZ94ImMPvBOAUcsITVUfcsxk3+wwY0k7/QY9GGLiLcpkVHjg4bUi9J1HdlIH0OL8nwyofhpVGPfQZ/SB88evAYmLe3fQR4d8xB4X4JZjqqgUweli32sPr8sN3CeE0Mvy0wAx3Jux/09BbG5lB3uOxGJrH0xOWJKW40YJHeOKkbdemJVqhRJwp5rj2YpVaxTLJUEiCGIYjTtZTMGevXbvJyS3KKOljDkMqaclyDe0TCr2E7fLGxzYxhVXxTXK82TgndfOEgHqeWI98YK3jBk1UWpENHIxYQwJ2M2mLTYE9sIsSGyYAxnvElHS9PzNL3EmLeu8R8xjz183oqBLFKrEVNYLKXYggKBuu87E3necZ+McQrB1NZlBdWZQNLqDPVAfi0He0yTHTC7WrUwr6ajlQSpVvgKkyANJFxIBHf5Y53NzdJk5M2ZriVWm1SmoK6qr6lUi4APKm4UBBAHMD84K0Mw2morEjVsCSTymQb2BMkGI9rxi+mVrV9FfUiNsQpLKN7AEAg7T2uI3w3ZWhwbQadV2DnUqVFptMW0sV5udTaCIN7YtFXo2ZRsAF3zGWXQr6gVUtJCQNUcx5UMECDuSbwDjdxHgtVVWoGSryuwCuvUEM5JW0xdZIXzBDc2OuH8XWjVqZOhX1UCxhqlNpKkAHWFguRtBUj4iAbYAjOo1JvM0l1M0iAAAWE8w0nUsLsYi1rnFVpoPsgjQ4gBSaizUwSAFKNy6ZUhZkElYaANpnpbribvRdWpgMxRjq1EksSJkxBPKBAN9u0jfCuaphpqActpCqX5ohgWtysBMxIYyYtgx/0talJhRzNEGgCKQdguszzQwYqh8vlA2k7ixCONsXLZf4V43UqGlSUGAxd+siR1I03uell9b+jZHL0XRnKK1gyoyqLHqQWAJ7yLRjzrheapMtDVVFOsyy6+YVTQp+MkfnOlZUtspBggz6PkuHIuk5jM0Qum1MONIE7gsb2gfL1wcNSTQYKmUnJzylFMjkXQoT7A9Oun54C+IOEOEGmhBMzplp9YjlWNt8MHEf5ZU/AzNJm2J1UzI9TB29seZ5zxXWTMooZ/IDEEKwKkEkFiUtPUT26HHW8Rw1LPYGZnXO+JhwzHBqRaQ9jcSIMYmOnMLoKnHlH81HTSbdNmwJasxSmNRjy3MT1iZ95x8xMeDHl6L9yX5MKsbCbE3H0we4ZWYfywDEAsZAJg8/XExMdL276mex14vqFqtMsST5S3JnGjNoDTpkgE8on0kW9sTEwI7ITkFsig8pDAkawD2GtbDsLn64s4JUK5LNspKsFpQQYI1NJg9JIE94xMTHNj+Ff9l/6Q0fF8P2O85UZsudRLSj7mdlBG/Yk/XG7+H1Q6Klz8RG/SdvbExMGPifr/I8eR6/l1AURi3HzEx2mPuPmJiYxjl0G8D6Y+Zgwp9sTExgg/iB/E/8AHAGox1RJiTb/AMcTEx5XGv30DG/ScVhAEW3/AEOETjVVmaGJYc9iZ2pAjfsb4mJgvwLvqP8AoFTjtViFJJkCxn3wweHnP8vlbn/Gbr6HExMdctviyUNwF41Y/wAxUvs5Ueig2A7ASbeuM+fP4KnqtIFT2MC47H1xMTFP+Iq8TCn8PkBaoxAkKYPUTSM39cLniekq1H0gDmGwj/7aH9cfcTAh42Fl/D/gqekR6WJ/W+A2TPP/AO3/AOpxMTBXMdeEJ5oWX0ZY9ORcVcQqsyqWJJg7mfzR+lsTEwIeEEeRh6f79MR8TEwzLw5lcYmJiYawM//Z"/>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tr-TR">
              <a:latin typeface="Calibri" pitchFamily="34" charset="0"/>
            </a:endParaRPr>
          </a:p>
        </p:txBody>
      </p:sp>
      <p:sp>
        <p:nvSpPr>
          <p:cNvPr id="13318" name="AutoShape 6" descr="data:image/jpeg;base64,/9j/4AAQSkZJRgABAQAAAQABAAD/2wCEAAkGBxMTEhUUExQWFhUXGCAaGBYYGB0fHBwbIB4fHSIfHh0eICghGhslGyAeITEiJSorLi4uGyIzODMsNygtLiwBCgoKDg0OGxAQGzQmICQsLTQ0Lyw0LzAsNCwsLCwsLCwsNCwtNDcwLCwsLCwsLCwsLCwsLCwsLCwsLCwsLCwsNP/AABEIAMIBBAMBIgACEQEDEQH/xAAbAAACAwEBAQAAAAAAAAAAAAAFBgADBAIHAf/EAEAQAAIBAgQEBAQEBAUEAQUBAAECEQMhAAQSMQUiQVEGE2FxMoGRoSNCsdEHFFLBM2Lh8PEVcoKSUyRDc7LCFv/EABkBAAMBAQEAAAAAAAAAAAAAAAECAwAEBf/EADIRAAICAAQEAwcEAgMAAAAAAAABAhEDEiExBEFR8DJhcRMigZGhseFCwdHxFGJScrL/2gAMAwEAAhEDEQA/AMfDqFPMvTr5oklpQUtgYBWWYz15fmDcDBPP1EYOEFYItIlVmVWokSAzfGpGwUyCdsDsspGRDuhGptIZiJ1KsgjeRBEGZAUiwgDmnXOirVBaSgkGSLk6bsQdciQQQJFxGA8Z6p1330OZnFDJM1NqoU6A6qCs8hWAZmxBBF7g33JwY4RlnujanJY/BEtGn20QAt5teOuB/h5yQgJinB5tQaSQQCdQiJkC0TtJg4bGyFekmqnpqAoQCgFw0HUCdrSZnrjzsZRckq0DZdl8qEpR5lUEyblxDXaByyJPf/TDV4ZqOUIat5oHdSGHvIB9DvPcbYwUpqICYLC8VGYAbkErBExewiIODPCTbdDO3lyF+kkYtgweHOuTGitbCMYmJiY6ixMTExMYxIxMTExjExMTExjExMTExjExMTExjHFbaLXtBMYxJlXmZAsesnp1xvZQd8B89l3Ctqcqh5YDWALCDMAjoD88c3EYak02m/Tv9yc+oT84KOdlvtFp+98DfEOVFalaoaekzrluUC5sNzGO6mRFQaC2kpA5dMqOwO6yPnfAXO8Oqo+uqFzEfArLCAASWMtpp3O9yY6AYrh5pbrTo9xJN1toDKVGgyVkDgLtLMJnTAdhEmfigGSYvvjvhGX1iaLNRYQpqsoEqYCgAdSBcREg3x849nKE06TU/JVHlmUk6CQpNl+ImdM9CZvtj6OGgtSamCyFSzqtMklWkpOroATDCDIvBYnFIQrwkKV0PKUgUCkzYXFp+nT0wnZrh1Fa60wpTd3ipGokDaOpMAmQT2O+NXHKwpU9Z10wwhtFQiF25VvD6iLCOszEYTirNWqOlOoafwhSNTTbTJYRLMoI3P0xLETlGufxHxJrRUNXAOFinGYUDygukwWDQN2JECpzCZ7Ft7ADn43XaqlOmhNUuagTlKhL9rDkO3UlT2kjR4q6gZWofLDJaolIxBsQIcwwN9UHfYYr4T/L0M2qgFqmgjzKjadypJIK2lQApECAF9cWhJONIGmnIGU+GZmnXqVTTNRQxLMRY07HlJHNN7AzYg9J0+JuOq1FqJQU3HNABMAODBMAI1p67YL5HitV61SnSI0Eny2NNikzcauWYMmOxxi8VLRy+UqUajIXdajiVUEvcyBG2qBEkxa+BHDhGSa+4VHR0WcV4BoqVswhZSSDqVoIGkCN7mZN95GF/hXlvUNPzQgWmDruGDg6RpXeQABPcze2G3KV6eY0IAzOiAljpA+ETCtMqTykgb+2FrjfDnp1HqUkZqjHWQTqCrvDkGILcwk/lBxHGwtM0UCXVFvFncuDQp03XSJdirFj1JmqpHQQR0xMV5SsAi6qmXQkfCEBj52v0PqDiY41xfEQWWL0X+o9AbO0yaVdBFPy/KZVMgsrJoCyRzdLA2FsCaeTqsghPMqzfVphQJMtq3I3vO31K8QpZiu1QamNBSWBYbSVE2NxqSoAQNo741ZcRcKwU2GvVcssGCDeYOrpBjrjsm5Sn38zGPwtlWauGIDahJkg612upuWDTB2uMOeWzChTR8shQCEYq5k3/pkhRtINp9sK65enSq6nkBDCgP1BggEEMt5mxi0zhl4Zm6LkMq1KbN+HKVQwm0zO/ebmO2BgwkmpSBfII8BywNMaSWCE6ZhgTYSrL6Wix3wcyamLi/W0T0mf39MVcKohdVm33aL+uofGDvJvvON+LuKT0LwjoTExMTGHJiYmJjGJiYmJjGJiYmJjGJiYmJjGJj4SMRmgE4W+PZ5XDaUclBBJJW7CwAO59r4KViTnlQTz9RatMqlUpJjWh5gZ2A7/AO74zZ40xSenUarUBEFSL7f1QPeZJws5EZio5bQfM3sQDewJNoEDpO+1jhvq1gECVRJK36z0M7X6fPGknlpEYzzW2ZODZukTyNqDgEMwhmN7tIBJAG//ADg5INsJWaqVaJJUKwsdjrInqpILaT87774I5LiivTLMtRU7AMCxB+GdImTaJnHLhOakoVa699+g0cStGceIqVEUahpeXq+FtMarm8XBLCdRE3gTbGDhVelQKgVarIW00wpOgao07xLRMgbXkTgjn8icyqN5YooACGYqrAbg6QsgA2jWu84D+Ja5oBRlnpsKtjA1PBBvquYidr4viOSlXL6+hOe+YKZ7Mq5LLTp1TpPIOYPBGq+0hgBIkyIvGCPD+MUa1J2fk8okVAbaWTfY3Cnr6YVMvx6sj0jVpIlO9MLYEaSpM9SQQCNpJOLuJeKFNJkWgjJqOpweTVMvEQdz8QPWbzh/axy6mU61C3BM7lmqxRsqqCvKZ6liWM/1T6zcnFWZTIVK3NoYsTr1lgekFRF7mBcWBiYwH8PZVzRPl0NNBmlmL3MdySZA9AJjocG+Fplc1UclAHgppBkabXIHwmZ3/q37aLzKzRbaS0KX4G1B6Qp1HHNyMW5AYNmQ2kjlkdCesT1xbLHNU31U11pTqAgn4KhAjoJKjY/5vXDVTogIF3AEXvI9Z3wvZ9Xy81GAfLsdNRT+UGwZrHUALHsImYEUTzSXX7lHHLsB+CZakaVJ3qs1StTBdZ5mgAhVECwk3np2FtWWVMrR1VAUcsV8oHVqYgjSBJ1TBgsPpvhW8Piq9Op5VY01ozqvy7GOaAItAk9fS+zhgzFVBVMsy3sQjBWAl06G35oBib3jEE05tZdCSda0Uvk8qph0pBhPx1DO8iNJA0xtE+5M4+4P1FZTHm01sLFCekAiCbEAHc9+uJgKOI+dfL+TZ2u/yEavCS8QQYYz8UyD0fcEXGoWmRGB3iHK0qVNCqslQuSXkkgRdib3vA6ybdca63EYBYEIoUhZ3kGTpibaVsLfKcUZ7jdJ+VAdX/yGNwBOkHl1CYg7HHPgTWIvcVRruv7KSlFFPKKerSoTVA82mX2AI8y+4kjUb2v1wW4GjeVo/DIDcppsCpB9CIgCLb7x2xRQo2CrKzzDUdRCkFQWPck3HQRPWbjxzJAkK6Bwy6vLUmSOkxe0j547lbWvTvugpB+gIUWAteNp6/fFmFOt/ELJrsXa8WA/uRbAzN/xMQMQlLUoHxauvaw/vjZJFM8R/wAfDjzSt/EypB00RPzI+dxjDmPHOecFVAB6lVFgfcHoDhlhMHtENOd4xVFU6X/DSQWKwJn4QCw1ERvYWPfGej4nqLUKEVGVTfkb33uIMQN9/bCTmONZppJqN2Ik9PawGM4NZtyTpJCmJ2PY2OHeFZz5ZXuevcP4yGBZ2RR2LrP0m3z7YqbxVQWS7ALPxAgiP/Ek/wDOPKcjlfMY63YbzECfli7McMpqyKpOkyWJM9/2xvZq6KqTrc9JzPjfKr1Y/KP1IwMrfxGp6ZWmD2BqCfoAcef5rIopIpyyiOo3vaR8vriyrRXSulCCCO59xOHWFFGzvqN9X+JTA2oiO41G/wBsG/DnjBa7FKq+W+4sQCPqYPzwlU86GWVpGdiNgCPXC74grVFrqZKEqDAY+t7HfAWEpabDxbs9/qKCCDEHedsKvEs+KLP1AhkWyxuINoEk9r+4x5H/AD9YiDVcg93b98cGqx3Y/U4b/G/2NKLkPWU8SVzmCaVEqp+ICWgyfQA9Tv8APaNvHeI+aLqGK3Mkg22hYOn3mbfXzemBq5y2nrp3+9sNVDJVGUsj1CgAI1srE9vhJ16R9j6QOHjYrDWktyEsOUVuFKmedlPlqyKASFQ6o2aCVHLLdZt6YI8L4nQWpT8pKiE7w6BWLCeZXIBMXt2F8K+Tpu7DLoAxJMVDN+pYAkACLbDB/g2Vp0K4V3IZQZ1aCpUQ06hubzG3KN9OOfBi1t11fX5iRuxj49W0jXW1OpOlKCmEbY6nbp3uYj7jsnwfKlFqmnVXXJApliCewgT1i4HwnpcsFJ6dTQSC88wIGpYIIFwNIFt7be+B3iHMeWrOczUpAWny5E9NgDvH1x2PzRdx5git4dDAGplqirNxrQ8gn82qxnSSzdAQInC1Qr0aNXQyCozEB6hYlJJYkhdShiCVAJNtJO+M9bOvVgPUdwLCW2JMmCTsbY6yXEKqFlVkgiDrVdpneCDJ7/pjkxOIhyX0+xD0GjjeboVNK067JSUiaVNPwyxIuzKRpUaryw2EXxizecqKuXSlTpqWflNIMHKr8RUk3Um+8kATgfw3jPlo9Ngj63uvSwF9J+QEW3jocbF8QVQStChSpAiSwpsZAExC3Jv2tPa+OXF4mV0nqu/h9wumFaHjRkdUenUFiW8wHaYBVgoYg7SV3IwdyfHKGYDhmAEQUqCBI3ubMNjG/cY83biYYnznesxeTTVuS0kd+UEnbvEGcMfC3/maTI6KisTqqogAVRfSg0SxiE1TAg+k9mBj53q/pr9BozkLmW4K81ESsFVa+kgAFGSRpcxdvQGwAO3Vzo8QpU/J16XqkfHp+EgAFVhb3MfvhTDBK+Yp0nTymqJpLMxIgElhphiAupQRa598dtxhVQUw342ogll0GFJILwY3kwdvecS4mcXLMqtc+jfRMFjE/lVWL+WVk/lVzNhcxYHpA7T1xMA34pt5nO0CWAYi1rQYj2/XEx5+bDesrb9AaE4txmg1QUnoVmq09mRuamSQsw0QCWAvbYxtjujlTl0p+ZQ1lGPNfUAYXYggXjmkCVBEyRhtJpHUURR0lUMzvNgY6X9u2Mmeo+aQFUVCLa2sbiDDWgi9xcXx1R4v2c6j4fX+dvsNKFrzNHBOJ08w4X8yqrawxMyOsiYZZkdPSMKH8QeDA5wuKJcVI5UsWIXmJI6xG398OHDqNPLQqoqkgnWAAdI31f1GZsPU4XvFVWu5006vKYuCVaTcjuV6Y7v8n38sK9eQ6vLTESllyHJKRBI0kbHt3BGCC5R1pt+GkXJY9v8ATHWXyZDKhO5MekenXG7NUmHIahggzy9un3x35wKLMflVTRDELpAmOpG8n9cRK70zrSIIv9T++LMxRfTBqkiQI6R/xi9sghBktbaMZTTC4tMzr5i8h0jXJM3ie+LGolSOeQbkDpPt+mNNGko3v77bY+UKaB2209JPt3xm9WYyUsqCSpfSo6raZ+vfFy0qakAFmW836/KManal5ixpib2Ef7nGjNBNFiPSMC35hpA80V1ErTIuLQfnjYMxsNBvMA2vjkVAF6k/398cMWlSFPeJHt12wtt7oaktmSijkm25JiQP+cL/AIrU+bTLQOWJ+YjDLl8xziVt1Ejb9MH894fy+aRXKERPKLFvQ+k9Zxy8TxfsKclvzQ8KTPIK2ZZB8NhuZt2+5xmr8UIO0fef2w8eMqVHKUzl8vTaXAZ6jc0LGiASJvf05zG9vN+KUNMe8R29PTD4XEPEW51wkvFXzNv/AFgTNj6EHDBw7+IFUPSDaNCSAqq4NxAgrJBHSxGEUY6o5jQwZTDAyD2Pf3GNi4SxPFrQ8pxkvCu/iezf9Tp0RVqIjJqHKCFYqTEhzaBt6gmLzgdw/ijUFdlRG1A6nYaiwO4BJgAzBje2EPg3imvRMa2qU2Q03psbMjTP/kJJDbj2ti/JfiJuS2xBYwfUifScCGBiShTlqvseXPCyatje3HmDLWlkbUDpROWBFp727GPnjdRrPxB6fnVUZGYsqgpqQKZKuSJhgJFgfQxOAnC69NgTJqKsKdUhSzWiZBv6R0xlzKiSV5SWIsTpHQjpYdv2xyvGim4z3J2kN3EsmC76aVJaWsFmsNI7qw2XcnvFt8AM8qAFKLFmViNdyCm+oCJVQAZmfTGngvC2fS1Z9FEmGK6SBHeZKifzEWvjNxPMDzXXLg+W3LNuf3JFvTa2OOeJHNqGW1nOUp6tSkBXPPqeZMXE9b9J74018/CrThS0EEmZ32UyIXY23tOBFVypKuQscukEmPfoTgpwwqGCorVbzb4jAuAb8vU26b4WSjLdd98hUj5kK9NaVVXZ1ZojSYlLgyI5rn2ifm15N1qLSppUIpBAQG5i3bVMqlzGkT2thO4lSYVQXC04ESSCYvErNiR37/LBTJ5gqB5RU1ADKhTsS07mQ0dJ2Cj32I5Rgo9/gOxzTyzDiDUQ6rqWS0CQR/TPwsYiZMAmN8dcY4aaddkpQJF11A9NW0yoNxH6zgZmSf5xGC+VyQqkaSdtu9/UmLb4PZjJ+XSuiQTLM1gWm0QJWRuSNjYxhMbEvKt9F/YXqDc1xKqCAFRbXVH0gGTbSGgH2x8wf4ZxQUKSUjRclVEk0w5nrJtf0xMTeK06yNmpdQzl0rI+liIY7jZSRO+8WtPU/LHWYz+hWuN5JBMibg2vI6iO0400cw2gaoYCJ/NaZ1fS8Cdxhd8TcaaiNKgqCOVyhE+swSY3Nri3vDBg26y23z7++5SXuo15viBpo1RzTllm5m8CRe6m20ED5YUqecq1aXmloYkwAAQADYCcbPENWgKTPmPKzBGnTBamxaCTrkgkGfgUyCnvjB4fAfLo5kyzACTAAY7Cdox7nAQyqnuvl6IVXZ1mKtNF1msweIBPW223vjLX4vl4k1WLgb9JxV4xpKKKkAf4gt8mwqKLfMfrj0c+pSOHasbKfH6JhZbUSBO+9sW8Y40uX0yjENtePrPuMKfCbVqX/wCRffcYdfEfBlraWYlQl7Ff7z1w2bkCUa1B/DPEKVfMLroFNdRMggj+5/XHzgviYP5v4YRlpllXeQB9vX3xE8OZYCGq3eN6kagLxYXG23bGfLNkBURQo1amSVaAbQZvdWFgeuFVa0awj/1x2ynnwobQTpExMx/rgXQ4rX/BZq9KHYAppg36AiTONaZLh6Iag0lVJWdeoSQRHr7Y2fy+Ry1MVWpKAYhtMm/ynG1Wy+wdHzF/O+JavnlqZPlIfhCyGA+Ikxb69sbx4iC5kl3PlNSUqBtJgyAJub43ZXxHlFVtFMhFFwKZAifbucWcU4hSpimBTBeoJQAA2AktvZMHVaUq9Tab2ZuA1TVztYo/IaasurVp6dItf0ww1KmYy9UMsc0SYmAP6gOkTvG3pOMPhrilStSWqQisdyFtYmLXxsU1XqhlcKYlnJAgDrPXHFxaco06rz/oZRCvEMu7FcxWFNgtNkrCWCmk3NIH9a7FYMyDYxCb4y4plswj+TSqK/myztTTnbYDWCSBpuFEbScNFLiKVSqtWLnmAVgInVp0sSVOpulrWOBOfL8ONQUqYdGb8UlGNMm8AFiSjLcR67CwHmYEWnmp2q027/oeL6nmzKSdOwmOYgRJ6k9PXG3M+CM+qlxl2ZNwUKvqG8poYmoI/pnDJwLPUXq/h0ctScNrBqHU7G3LSLyqmfQn0wQ4tWFTMU8tk6nk1GBQ6DDL+bnKU2fYyRqUfUnHo/5eV5a/AG9TzKgukkPywYM9Dhn4WtDRHmpqblI1R+veMbcx/DjMCjUeo8OH5RH+Jyk21EHUWteLAk9sKlXwtnF3oN/7If0bHXw+PHETcNQSlFqrHzLcMdVEqFtbST16yNreuMK0CpNO+kT0m9yB8yYn9sLGT4TxBANKVlplxJBbRIIHNpOwkb9DhxXxCCiZetT112Gov8NMCdiVvAljCg3AFzjzcWE8PEbq0+SX11v4nO4crM6UaeoVHUqRBkmBIjck2EX7+kY01skzaiqE3BD9OpAAgET9h2gwOzGXVa1NBSqVnZ3UsNa2BBvyEmneQRYldrYOpmj50IhpBV0gDUJa4BNvhIvO5BUTvHHxEp1F6/Hp5IDWiMfB8spJaoSGA16ivLylZVY3e4A9SBFxj5n85UQBkoikGsp5iZ3JUnuDEAREe+CmcyyFqa1MyDCyi0lI0sJAMx1a0qBdSZtjRmUoVWpJWrlkUSnmO2/xEVJ+ETy6lsBI3iZLGvxa36jKPQBcOywZ1esdcAM4NUAASBEnfewUzPTGrNoFcEUmUFZAl5IkwZb4j3IEbRE4PpxGlVyseYhoqPy0GAVmEcgYBWAFp0k3Jwt5rNNUqFKL1AoIUM6kOWjcaRJXcCbwQD6WlLOqW22v8CtUW53OLCLUZZkaRsCTMn0IHL697Y2+ZXKaR5kkELqU20noJgEEwLgydj0U62UWm8BWEnmLAA7frJjodvk88Dywr0kh9BpgACobzpJ+EMGiDq6bdsNLDWH7+/8AIaMGb4rmuRWzABRAvKhaQNpaGDtB3B+84mMnEqWlhoc6WGoaGEbkf1GDI2k4+YpmxuUn9P4NbGGvnWSGDXkACxAmQRDyQvUkXscbMpXa/mXYR8TKNLT+USdu42npgZxJ6dJNeos5QoIvBj8ySAVB3Yd9u6jV8XbI9NaoHW4vaLDaL7/5e2OVcLOS93Xvc3MbvG+by3lMummagMvBXVzG8G5uQAdrdtivcJFIZdSInU25vvgHxLjLVJBpZfSbA+UmpR2VgAZ3uZN8H+AVAuVVf8x6GN9sevweC8KGVhVN2ZPE+n+XXbV5g94g/bCupt/vvht8V1VOXEf/ACDp6N1woK1jjok/eOjD8Jfw5vxadvzqbe+HrxHTd6NVAJZkIAn98IGQf8RI3DL+s49MzIaZkfcjDPqCQj5ThGYphtSBjUolAxN6dojtF+mJS4FmGRE8imkFZqFhJG+wGG8FrqDNvttjs1GUaTBHe9pxrdbqwc9gFX4FGbWrCmn8TLJ+MddMRjf4i4XVzFEIgAMg3/0xtcytgB874uXMsI5Zna8Yybq1VmaV+Qu8A4BVQt5ioyMpUqNV+m5Pvizhfhp6LEs+slfLpk/kUz+/698MFGq4BGkHrE4qzFdyVEAHffb169cG/PQxn4HwhsvTWkXDb3i2/wDrgg/Cqzj8MBj0Xafbvt+2KamZYFSSOomPTGv+ZrU1V6bgkGYgR3nsT6kYRtyrYZWtgFxzhhy9Oo1ekzVFIK0l0kHS06iQSdAMk2HvvgFks7VqU386gWOpmZgChl4ALCCDzMIJGq+98Omb8S+VTeqaYFRAYeSQXPwyN4mAb7d4xd4f8QfzOXpkVKYrtUVXVVlSSCQCHAEhd9MgWE44Zymk5OOt9eX1C2+Z5/UFFgqUaCyWBd3ZtS9DGwVYm/N9YArocOqHMvSydWqlRVADS6hwTO6CUEaI1CGMmRyguXHKubo6hl8rTrVKxd6lRQpJUGQsoRGiRMi/rc4HtxPOMjHMpUAaNPMZkzK9NWkiC0k364nLFeXMvhrYkpUE/DOXdEL5x2q5g8lOm1ZQEVdtKlxqadUm0bXk4YON5KoaYUBUCjVpndd7ETqYddt7DHmnhrLUBWarm6i1KCctMMymWJBBgvygGJ1KVMmdjDTxTxGr06nkVwzAFqaAptJ1Tf4Y1bbxhZTlh+7HVt9GkvToJON7nWVqlUKsFNO8gONQJFmiCwHsL9ZiMAUzdIVwzKhdpVNyAWk6Quk6oPt69cFsjnKVPK6K6ZdmdSfNaqHgaZaFRAUhbhQST74Us9xCj/MIlJ1pU01BquliXEybgF4sBA7e2DHExcV5Za13v+wkcPUaMrTqI9NgzNvammrSoPNr2hd/ijGXMcXpo+jzTJY3SkdQIgAgESVhYABG31w8SqNQqKFzi1CUBNOlKAB+jE/5H+ESYHQ4yZ3MUKThKNIVWWQ7KWUlrAnULHfpAE23wiw3JpT59P3v4BUGuQ28GprS53FOotRltVU61/KpMg6bkC579BOOkOWTWWreSSTtUqEOSTICgwEAkDTJiASBMrnBuHGWL1Fp09JbQ1QQoueUM0sTsIFzginF6DOqHyn1aQyBgWUgSFEiGUEqSJYatQk3xyzw2ptQbaNqti41qFKFV2q7BvLI1ITMEc3Mk76ul5HUWz1ahikmmreLgSw2I1H4ojrG2+CbaWTRRNDWgGk1OUkXIpzpksRFgbRfoMaVr1Wp2Ql32KwrMTYqQJLKpETYWJ/y4elGOZrmtwOgHX4VWoUNWY1eZImQANNtjPMZ6x0kGxwUqPXNJAahFOppFJbCJEEFiZPU8xjcWAGMXGQaeV6yy/CyWAkE+WTBWDAsAJJsLSe8MVg+VpoKuksANJI0CG3ILBrgGSImYnphp4jjhX1fINaAbiOTUufMaorgANGkgmJJB8wWviYOrl2ps60181dU6gtIi4EBS5kjTF+5PWcTCxxOIr3VoCi8cCptUQsClNgQ2twxJK2HLyiAAZm95BmcYPEnhKm7ItJFpOxuVAMgLbkWFUH4pk9e2C2d8OvWzEtqTLxr0h4JfTFioJWCAYJ6/LCvmfEi5PN5gPS1MyoBEoBAkHSSTJJaTHXa5lsKE3Tw5apd8w6dBPpUGR2p1F0up2axG9rGLyLx2jfDTwliuU0gTLm49/XCrmmatXdyZLnUzWFpvsALCBYYY+HuFy8AAczX1dbHtj3I67ip6k40lWpSCBDOoFVtcAHr7YBjguZ/+I3t0H98M2UzbHSVW6gm5HaO/bG5azsVPKIMgXvI64MlrZWMmlQmUPD+ZDg6djO4n9cO65tphrztI/bFVSq2uQBcbzj5WkmGKiLj52/38sB7a0G7LqTszEjtHv1xY1Fm6j6fTFC1mQLBBv1+u+O/5trbD3Bt679sDnpQeR9QEmIHUbH9sfF1leg0mx644V2W8k6r3UACfnj7QBgHV1PvvgNpXVDLXcGZvPulemdZVW5YixJMH/8AnBOSxnUZ077WxxnMiG55kreG/wCN8W5bWwiFUMLb4Ga0mFLkWrRBAOo97RixydJuY9b4rQMCqki87DoB647qU5B5m+37YTNruUS8gD4jo1DRqKo1lo2HYhv74v8ADNDLUKR8zT5n5oLQjHYjX8ZgflEAzfadOYS3xH7eg/bAjMhwHLGy2I+vX2P3w2NgLGhluvQlIvo5KjR0Vv5mrTCmUUVCo6nSCLgMBBHWcTg3iCs1Iv55SmBMVSXHNK21SS2/WJkAm4wrNxVFksiVlsfLfY7Tt1gb3jtgplPEGTqJFTKUleSUVBCqumJcwAzDmjtqAtJnlxeHl+rXv7vqTp72Gc3mFbLjM1agQiyLqCtVi/KqyWVlNpA/MTG5FZbxBlqaPFFVAOpKZg6id5CgxA/MW9NJxi//ANItFXTLqDLE63A2EBQL2WB3kCACNhsyXGsm1Koc1TpPUZeREp6YY/mL/mKi9zcmOmrCQwZK4uLr15enfkFR01NXEeIUaypRKpTJmGZA7KZkc0fhg2U3vHvgOeDUaeg1nqRJjSIUjrcBvtv3G+GTg2fySBXo5inRK1GBpVCPxABq1uzksVusbEEGDbB3xNm08mgzeSGVQ3kCnOpWXYyysm8gwTEHriPtpQajTSffQPhZ52v8smr8I7yp1NpA3NomZg3bv7Y3UA2kW8pQxVfLAGpxchj0AkWwZzHG6IrakpgoQAEKhSeklgsrHrJIFzfFVJlY+UYADFmc6dILKJKpC6ZgQSSd+uGnJyf8/toJmzGPK5MVDpYs5J2W5MW7GR29ST1wQyuZ/k2A8lGmdRChjqiAxlogCR9N4xnzupCSFB1QNYvIEj03m8/YY6FUu7AKoIeAqREzfSBIM9LGdumOSTb0kLFHzzq+YfzRSpq+gMlQ0wdIU/HT07XEarycZ6WpSUCuxi5gdviMR6b+mD+TytNqVRtVSkY1anYDWw6QdO1zEGJsW2xMjXp0n1MW1RGrVrLCQQQBGkj/ADWMd8aUsvoZrqC8++un5bsWOgquoGwg/DE7zMzudsafC1J6SsaWl6gICknlKyLg2DAm95ERi3ilNKwV1qcwABBAVgBa+kkTfpG3zwP4VTSkXWUqAEjSJkQbDUREsAdp98PGTlBuIeQaqBGgkUlaOYVGqzPSNDQV0xeB16RiYyDM035qmXMyR/i0ksCYs0me5O5npGPmHUsRKsn1/ItMccrxZXIVpqNogrp5ZN7G0cvoAIG2EfinDjmqpOZpJkaaAPKClJ1E6tbCDqJAA6LMkGRhgHEqIRkJYEDmst4A+GJE+sQI9LAsxmMtTDOlMVGLE63Y6rsTJgRPN9lwOHuHW+++YM9CjXzKGqTSpimkwqqSxgbEs27HcxAvsMGeEszUTcfEZPXYfvvjLxKrSaH0NqkloNyYm0ggXPrtizhlM+SNLySx1CIgwDE9bY9jBdoF3qbKTFYANja+36YJZVn0AgA9pIwHyyFwSWiDYRN/fG+tT8tUhy0sFI7T2P74vJWMmXsXLm0QMWPqBExtt/sW+uK6tGAza+ncYz6WlJadV4+WFrmgpmnWWIltpi2OVqEgGQBM/S2OAwBYAn2BHz++Jl9JJBfSvTafW/YY1rkw5lzNVLMOZuoAxyoZYhhc9u/XFdJqaussSGvzQNgd/wDY+4xo4joEady3Q9/fAaXaGjO9ik1KhEmdJMSBY+gPXFya0CqxKgmL6dv3x8/6eCILuPnt8oxmy+QLEgwNO5iSTguUK0GSleoZGVEg6nJGxt+2LK2WheVjPr/oMY6WsMEFRo09hjeKMqdTMxHrH6Yit9ywLr0iT8W0XgbE9R7j7YAcYqPDUwZLTewODWaQXuZid+3v64WaylqhOksO8/64vHYSQHTgj9gZMAAjf5Y01uAOlF6jag/mrRWmASxYhmaQBI0gLaL6sGMoVV1MMmkgllfmHqvN8Xb1w3cXORzFIZUu1Ks6CrTq1tLMpqFTcs8F2VVvOoAmCL4R4mR6rTyA7PJ6mRZUDmLkCPfGQM0wAszG3yx7NxDI5Cn5ZzNZcxWDro8oNqeCFXWAWUtquWtMAmZvtz/Dsnk0845KmlQFmUcjkFjZgSbgRIE2ggenNjcTl/SGMqQkeG8vmMvl2PkCp5zDSUZkcGIgVUkbH4SDP3wSTg1Oux8pmRmM1XqEVH1AqDqIVRqAJJteOpNs1XxA6O9XU06QCXcx0BlAWUt0BIkWuuOcjxkgUxopMGaS7DU0Em2o2XtYd5nHDBzxLctu/PkTlJNa7GzjHA0o0y1KrKhuWKiyCSwkliOY6SeWfhNjE4F53L1MqURqiE1ASSJkSIu0HlnYjtMjfDcuWy9UnyaaMyfEwEksCfzM4Gkd1FxG18L3iXKs7eZUIBtqCqYAEQoG6iLXiN4wkYuTyxdpbgaitjjh7vUOpxQUA3VmCz/4lrwP1wR4flFpVCVqnWRpU0/ihtoBUswO3L0IO2A6ZVBCOLEWYkxtawvH64sGbpUmjUea4byxsAdnN1AaAY3HbbBeFNuo7czJPkYeIVq7VE0vAU8kACYYGS2kFuYTzTvffGunT1VPMqtqJYnXUYxJNzazDqbERMDHHEFpsrF3pOXAh6VQmSAQZm6ttY/IYzCnSVVDu212Hp6kyZ3v3x05bSjL5Bk7pbGoZtaetVZjJ0nQeVlB3mx0m1sfeGcRK1GZSEJ+HVsCfzERBPS8RM9MLmWzujzGZgTqIADc3QggRBHqT8tplao0MzAsw6Tf2AG0f6YywMryrQ3sGmPFbMZxtMmrMRKMCGub2EfTtiYQk8VOBA1r6K5UD5CBtiYn7DE/4r5fk3+NiP8AtBP/AKvYqGIvMet77WxXQzXNOwJ3a4A9bEyN7YxV6b8xINuUmOv/AAMVoHAmTtt7emOqMVyJezCVWsv9MQIBO/v744o1oBAPt9h/bFAdmAp8kATsAeu5N5vEe2+LqpprAXV1uen/AKkk9/pa2HSp6E3Gi1X2IIufY/aMEGDFJNSyXFtyOm+AtOsAI2vbf/f0xbSqkEiOhJg+mKrFYU2grVrVEUMXnV+SBEQDsPTqfveOf5wkr6m22+3U7Ta+BVRxJJLen+ziV66hRHxEQ0wbg7jqPrjZnRtWEM3nHVGLMLkbRe1iDsRBBHQgzihqzAC5KrJ3sDYEjp0v7DGQFGB5WmI9Aenvbee/pJ6crYSQY6/IT7YXQFF1CrzAyDeTM+14Nuh364IZHNgkEloi/W46j9vTAan/ANx7Hpv032jGiY8sBiAosJEzM32nr8owUx1SGKlmCzMuo2MC/wC2NFehops0mR1n1jtgFRUNp59JZua/oT27gYJ5LJ+bSBapUOr/ADCIBt09j74Kb3svHXkEKeVhQWLSQJj1wSpZYabFot1PXAniYenSZhVqahZQdJ5jYflvc4LplQ6y2o8oJGpon2mN8K229yySXICcZqLTQmBNwAepBjAHLKmmSXBPSQP7Y74y6ipTVCqkKGJ3k33jv3xea9RwBrQfM/e2LJaCN6kyWUWq6U5POQu/c/8AbtjNnM15ufaoqjTJ0BlDAIo0rZgRaInp74KcOQ0hUqtUWFpuFAN9TQgiR0DFvlOBfB6RU1GK9AnsbSfqB9cUSVC6hv8A66v+JVTzTsF02J/7VsWkjp0AtOB3E/MVpq1FQFtMEXLbXP5dunrJ3xi47VZqLWEfFI7H++FniP8AjVI/rP644cXhr1ToKwk2G8/lQyALUBI+KQAC0CYg2j/nB3w4FOURHH9cn2qN7x9MIyZlgoUbAk/URH6/XDf4dy/mZWmCSArNMDs07npfuP2fhMJxuMtUNKLUafU3NTpo1QKSApgjpYD4jNhN+m5OKqiyCDUWbEDVcnUDBm8T8jgr/Lh5NRUqGTpJpiQO15JPqBgHWV0y1UlNJVpiI2g9PWd8WxODTVLQl6BGsVaQ6qWBsSxEHbvHv7+2Ani2sQKI20qwBBB6qeh9YwVXOCWLUwwLEiSJE+mBXiEiq1EJTCzrHYE8m/t/fCQwXhxaZXCVso8NpSfUKrRpZSJNo1cwjuVGDfiShlly4ai41qVEyLiNyIiTAn3OFHM8NqoJZFgdiD9gTjNqBpxpAuZI7SNvXCZIVtr1GeFT1M+dJWGtzSfbcW7bYIZcB8voBA5bH1A2+wwGzryST1MnBDgVZYhphWDEdx2+o++NNVTKyqnQFg/7OJjZxOkVqsLxMj2Nx9jiYe/IZKFbntFXhlKqzUmpupAgETdj+YiCOh6yZ6dFNOC73WI0lzACtdYII5TaYvJ63t63m6qIttC6CXYBYBFwS0G3eTO2A3BqlHnlCQtRmFPSIJJgGIudJ3Pyxwe1UdDkdXTEmn4ffUKdJAUI0mto5QYNyeszMDuOwwN4h4WroYVZUXYllEAmAY1TEzYdvp6ZnOMNVqAIop0gQQ8Bi6iein5b/e2BFWqHnSoNNUAXlJUsWKk2AMaosd7j0xKXENPQm3ES814OrpemwemDDMoAKkSdiZMjbubdML1XOE2AlQxKlhzQYiSNyAPbfHqNCr5gcFWZSBTNvi0ltQBn1gTG218UDwhl2pNFMLqSF1XK3MMpN9YBgien0pHisviEXmeYLVLdd8WA/rNsPOZ/h6CB5bhYEEG5b1J1QDHYxbYTjJmPALQ5WoeVZE0viIEkCKhEbXEm5t3tHi8Lm/uMkmLWVflcmNQHUCALSQP6ux/e0DgAc3zMTHt74Y+KeFwqp5UAciktzFixGoqCLadze4OB3EeAVKBLMQ9JdP4gKjfYadRMbX/S4FFjQdKwKKYOqV2YqGaQAYHv+/fHdCkx2ESs6iY1LOmx97fLFZyxVVdgCtQnTffSYO1xfvGLaWXfVquIAKn0FhHe4I+WKegHEtpUCFIMTYgkmR1kdJ6Sek42BHWhrDOvLqFzBExaPXAx6UAGTva/TvgnkKNMqA8+ok36j7d8GF2NFUw5RytOoATqab3ZjHWd7YI5wIKTliYgbsdp9/vhQzfJURFdwpsQHNh0G/6YLZzKzSKqJqFeSWk7gm7HsMHK7OjMkLz5ikSzGnzFjESBHsPTG6hmctpnmB6jUcFsu+YtNH5ykfrhj4NRzaDWmXsw7IZ+RmMPqLoIOZ8ttBQEkNcSbiDb+2CWZoihpQsTyq+n+okC0em2D3E6VXMPRU03UNXQyQACYiwFgYwI8X5ktVJ0aSpA2vtBA6bgYa9DJVqLfGazFCDAUrbuQO/1+2AfET+K/wD3YJZ+mxBEyRIjAjN6i5Ok3wZL3TQlqQNh48HVf/pxH9Te/Q+/Xt/qhhG/pONWWzNZBC+YAegJj9cbD9yVtFJe8qs9EoUGKOCVuTpF4HUTIjfue2BfHKBFNiSv+EfedOw7/LCo+czDb+Yfcn98UMlQ2KtirxfIGRLmP1OqwYu1Hfoot9pucBeJ1WlCIA1tA7E6cfDx6uYHKI66cCszmG5ZYMNU/M4m9UaFppmzMZypYam+Rxjy2Taq+lY1EEgExqIBMD/MYgDvj61YYu4dUC1qZO2oT7ExhJRpWWzJgUsJO2/bFmTaGtEGxjDTV8J5cSTnVBN48iY9JFW/Xp09cLuXy7CRaJOx6gxjnk09UMo3owglBSBIJxMfFcACw2xMIpMg0OXAssys2p4qJOpTcFY06SPvv3+RLh+VOlyrBSSCpkkCPy3MiBEWMAsJvicCo1gtIuFQspY6iCzKSCTFyJGwNrkxucac+NQU0WGhgNYKyWDLpBABMDVckEXntjgm3J3338zjZYmSpAlRUcvIcFCAN9RCoIF9ttgO5Jsy/GqJJQyxVl0HYMWMgNFyLyZ99sCjlqqiprMVSrFRqBEqZEheYMZ3P3EnEqux0imqyG/EEflMDUYA3JMgQOaxthfZL1BbD/lqq/hrpJOo6DpBnc6bL9O82wJzPEQoAUmny61V2gE/EL76Rp09enrgQ/FXppohSUq6FBRuUSWEnYiLR95xP5hTU82qihEI+IXlgAJUQ2kFidQOwuMMsHLruHVjBQ4uUpeaPxATZVQnm3gGLmNQOrqMfcpn9VMLeWI+ZudAtDBYIPXe4xkymqoIcBpJgmY0qGupmLS17xHe+JlcxRWmuohPLfS0hTB+Bbjb4YtbmPTGlh2tgegYsQgckaumpRAVuUKB0OxHpjE1eioajZlcEAGeZQoue4vpgm8NI6Y106uu1uUNpuVBXZlBQTBHebi06bpPBPgeObnICtv5c7lhHe4jp0BxOELtMer1Rs4p4XNXyzQWQtNjCwoJOkgC8GQfa3rhVrpRp1GVixKsQYJiQYI2Bi3phzfO1Q4IqoHYwTMrCgiIFlk97nC9xbhYrVNXmNMAcyCB6KFgBZkj3x6fCSxF7r1QUrMtNcs5JNUqTeAOVetpBkT0++LVymWvNfVa0k/pbEp8CK7VgP8AxYf3xopcKeQBWWCbwST+mO9PyM8NnWQ4Rl2GoVl9JP7sL4+18pJBp1SxWQA3tB3NsEaGUp0rINTkQXYSfYDGfK8DqVH0oWLMY0qAfqMO46bA8L3OMjRrsyjUihvzluUepgEn5YNNwqEJGbpMRYL5bib92jDNwb+HbBR59dwR8KoEMe5K3+X1OMnF/ANSm6eRXqEMTLMEhTYKN13Jj5euOWTV7HRFugPk8mUzVDzao06tWpUY7AyBvBO09p+YbxSGOYdAGGmowki8SSI9SI2th6yPgjMrDvm1O66Volp+eoQfWIGDWc8FUqzB3LI2kAgEG/W53v2gY0JVLXY0tYnjScPtEST/AL+uLanhxwCxWACQR1BETI6bjHrB8A5cCdbnrFr+m2BGXy6VnKOdFIoW8xwQyhDB16iIE2+h7YticTUoqK0JVR5ynCB2xevBx2x6PR8PZZlLJX1AQRABDal1LGmZBF7dL4AivTfXUousLqVzUTQAwF4U2NrR1k2BGHnxEYrRDai7R4IC6yp0k7BhME9xOn5jBPO+GKRaaVRULGVpnYCOjSSTMgWixkjHzNZ56NWmlSmBKCDMghrgqxnUI+4PWcYfEVOQ1Wiy6acxTLMGFxIUk2YRqiZAna2PPfE4jmktH9H+RFKWwZo+ElrQAQmiBPKNQJuSYJ1SOs9Bjh/4bVmBirSkGILGAfU6ZmPSMCctxthUpVVRiKq6CRbmDKCRqJtYWgXU33GCWc4u7VaapJkQShBOsHqxkWX+oC7DpfGw8ecV1MpvZlbfwzzGvSa2WBgMJdtiYH5O+BnHPBr5MB6lagx3C02YsYI/yADfqcOXh/iyPVeu9SUdVXTC2sRJ1gA+pvHfpgxWp5UUiVYltWoITTpwR1sOU7W3ixtjqwsX2m5aDvU8LzqLzNqkkzpBabkbSoFpjfodwJx9r8JqDnZ0CtzKOaOaDvEWkTJ+uPSuNUqBJLM2okgulRGYgbXCkC/S1uhwu8TyCVARqIHYyRtc2XFFwyof2jA1Ph6KIquA3p26bj5fLExf5RhVbm0jSCxvHTbH3EHwbvcWxqocQaqhCqKYMczzysx0sBBsBftIjucW8N4lUpUqqFNdWmBdVUgXAWYiQCdXufTC4MxTYX/CLDnYvZrgDVe5B/EtaFF8b6PDKFEmp57QU1BwhiRuh6HdW077X7+d7O9Uc1U9DfmMx5iirUqRVJEkMNBAYdKRMyoEiZud4IxnytfL1qjFGWmxZKp1BQ2sWIQxYFSTBtJFj05y3EKIomlVPnUVLLT5l5X0yI0kfGSVURaJ3tgMMiaVShUpaatMxpaoVZQQwVgRFgrHtcRHUYZwatsamNnC6qUWWodDHzCRVVQX5jpIHKSQDECSRgTxPjtOkxVUmKbJqgjWpsLEldPQkXMe2BrVqVJayvrFaClMKxNMgsbi4bT/AEmTvMY54/Q0tTZBUakUXRVqCxgHlBvb0tttfCxhHPffeoyVqmGAKbU6VdqrCYGgkFQwiRp03YjYfaAIuVkam7UaZB0sBTYAnSxkaTu14kyCRy9zhdyXDXfSrElCQVUFSxkjUEBIlgJ+nW03cN4NVYN5ZZCSdCkiWCtBB6yJ3MDcdcUqLdMVxpWNnCKVdapRyrgKNMAICWmYDARZhe3TrbGHM8PK/jjlZYkyAszeRMwvcAzp7WxiyeXqoBXqQQZTQ0wLkX1SIYgj3w5cMyjZptSvTVQgLSATtBjSFhTGxvM/KfvRn7oIrUEUOBlgG/DUxvDqYnccv29cXZnwxmFTWFLiY5QZ94ImMPvBOAUcsITVUfcsxk3+wwY0k7/QY9GGLiLcpkVHjg4bUi9J1HdlIH0OL8nwyofhpVGPfQZ/SB88evAYmLe3fQR4d8xB4X4JZjqqgUweli32sPr8sN3CeE0Mvy0wAx3Jux/09BbG5lB3uOxGJrH0xOWJKW40YJHeOKkbdemJVqhRJwp5rj2YpVaxTLJUEiCGIYjTtZTMGevXbvJyS3KKOljDkMqaclyDe0TCr2E7fLGxzYxhVXxTXK82TgndfOEgHqeWI98YK3jBk1UWpENHIxYQwJ2M2mLTYE9sIsSGyYAxnvElHS9PzNL3EmLeu8R8xjz183oqBLFKrEVNYLKXYggKBuu87E3necZ+McQrB1NZlBdWZQNLqDPVAfi0He0yTHTC7WrUwr6ajlQSpVvgKkyANJFxIBHf5Y53NzdJk5M2ZriVWm1SmoK6qr6lUi4APKm4UBBAHMD84K0Mw2morEjVsCSTymQb2BMkGI9rxi+mVrV9FfUiNsQpLKN7AEAg7T2uI3w3ZWhwbQadV2DnUqVFptMW0sV5udTaCIN7YtFXo2ZRsAF3zGWXQr6gVUtJCQNUcx5UMECDuSbwDjdxHgtVVWoGSryuwCuvUEM5JW0xdZIXzBDc2OuH8XWjVqZOhX1UCxhqlNpKkAHWFguRtBUj4iAbYAjOo1JvM0l1M0iAAAWE8w0nUsLsYi1rnFVpoPsgjQ4gBSaizUwSAFKNy6ZUhZkElYaANpnpbribvRdWpgMxRjq1EksSJkxBPKBAN9u0jfCuaphpqActpCqX5ohgWtysBMxIYyYtgx/0talJhRzNEGgCKQdguszzQwYqh8vlA2k7ixCONsXLZf4V43UqGlSUGAxd+siR1I03uell9b+jZHL0XRnKK1gyoyqLHqQWAJ7yLRjzrheapMtDVVFOsyy6+YVTQp+MkfnOlZUtspBggz6PkuHIuk5jM0Qum1MONIE7gsb2gfL1wcNSTQYKmUnJzylFMjkXQoT7A9Oun54C+IOEOEGmhBMzplp9YjlWNt8MHEf5ZU/AzNJm2J1UzI9TB29seZ5zxXWTMooZ/IDEEKwKkEkFiUtPUT26HHW8Rw1LPYGZnXO+JhwzHBqRaQ9jcSIMYmOnMLoKnHlH81HTSbdNmwJasxSmNRjy3MT1iZ95x8xMeDHl6L9yX5MKsbCbE3H0we4ZWYfywDEAsZAJg8/XExMdL276mex14vqFqtMsST5S3JnGjNoDTpkgE8on0kW9sTEwI7ITkFsig8pDAkawD2GtbDsLn64s4JUK5LNspKsFpQQYI1NJg9JIE94xMTHNj+Ff9l/6Q0fF8P2O85UZsudRLSj7mdlBG/Yk/XG7+H1Q6Klz8RG/SdvbExMGPifr/I8eR6/l1AURi3HzEx2mPuPmJiYxjl0G8D6Y+Zgwp9sTExgg/iB/E/8AHAGox1RJiTb/AMcTEx5XGv30DG/ScVhAEW3/AEOETjVVmaGJYc9iZ2pAjfsb4mJgvwLvqP8AoFTjtViFJJkCxn3wweHnP8vlbn/Gbr6HExMdctviyUNwF41Y/wAxUvs5Ueig2A7ASbeuM+fP4KnqtIFT2MC47H1xMTFP+Iq8TCn8PkBaoxAkKYPUTSM39cLniekq1H0gDmGwj/7aH9cfcTAh42Fl/D/gqekR6WJ/W+A2TPP/AO3/AOpxMTBXMdeEJ5oWX0ZY9ORcVcQqsyqWJJg7mfzR+lsTEwIeEEeRh6f79MR8TEwzLw5lcYmJiYawM//Z"/>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tr-TR">
              <a:latin typeface="Calibri" pitchFamily="34" charset="0"/>
            </a:endParaRPr>
          </a:p>
        </p:txBody>
      </p:sp>
      <p:pic>
        <p:nvPicPr>
          <p:cNvPr id="7178" name="Picture 10" descr="http://static.panoramio.com/photos/large/36968346.jpg"/>
          <p:cNvPicPr>
            <a:picLocks noChangeAspect="1" noChangeArrowheads="1"/>
          </p:cNvPicPr>
          <p:nvPr/>
        </p:nvPicPr>
        <p:blipFill>
          <a:blip r:embed="rId3" cstate="print"/>
          <a:srcRect/>
          <a:stretch>
            <a:fillRect/>
          </a:stretch>
        </p:blipFill>
        <p:spPr bwMode="auto">
          <a:xfrm>
            <a:off x="1774825" y="4941888"/>
            <a:ext cx="1728788" cy="1295400"/>
          </a:xfrm>
          <a:prstGeom prst="rect">
            <a:avLst/>
          </a:prstGeom>
          <a:noFill/>
          <a:ln w="9525">
            <a:noFill/>
            <a:miter lim="800000"/>
            <a:headEnd/>
            <a:tailEnd/>
          </a:ln>
        </p:spPr>
      </p:pic>
      <p:sp>
        <p:nvSpPr>
          <p:cNvPr id="13320" name="AutoShape 12" descr="data:image/jpeg;base64,/9j/4AAQSkZJRgABAQAAAQABAAD/2wCEAAkGBhQSERUTExQWFRUWGBoZFhYYGBgeGhocHBgaGhoYGhgYHCYeHxwjGx0YIC8iIycpLCwsGB8xNTAqNSYrLCkBCQoKDgwOGg8PGiokHyUsLCwsLCwqLCwpLCwsLCwsLCwsLCwsLCwsLCwpLCwsLCwsLCwsLCwsLCwsLCwsLCwsLP/AABEIAMIBAwMBIgACEQEDEQH/xAAcAAACAgMBAQAAAAAAAAAAAAAEBQMGAAECBwj/xABBEAACAQIEBAMFBgQEBgIDAAABAhEDIQAEEjEFQVFhEyJxBjKBkaEUQrHB0fAjUmLhBzOS8RUWcoKisiRTY6PS/8QAGQEAAwEBAQAAAAAAAAAAAAAAAQIDAAQF/8QALREAAgIBAwMDAgUFAAAAAAAAAAECESEDEjEiQVEEE2Fx8DIzQoGRI0NSwfH/2gAMAwEAAhEDEQA/APG3UnudjjillpI1WHb92xuq+o2Px7YwtLeWQkgXJIBI3+MTgUKcsoHpv3j1xwGi/Pl+vfGOhE9jHxwdlgDl6hgatQgxcAXseV8a6MGcANN9ZqyWXSy+aJuQbQbyV+uHnHuIU2Ia4OzxeCD1sCYiwgRGK1wDJmo+kAm42ExNpMDa/wBcXPN5JERRW8IHUSfDBiYjV62E/HHNqUpAsrFXjDK5DIBN2WCLm+rtvtgqtmXZRURSVYOCTBPlMnbbcfAYd5VqHh+Dp1h7M7CGLEkKAzbBVMSCN8H1skXp6VQIWJJEkAAERp+7MLtPPAlNJrBm6PP2pswBIsJvtz/fyx2i7H/bDWtSFU6bIFJ+PXzdrYXvQKk8wDGrlI5fTHQpWFMNy9LxBAPmHI/enufj9MS5nJhT4b6UZRqDAgzMEKdJiRfb0wLkyBJ5gflgxadNo8TUqz7yrOmTueo3ta8YZPNAYCZmAwbqBsb89vX449T9k1y9XL0aecrUlpi9OmjeaVJnWALFp9cV3jfsnlMnk6WY8Wq9Wqh0IUCDVY6rgjQAYibzIIjFcHF2ZhB0gNqABNj1F7HuOmOhdAj6uD6lyaoKaimAEgaQBAA5CMVfNUck+ZelXQU6t2DSyCoGtYyJYQBF+Ub4I9h69U5OmtULTZRo5SBspK9TvffFP/xP4BW1JWeo1XykAQqqpBAUBQZjzEk/2wvFg5GXEOJ56lTbLtTTMiHHlqQwpmUAc9t53sJPWi8P4uKFQ+MniRIqUqpkKQdJ09wPjhWcyUYjXqlQNQLQJA1STBJUW/YwvcgEb6TYEdtzG/PAbsKiz1P2b4/l1OnKZZjXc2eoVITUY98DVpmOm8Ti/wCco1Wy7LqUVdPvTAn+aQLY8M9lcvmfE1UA0pM9wIaL2INiV35xj0nhIzOccu1RwqhgHVAqPzCkOIImxlTcHBzywPGDj/Dus5r5hTUVlkk2OotqHmX+nfe+1sX3HmXsw/2bOlaqkHRDKpHvAiCFBhpk6VGo7mJJj0vxBblOwO/WPXAmqYYPBlaqFUsxgAEk9hjyf2l402bdwKzKi6vDBXSHB3VSRBcW5zDDeMXbO5rMzU8R0oppJpU0ZfFeOWogwdvdB94Dvih+11IPSRQrLWIUvqq6veAubmCfKRcn0scCklbM3bK5xWhTREZM0tbzXpuD/DhZkk7knULDlhYc0fCYgkQ6wA1wATv2nacH5ygisUqDUqLqUFVHnZF8SCB5oYCOV5gYCr5uVK1IJZpEGbESDYz6esYnNrdgMeMgXFnqGotN/KSosTaAW8wna0nr9MBMgRgTqqKCRAIQ2Ng0TF7/ADAPPDNV8dm1OPCpQFXyyAJKwSNiSZgX3PLHfDuOUadWpVqUKdVnBQUlBSkCCsPKbz5vKo6GcVjV5FbZFxPilUrFZapd1HhFqjMF8/mEPIClQFiZGkEk4a8L/wARs5TFFKekgEqieDT0MbWGgSWkgW6jAdY/ba5q52uKClAdRQmQIXQiIo84gH0Ik4H4FW8MrWpyXoF2pkQYgEhyp/qjf6wBh5ySyLR6Jxr23+0ZI08zRr0mMipp0rzkeVr6ZgQYI3k4oPFuOs4ASAEAVGA0tpVYAMiQ1hcG5B33ww4lxl84i1K7KhZgrsFOo2vAA2sNuh6YrOY4fW8TU6+UyYJgFQYk6p3An0+GOa93PkeKSLJwhU8FdVMs15YrTMnUZuVuOnaMaxWl41VufFe5JsvUk9RjMSehJvAbKorcoJPL/bB2W4abqwIJEggA7cuk/HlhcThtkKrFIF25DtEfLFna4KMtPB8iKZpUmAZgSxBg6i4hbdQDHwI54Gz/AAmitOoKaEMHupabDnBAlY9YB354kynENNJRILAMJ/l6AGBIthNVzZLg3gRY3mP2J9cc0VK7FSHPs9w4UR4rlCCLANe3IgGbmLEc5w0oA1mAq6ShBMbMASwkOVizW35bbYqf/FGSoGgwPukWiehtGLM3HlqgwQaekwkAEGZAI5R12nrgTTuwj/h/CaIp6Q4c6gw1CSGMFYK2kReL4h41l6oAerWp00UlQqAsb8jETtMcpjC7hHG6aE6FAZipbVJhfdmZ3k8hHoMLuJ54tKAgLJOw3F7HkPpidNyM0A5gCbElgfeJMnoCOnL5Y4Od2X313hhMdBB5j8IxHRr3awJiJOwmfrvf06YDqFk8xWS1x0x1IIzoZtQylqYUiSYEGYEW6bbz153mNaUKDUqMZHPmAel4EThSmc3kXF8Mft+padtWmFtaATzJFtzeO+DmwNWFZta9WkFq1KjUqWoIWBKqxlgpb577SI3xDkciEFKqxpSzGKbzGlY8zn3QCdSxINj2wx4rlspp10TUVyQr0S6P51u1QuD5kImNKgTIkbFNnEqOqroVQCwDKsajCkzFiYK+k46MLHcms8Fqyf8AiFWLguNNFGDJTooFRWDalO3K5Go30gHmcaTjVaudVfxXph1auYk6dQDAm2mVsNhiv8MCorNKsVZZRmA1zIEIReDz5c7HDP8A5jrGs+YpslMuQGpJZWUR5Sl7W/HGbWLDtrgi4rmtSqPdREhFmQZPL8e8YX5WnLA7gHY/vpg/MZQhirHTcMyX8oMGfW/IYlrZJAT4bTTLQpPviSYEDcFQJ7yBhE7yN9C68H9g8xVYnSFoGQaa1RLadPkYgEX6wdsWapSpaGTx8zTcmPs9SmtU+UbCkEM07zItz3x577PcZakBTqZl0otOqjTJA5feNlkgkweXObWnLcTyZQx9rpFiFbRWLLVEaRDsecDoREdsUUkSaIs5n1FOr4VMPSG9RkXYhUOmnqXQLW0gEXAI5ce0HtdmalNaT0UKWh7mSLyul7wO++98b4dQeqwp5WkFUrK+IzmDvrQMFGtY06oETafePdJGyeZSo708xWVGFQIAAG0feJABIJBJJnlzs8q5sWIP/wAPzNemDXzdWioHkWuQuqLkKe3lkn+btitVsyagFI1NZdb9EbURp1AydhGwkj0xZuOcRyzJUcZerTdyG8Vi7CZudAqeUchExJscVmtxBlSKQlmJZ/LLXMLYC4gfXEJu+EUimLs1k9b6Q0qxUkgkmdI1Az5iZkGCBzNoOIeMU2IVFpsoUSwCmACTbvB1XJuCMDPnlYqXJsSZkgiCSB8bXxvJZmozkqXrAgmoLyFBBsZvA5xabdcL1NjVRrK1wlKqCh1e6zNP81lgbH16YgphS2pgZXZJkGdhBvEmY57YsWR4NVqlTTDsSFJ1L5RY+YsYJImRfcYZ8P8AZGgmlmnM1dJIJY+ACDvIu0WsJ5bahhYsrDRlPgV8Ay32ip/8pXKoQZKVCpBIOhmUgA2B0xLTFojDr254SNK/ZMsaQVTrAKamLechVBLQDMg78hbDnNcLD6RUmpoKlUnyq3ujR/UTKyST75mFGNZQGm+qmAQYBAH+ZyDddTMAtOTC00Zjvijn07exdekinbbPMqOfqZmqhrMzBWQxNyFYAiWmGIsLHDbiufBFZKNKms6mFQgSRq/ylc+9yE7+Unri9cX9lMtnTqnRUsSVgFheCwIuDeGi/fFb4jwbMUQKQpa6YllKqCA4US4mYJIEixMm0YRPx/BHV9PKGeV5Kll+D0NI1mW+9YC/MR22+GMwJmM41N2SSCrEEE3kG8x3xrGqXlkaFfB8uCpJFjPMchtG/fBWZybomoKyqbAkXJjr0wqoVmQ+UneRB54sR48XpHWrM22oHpFo6c/XCy3JjfINSoaogXPUdYkmeWIOIUwCVG87j8bdd8HcD4a+aZgkhRuxBIEi0xz/AExFm8ppJUwYaCZ3i0+mNeRkQtUsWPmJEDEM9MaJ3/fbHFHfBoI4ytb+EHsH1lSbCxUco23wNnc1EpYzfy9bjlt/fA4rQYPLEtd0anMhTMzHv9RAuInc4RRyBgQdVlDaefT4dvzwd4qaYLExaJ7jb5jCkIG5mfobCPjvOOqVAbm2HcQDLP5lXKooXyCJUXM7yeeJMllCUYke7c77SBecL6NG5j4GY/tg7Io+qUsRsZFjuMFYwKG5Lh7MaYpN4hdSWUBvIQWsbX8qlvLNj64nXOroBCiQSZMzcRaDtz9cLUZqYiYtFum8fScZlUv7xg9sFmqx5Rygqq5p6PKhdtQgEgmFXqSOXODyE47q5anpRfDAdT521N5iYOnRFgPMJBNoNrjEFKnFPQKkAtJHl3G1wJmJtPPA1CkWYAMfSIv0O+A5YwBJ9xpxfPGqQq2WmttW33RCjkPW++GP/CHVsuK6FPGdZqA6iykrI0rcEXt122xX8xX02Nz05QRHx3n1OLTnvaBc8MpRZvCKGmrMAJmdBYRckCDBPX0w2mklQGWMHhtClSD5d6tTTIqU1qUifIAZZ2Bkmf8AV647zOcyeYo6KdV6T0g5BenrQK66dDuqatO/mNxe5gYovH+EV6dauf4lRUhmrXEh40sx1GAxNrmem4E3s6zj+KwdkII8lUIRb3nLSIjUsEXBMYo5beRatDXh+XerQrOiPUdWQeImo04k6mbZgI/lB2Y7Niz+zQZVSk+QFeRqNQhbm08o0gMog33MmThaeJIKbNk6bUPLSCzUAgrrkTJG7AzBnaBviSpTr6BXTMgVX0h9JhTMgAqo1ESBt7pJ+Gc0/wAJqK7xXOlahhWWlJbwWjQhBgFFNuYMAfPHL8QHlIJIqT4hZveOwDMeQESo64Kzzko6NSTWXnxV3Eb2eJBmRtBvvOBctwZmQLKMYMQtRiJvYARb1xFpvJWMbA/+WmzFTTTQlFWC/lVbMxJnTtJ7xAxYeEey9GgtprOpIMHSgnfzGzRHKdjcQSCcvWWmkZh2cW8jBEFueksZjvt8BjpfarLiBqDRciZn1CA22t0AHWVb8s6oLTj8v6BlOmfvkG5IQAhALXZZloBE6pPmVRBYhSKNKPNBmYVREzMADlIM9tZJ92mMKP8AnCiDKISTFwjNtMXc9ST6knfEFT26IstNxAtdRsOQUE7WwvuR8lt8v8WWJcrPliY94iYMjTA9R5F6KGbnjZyxLeYQt5NhIAggTsWsg/lQE88VCr7cZhh5KDH3d1c77HcDAGb9rM7E+Wj0HhoTz5mY2wW6VsT3JSwkv5PQVywLFmdNUwsG+0kiBaYCAclXvghap0w6sx5nRpU/6rROPJKvtDnKlMj7RVJ5gGALjYLhLVp1nB1M7f8AUzd+pxlKL+6GvVXD/wBnqGf9lsjUqM7UASxkkGb87rUjfGY8uqcIE7/PfGYqtZfdknp6nlfwgE8F0nUGMC5GkzHw541lqTaoAEMLbT8vywdlcyoPmDW5bco64PfiAVwQAI2aB8D2Hp0wHJdzkyDpl61IOB7oALQRAm4mDc3iO+B8zSChSXViQCYP09R+WIn4tJhiTf4X3xG+ZB52j5X6nE/qP8G6jyoPr9ZvgVefbG82xRrNMbRMfXEVAzP764ehkbNabRFon9fpiJFIJx34eNNU39P9v33xrAcspAkfvtgmlk2I1x8bYGpVSLWIMYNo1IBAHLb88B2AJSkmnaJkjsed/XHWVcKTJgcjzO9+w/tiJVIgxvy+WB9Um1sCjNDapSBWW3PKL3FhbAOiIIkDaOYxJTrFve5ddvljTMoB5yLR64ybQKCqFFim8A9vrOOuHsbkHmNRtaeYBN/ywNRrad5IiQMG5XQVLQVNwIIIPS284DMcVaK6oZ4i4jDlqVNKVOqh11GYF5KQfOjABVaV6eYXkkbYXZbgyPReozkFSehB6AHrz9CNsZRy1I5apUZyKyaPDpgMQw1eZ2aIFoAEjY4rCS4FLPxfiuY8OpTaoatBmCwg0qxJDtTX+GJZeYGxMwbwv4M9NlQA6T7jamUIZYxBIELDXm++IK/tKn2cUhrqPZxVYtqVyZddLMylDPIAmBM4XVKDmVchaisSaRHxJtbrI5AHDSVrAqDc5xfw4SmzQLiG68yeZ23HLDrhtZ8wvi1CAi6bgKJPmZQmkgggzJFgNxOFFHJpUQSoGoyfKAQBsFMC3vX9OmJauaAHhoLYk3GKtltPTeo6Qbn+NNZae4+9aT6dFHbfCxq1Sob1HbtrMfKcdZfL3mCZFyfw7Yny2XgzPmvaOmOZyvJ6UYKKoWtklLc8ZSyqhiYuept+GD0QF+nW3TfbDDiXBRRAOoMYk6RYbwJMSbctsBy7GtJkOUemkLURSSHMknlMiNjYTh42UQFCiqsspsAN1B5YrueRGamHkAmpJESLN+uLDluFimqEHUzMhJPvQEiDN9hOOnSf9I49X803xBW8PyRMLuYgTczitVcsXpwzglWYSOYBIExzjFuYWH/SPo2K1XWQdI++02vMxHb++L+p4RH0/wCIXUsnovzgxvG4x0lNjOkAmDE7enpgvLUCSAZ0mTb02/P4DEioDMSCp/mNxIBGOC+bPR8C+vkW1Gx+WMw4agRtTUj0xmHWs6EcFZ5/njSZ9NMsV2Unf1Mc8Q/Z9Kks/ZVi5v06YDpjzX+R77Y7Zjsf31+uK/BxV4NtJJgRjuIt+eIGJMH97nEj3GCYlqJaBHLEdFLwLzH7nGqG/wC+2J0Sbx/fG4CiE1DqAHoccilta/7vidF0mY3544O5GMBmqdA4IyLkggD4nELvH75c8TnPQoAWwjzT13274zFJ67xJwN4xvAjBdeqsDnq2M/lgNqg9RjLJgmkrOQFF42/GMSUqEmD1i4upnnht7PU6Zvu4vttyw3+zAtKqNZ2IEmfTng0YDT2ahE5F7AmRqJEgKTANu+8jlgBsr4TFndDpIIUGQYMwIHbtiw1mqOvhPLR/mM2407GwtaRuN/TCP7IWpsZ06YKr/NH3uoxJN3kFEeczRGXFJiog3UGYIAEGBB635zhb48U9I+O/rF+hn5nBGcrS2lvN1Yi4gQD6wMAsDcm+KxVGDaWR1A6jBjy9+3bY32wTw7I6ljaOY77ifTG8kWdNJY6efeYJUnpae04lrZoDyLYHp+9sZyrkeEHN0ibMZoKAiDe3r/bGZXsDMxM98byWVIF994JwSkAnYQBv0545Jz3HpQgoLBKjEG/qJO/riVKkXOxN+okRNsc01U9CBaI2v+GJEMECZP8A0nb5cpxIZsGpuA0bjkb9evrf4YYcYzP8OkCblWPffYAbLfaI3jngZn53i0WwTl+Cmoq1y4C3TYEzabxHPDNpZkQ1JbcgdRNQRjEK155yNh8+uGvC+MtVqKIUKVDAmZHmUaQOpXViLjWT8Pw1p1NWolohZAQSZMhbgMd+WFGazelgq/dVQTIgwoBuJjmfj86KT2LZ3OaUlKVhvHPaAs7LSP8ADVApI6gyQD2iLc53wLVzZArPpIMuYMgEzFoMkbfXHXsvmaVKqftKNVRgV0BtMaplh1YAW2jeZjBnGeJZTTVFHL6fKYZqrtBknUVMyYERMDDe5KTqQIqnaF2XKlCIjymAJtz69cGZgefSSRqiSIBPS4WZwqyeeBG4FoNvw+OGJrGppaVIBuCtwIMEX29cRbydqWA+mlh5326/2xmA04mYsRHoMZhaYx5tVqkbc9+f1xytTeeWOSuxx1kk1OEJiWAk7Ducdp5xKuXlSVk6byOQvvjk+6MdtVNJvI3UA8oI0kx6E4jWbzewj0wUZchHDaWp1U/eZV+Zjli08M4XRZdLA6yxA0ljMfHT0Pywh4Bp8ddXJl0+upbfjj0VOFpJ7kk2U363E4871uv7bStopCNlaq8CpMgFMkvuF/mWSZk9Vi2KsgDvAsP2f2MertlwlNz2J2XkCeQGPNchkNa6lJBEarHY8xHLB9FrPUUrfAupGhdXa8DYYjNPBWay2ioymDHMbeon540BPwtj01wSI6lwBFhz/H8hh3w3gS1Tq1EoLG1wZMKe8XthPOLt7G1w6CkFurS8nyspgJIjeZE9MJOW1WY4yHDvBBEyTzIgxyw04VWYOBGjWdOsEalEiCsgzz+k4Zpk6lQKCYpqSZBUW5RyFjhVw1Sc5TVDc1AATe07mOiye31xPetSLAmE6ioajWDRU1OrEhX1SRqZghMDSBba+03rnEc22hmUlUJNPTe4UAxMnUANO+0jFk4pUBrLThBKsszq3Zguog9Qu31m9NrV2K6WAH5SSYEWvPL+XEdC3lhBHzAMtA1c+lxFh1mTPpiThnDHrtpAMdvw9cc5YU9YDzpi8SL/AI9sOKnGhTpMmXOlSIJ+9EXUEwRPM/rjsbpDRjudAeezIX+FT2Bgxsf7fjjiiptInvGN5BtRCrMkdo+eDaVUkwCSRyEzJ2+72OOacneTvgoxj0ndIGDaNo7/ALtgoKSgB3/2wLTrXABMzAu3YdNrj54IGozBuDzY/ribGtEz+6RcmP1xLl0tF5g8jbbAqq0/ox/XHDOb3E9JPfGzwbBOMoQsX+R/HDLhOTJy9dZPlKugI2BMPF/+k4Su5EkmYEwCY3iInscR5fNtTbVqI1KRHm2IuPwwJdSaJT0tyJH4mQ4ZATAZZKzZpBsbbE4gapAIHiXvdFPru22B6pt702EGTJ+V8bNBZ3kWkhjEdTf9jG9yUVSGXp4HDgs+oo5IjSQEXY81gjacbzdN6v3NPxQfgBjp8upYSBAmYmJJECeVsc1coIuBIP3enKfjGMtSTD7MEScN4My+8y3H8230wyp09KqoalvLSex7Wv8Au+F9Oiq+bTYm1t7X2E2/LG1yg1AAyAbGx6G9r/PaMDd5DXgNems/5tL54zAtKmzAMGKg3ABt8PXf44zG9xff/Q7GUPK5iRpPwP64mWmFNonFxqewAFaqabfw6RXUjT5iUBHuiBcNytAxV8tRGrVFxUp/I6p/AY7E0+DgcGsMgzdDTAMg7n9+mJstTHhCEfnLnaOSjDn2loA5xQRZjTn0mD+GG3H6IFDSogAiAO04F4DVFc4AYrgEAzG5gC8z8OmPSqhqBvKBHoSe/bHm/BqQNdQdr7dgTi/cZ454IAQS7THRe5/THneu03OcVFXyPFk+bd/s9UvH+W1gDvpMzqG3TFI4F4imFZlEFhESY5AnY74t6cV8fKVSRDCm4PSdJuMI/ZrIkprsQQ25gAA3Lbfsj0wfRRcFJSVZF1GIq3DGY1SA2pYMHcgkyeWAzQ0mGtt8J64ta0CcxUS8kILCTvyHP0xPx/g1L7V4SCQtNJ1DSxbUQx33P4Y9Lck0iXLKalKSRizezGbpggeHLSTN43kjpYWjue2BjwTRWakGWwBmTABEwbbjD7g+WWkyL4lMiTqBVgR3v9PX4CerJONBfgYUTWJhCAoaTG9+xIFvy2MYY/Y6PjtVLaQEbUA3vSpAUgXAIk78o5ieqdVal9UAhSYkk2iIJiLR12+GZfhWoq2x8wIWRcCwjcA3+WORL9jJO+Sq5vjBZtSqVhSoFisXhrCJHa23xW5t1qMQoj3VA5Ebz8/jfFt4lw80KZqQC60yxBHlIFRBpEWIAPLrisjitFDr0EN0sRzBifXpyx1aW2ulFZtyoUpk7nUedj8Z+eOamXCoSd5tfYTE/PElNWqGQpJPIAk4J4jlqgpqDSddAIJKsLap5jucdFpE0jrhOXAam1yTz6DSf7Ykyo/inosH6N+/jiLhGZXVTXUJjb4H9Maq19NS4kEgEbSP2cRkv6lfBeDrTf1CajEOkDd1B9NQ/wD5GGHC8uZqEj7xj0nr8sQnIjyno6xgrI0DULKp2LSJ6Mdun1xOdp1Elv6W2T1gACw2vsP6T2wmWpspE6t/n+EYeZ3hbJTJbfbeeTbX3wjWqRAsD0jvsTiDu2dGjW07akSSwYD3tKm8gHngeoDIJuWAM8h2A/vidKpjp1n7pa7AD88R/adBCxrEEpESQIsekfpjZ7FyOpTGmLaiNgLz1teMdUwAbmxgTFvWfpjKdWAS/lMzbvFvhjKckFdN4gzEEdRfC32Y5pKh1kEeTna0c8d0NIkA37g7QDsfW+N5ekSt38skQYmBIuetsQmk0ksPLqsTvEwJ/fPArFA7krFtpEc+w547pOz1PKQBAUsNzuSAZ9L44p0daMq77/8AlcY5y2YC2MnmCJM8zYf7Xxs1gCqyUU9ACh0ECLi//sMZgSrRVmJ8wk7aW/TGYba/tGtHoIo/xM30ZaLD51R+WPIWWBV7aD8nj88ex0q1IZoMZ8Otk6DxcyfEqATHY9t8ePZuqBUrKRZt+Rs4a1x0x0aU0214OGcrYy9pr5im3ZDP/cTi5cV4fOSdvDvAOr+nUDK36b7fjij8UzIqLQeQDoggTYqxAuTeV0n49sXHi3EfBy9RatatUet/lkUmp0yJWQwKAixBsWXa/LCa0mtqXkRuylZOmVzCddQHztyxbfafhHgrTYtJY3Ef0yefpvipUKxVwxYpBEnrB23G+HnE89RqjVTXSSbAMxAWDvqkliYMzFoA3JtPdvjXBhlwJqf2aqGdQWDqFLQboPNe28fXG/YrN00pgVmC6WJ8xFvdggQe4nlf4V4sGTSUXcnX5tfuwFiY0zB+J9MS8FzbIhpAPoL6iAPLYX1WJOy2uO03xOem2pfJqTG4SmK9So1RdMKyQdRYgmRzgzzYfPkPxjiqjNmqCWR0HxEnYkDpv2OO8h7RVEqV2B0iokaQmwBJCrBGmJ6R2wqzOaZmkspAlQGmy+9sDAWSbDvbAhGbl1ePvsDaF0Kpao7KCAEBZXiSAwJAnckxA+mOcrXLN5Q2qfusvQk8zyB+Y6jAWZrj7t5Vd0vMeYCCbA2B59BjmlXdhYEeijr3HTFtlhpFg/5ifog8oKmal7HykotzuL2Eb4Yp7WuyU28SmB5VdfDKsF7Pqg8rkbSeUYqSIZBKq1x5WYGRIPuhpG0W5E4tK+0tV0NM5Wg2pSvuuevINykx0xvZvg1pG+Le1FOqgZaqixUrpU7kG+oMh25Hpa2A6PtCzQWzTSpUKEIACjkNBUjpAjfflhnS46FNNa9Kq0hKkJWRQSg0K5UUpBlbCe/OcTV+N8OqNNTLZksLahmGJ25eYYm9NVlFlKuCvGsHuamYqgWYnVci5v5ogYJXg61f4rB6aHVpLgFTDEEEQTY2g/y32wfXpcLbzpQzWo3OqsAJn+oNJmZwM+fVSBQLUFLa5BpMZEbEUVg7GNsFQV0rGc3Vs5pGvsofwhEkUaWgjkwdEBAJjngThvDq1eq4o+MQNJdaakyP6hqWBvvi4Zz2yetQak0tqUAGTuCCDAEE2/PFQyXGKmWqVCgq+YAeSr4e383lJI7WxpQqWQRlcXQTmFNPykH3ue9jfG+BVAtdiSB5ibkDCWtxWu9QF0MFtyCYk7yIHxwXRclioVZLHzMxi3YHFLqSZz+29rRcuN1V8EkETYzI2hsUiu/PSZBN7Qbn8sFVnrrKll8Mq0heZgwDaZwvq0YY+UEkkH4GMRnTm5F9FbY0TaiQZVtyRA68sRVABHvWBg6WvJHbHL5YA3BBAkwd+YxAwjSQSA02LNbpedt/phWlwiyvkmSqpgNMA7mR1+mN1KgJ1aojlN7c8cBvLPiNEzvbfbrjYzDTZ2IJibb9wRhaXI1smRho0kgMDe8i87Y21WVgNIHvd7/d/d8R6ngw07n3V26G2MqOQY/hmeqCd4G3zwNq8hthD11WTPpG9+f44jpVNIWFJJ39emB3qESCtIQYPlP5HGlzAiQlNrSbMI6jffA2I25+B1SVoFz9P1xmFpJ/+tP9TYzE9kfIbYdlfaGvpQqE8tAUZFEwygcyTdtzq74qr5Os9WqVSSwaY2HmBNunb9McZTjNeorDVZRJYi4vbtf8jgWnxRrxUPfy9cdyjtfBxOpE1VWVYYz03A+APaMHvxR6tJaWjXphoVIJCiIJQAx8zbCxs89Xy69RHLSo/LEmXevTkAOA8AiDDATH4n54qqfIjxwSZlt7A9jsfkRiPhYhiIjy7x+/2Mdmk55QfUfrjrJ5NxAIG3XDYFN5pj1IG3x/2xLw4rpJZisbMCny0mCLc5+GNPkSW976Tgn/AIbTCobk31Stt7RfphWxkDUs07frH98T5RWqAnzADc6CQOdyJj44OzD0NB0gByI94AAf9IAv3nEVbMqKjMIQMZhZ26R0GBdobhkIzL6SA7Rc+8RzuYtfvgtc0W+58r4jq8YCgxNxFiosevPFh9mchl8zmadJarFGps9RiqoVYQAq62IYX3F45b4aMqFkrFGUoDUT4ZAmRtI6/XDnLkBlCUl8xgmquveANMaf2d8Hcd9mqdOrSSjngRUqCm4CLNOdmJESOXLcY9Eyfsz4KhadQwNyyqfW9r+ow7kmqoVKjzWq61VDVMtSMQko1VSAtgLOQP3viLM5bJBZNGsGkDStU2sYbzUjabfHHpC+w5WNGYYARCmnSMRtBifrgbiHsXQJLVqtPW33mUIdv/x1EB+IxPbH7YykefDKq604rpRFMaVTxTq3LavKsmSxMwJm2D8pUIdf/mxrIps3nJVSDDeeLA/KQcOh7D5CxfN07ASyt5iYiY1kD4DBqeyWQjR9uqFea+KkHt7uG2qsm3ZwVj2j9mlpZd3p5ujVC6T7/naSBtJuCRz2GKQ1QggSZPfHqPt1wzKUsgVy5BfWhuxZiBY3+ItbHlCqfMTtHP8AHE9RWyum8ZJVrPeCdwLk88dvmGBIBJi52/PAyXME8gY/fPDDILTJAfWZsYH5zP0xN2soe13I0zbyQfwW946d8do5EkDVfb87YcpwdVE+EZEWcHVHI3tE2tecD60AJ22nysN9pkRfBxLli3XCAaGSqPMKJ/mZ0W/P3m/cYnzXAqoiXokxYeNRP4P6Y4zebRRYyYm17fDAmdzFVFRmRlSoNSE/eHUDAaj5NvZJW4JUADHRPPTUQx3gNgPxSDZpNpPeL2wDXrTcsSDy7Y7oNJIIgDbtGJuBRTzQVQqwGAJAGNv70Cwix+G84E+1ah/Tv3N9iMdJVjkNJElSbAza3rgba5H3XwEaHA0wJ5nr1PrOJnqlSRaWEyOu1+fTADV40ltRJ5ybdgPniUUwswLj1k85J63xNpDJvCNJVkTqjsSR9MZiOpVabkfEYzGqRukXvU0UjTkAtdm7dB8PxOBsvT81iW7ATiyPwSnWUN4sOeUDSOxNojCRKJpsQDzgwTBg470cLVDXJOUA8SlEmPNKyLmfLBx3Uz6g7ehmx9ImcDChTqIFB0NPMyCbD4f3xJUypWkFiCrGLg2N5B23nCOPk1kZ4nDRpCqedz9BfG6+c/8ArYt3KKsf+bYH+wseU9f9xOO6eSPM6f3641R8ht+DipnWIMTPqfhYY6p5iY1dYIjla8kk9cS+BTUmWN7ER39MdO9IGdM9JO2CvhC2QuoDxckH8O/pg4ZQAnYibenLEL5wSCEWWvqicQvn362PQRii+gv7jF0QDzRp5/sYip5NNTchbTB7d5wKlUkbT6n8sT5SqVttJnD05AtIOy6aTPiOwBBi3LoTh5R9sK1JR4CNHImqf/URhIHxvLNFh1OHUK7i7vgsTe02YJlsxVJ7O4HwGrEdDjTLOkLJ3LKrH1l5v3wpUHoMSimeeKUhbYWc0SZa57/2xunm2vpYj0JGBqdPrjrbt64NGsJ4hxas1JlLMwIi5JgYrgSbSBefNb6k4cyT0+WI3TqB8v74jKFjqbQHRyKFvMwaeSDV35fHDjh/C9R0UlIYgBCTaVMgtI6gG2+2IcmgGwjaT35R++uGoZl0uIE6SOUnSLSOx+uPO1lJMupWiyZKCkVlUVS5DLr573jkRG/IjEue9nMs586XIklTfaADvYGIAiI6ThXk+K6gx3e0tqMiDtcbduuO6fEnlWFqlxqJkEbDyxHXfr1xw7Hu6cDxTYlpV8rRct4ElGlNUyLgA33gAsBtJ+VU9pK9fNVS5KwICKCPKosAO/XuTi5+3PGmqLR8Y6hcAACZi5MXOKJX4gJ8hEcwymfSd8ejpaEY9eW/lnO8SpgA4dUHlO45Ag/+s4Oy9JBarqgbrseu0HEycUtGkKP6ARPzvgfOqvldW8wIlfNJB3jy/nzxWm+R9yWUb4jx5TC0aXhqLS7Mx+sAfAD44Bp1wWktJ2n8vni1UeGOmmrSzFBoAYDxlV9pgpVIvygTh3wWlVzVWo/h5HUVAZK1NACOqwI1fHG9tLgPuN8lFpZNgJUarTfl9Pj3wLVbSSWYyelvp8ses5fIhaaqw4eGUsNMsrty0whA9CDiv1v8OXzDsypon7q+IQP+7S31OFUPI7nXBSwZuH3641i4P/h4UOk16akbialv/wBOMwfaB7pW6+VLi8TyJ/OOWIqNEAQyAnsdu45fOcGUKBb3QxnpjqplGggEqfX8eWOmjnsXOWsALaY2HWb9TtiSlULCNNwJG/Ii0ziSllXU297qVDfKRGJMvliG1Mb3nyxM7/HA2WbcAVspW06yPL11T+E3xwKp0wdKj+kLq/1b/XDB8qTJJtyk4hPDiemGUQWBOFIjTf8AmLEn5Tp+mMVdoAFosI+cYbLwu2Ol4b3xtprFzJKXgkG3ocYKXljnIi3z/LDgcLHKPjA+uOqeRPSMNtBYoTLGOeO6eXvf5b4s/DfZ2vXnw6ZqRvGn8JnHT+zlVWIamQRuCIP1jBx3MI1g2gz2H5YKy1A9z64M8MC1h8QPwtjpFG9sOl4FbNLSx0U746DDkb9ION84vOGAR6cbVR1ntfBFDKs0np3t8TiQUhG+AzIhWmOl8cVUbkvxP6Yn1IoPugddzgepxZBYEtiLklyw7kDV6TgbgYu+Y4V4dOktiTTQ8/5B+RGKdXzSxJuD3P4Y9A4yZSiwsppJp/0L+G2ObUcZrBbRlnBU1yZV9XU2j1vhixADbliZn62xA9QkHbt88RayACY7/pjl2JHXeBV7X0yy0r7Fjt8LfI4r2bpaqaqoAZWZi3OCFEHtIn4nFuzNPxVYb6Yi8WJv9cJzkgCBESY3N7E/ljr0q20ck/xCNaBjzG/447+zdcP/ALKJsBB2HT4xODcl7Os7EQFIvub9gACMWtCFVXJE8jGDslw5Qw1mFO7ASw9FJH44s49mKkwEYnoQFn01R9cFr7G1wmpqWkf1VEBH/ljbl5DTFHDKi0WhKIzB+67rVDj/AEuFwzz2b4hUXy0Wpqd4MH6vOFjuyEhCV7qxP1AjAztJlmJb0vhNmbHU8UMKAzgUAMR21fpjMA+PV5Nb1P64zG2g3IWtlXouwbzA7aSPlAgRjv7Of5APU3+QBx6nmf8AC8AhqWYKHqVH0abY4yvsFRdozJd27OSD0vz+WF9xRpMSjzNOH6mEMFPSQAem5GGVL2bqzpCkm0qB1m/SLWx6vT9icoq6UoBeWqTq9Zk/hiRfZREukzy1szfC+wxp6kkulBSj3PGa2ViVKERvqxGcqoAIO/ITj1/N+zVKtD11AZJLaYGq1wYv3kYZZb2dyigaaFOLD3QdtpnDaespLKA0eM0+FEi5APQ2t8cT5Pgb1H0IjtG4GktHWCRj1vOeyyMwZGNK5LBPvHlMyIHpgfMezdaoIeshGwPgqWA6at/lGGc32DFR7nk9bh+lykFWBiHER6/2x0Ms2kDykz72ptukbY9Zo+xtLwjTclp3aACfjEjA5/w5yloDiP6t/Wb/AFw0Z+QNLsUjKcZp5YDwcudZEMxrsATz8inbtiPiPtJWzSeG6EjkFgR6QCT8ScX3If4eZSmSShqSfvkwPQD85w8XhyKhSmq0x/QoH4DBcorhC5PCRw8CzFUadiQx+QuMH/8ABmUe7fcBvLPopufnj1rJ+y9CmjLo16jJLwTPWYkYIynA6NJdKII73PzbDe78A2o8gThtTT5VJ6hR+ybYZUvYzMFAzUwFN5Z1EfAmRj0Oj7LUlreMC4aIgMQPp+G2HBGA9R9jUjyviHsZUpZfxBBYkEKDNus7D5nCrL+zGZqIS1KqCBqBCmD2tvOPVc9wdmH8Oq6C/lhWXtZrgehFsLsrns7SCq9AVRMShiBsJ1HHJO5ctoZxTPGa1AoxDdYIO887YCzYiCL49e49mKILLmMvo8S4NRRY9NaEifjiq1/ZHL1FJosSxsBIK73JO/ywq03zdiPTKVrYwPuyAYPOfyHXHpFLM06uQo6S2tRLm4EhSDHcgA/9ox1wb/D8NSDBhUcbgz16GI2HriypmQlFKNRBCqFstgY0gLboflOJueepUUh0s83q56JBK22IIvP54X5njAGxGHftH7OKpJWnUI3LbAW+Nv30xWc7wyBC09MidQYnl3J/thoyi82M9RgeYz5ZgRytvBvt9cMG4/8Aw1BBDypJB8pjcwNjGF6ZPeR7sTf0v6XGGWX4XrhwovpgC9/KDImwmdzz6YZzSRK3YRw3iKvUXWSFtMTf4A4vOVyTDVoLLqC+8xkAb7nn174rPBeBKlYMFBCrYGACQ0GSZIBBnuMXTK5Ql5WGsR3EGJkd53HSMcmrryb6TKwzLcTalOqX2gBmEbCAIuNtzg6l7T0y2k0yD3KAH5mem4wtrZWjTpkuxLfyjy8t7GeZvgPLOz1AEpF1/mBMr0JYiJ2Mb9sW05ziuovtbWSy5vhxrACNC8wPDn5wcRN7IZci6tMb6r/SMNMiG0DUSfUCfjGJaqAiDjqruJuKFmvZfLByPtIW+xFx63xmLDW9jKDMWlhPRj+uNYI1oc5OmNMwJ64G4qLoe/5jGsZiOr+WL3GCbYgZvNHf8sZjMPLhGQLxlbL3mfliD2dY6Tfn+WMxmOf+8Z8DnGm2xmMx2im8YMZjMABgxmMxmMYzGYzGYJjMZjMZjGMxEjeY4zGYISq+09MaTYe8OWKBxKzEix1b89+uMxmAuAssfs3mn0t5293qcei0R5V+H4YzGYV8jy4RI9BWBBUEEXBAM4o/thk0UKFRQNWwUDkOmN4zHPrrCERXc/SHgbDly/qXA/DBBIFvKv54zGY5v0GkWT7OpRpUH+JGw2nbFr4SoGUBA3Qk+sb4zGY3o/xv9wIofE3JIkzJSf8AWuPQMiN/X8saxmL/AKi8hiMaOMxmOrsQNaB0GN4zGYxrP//Z"/>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tr-TR">
              <a:latin typeface="Calibri" pitchFamily="34" charset="0"/>
            </a:endParaRPr>
          </a:p>
        </p:txBody>
      </p:sp>
      <p:pic>
        <p:nvPicPr>
          <p:cNvPr id="7184" name="Picture 16" descr="Akoluk Balık Lokantası (Halil İbrahim Yavuz) by davud bektaş"/>
          <p:cNvPicPr>
            <a:picLocks noChangeAspect="1" noChangeArrowheads="1"/>
          </p:cNvPicPr>
          <p:nvPr/>
        </p:nvPicPr>
        <p:blipFill>
          <a:blip r:embed="rId4" cstate="print"/>
          <a:srcRect/>
          <a:stretch>
            <a:fillRect/>
          </a:stretch>
        </p:blipFill>
        <p:spPr bwMode="auto">
          <a:xfrm>
            <a:off x="5880100" y="4922838"/>
            <a:ext cx="1944688" cy="1458912"/>
          </a:xfrm>
          <a:prstGeom prst="rect">
            <a:avLst/>
          </a:prstGeom>
          <a:noFill/>
          <a:ln w="9525">
            <a:noFill/>
            <a:miter lim="800000"/>
            <a:headEnd/>
            <a:tailEnd/>
          </a:ln>
        </p:spPr>
      </p:pic>
      <p:pic>
        <p:nvPicPr>
          <p:cNvPr id="7186" name="Picture 18" descr="http://www.balcalikafeterya.com/userfiles/images/dardagan.jpg"/>
          <p:cNvPicPr>
            <a:picLocks noChangeAspect="1" noChangeArrowheads="1"/>
          </p:cNvPicPr>
          <p:nvPr/>
        </p:nvPicPr>
        <p:blipFill>
          <a:blip r:embed="rId5" cstate="print"/>
          <a:srcRect/>
          <a:stretch>
            <a:fillRect/>
          </a:stretch>
        </p:blipFill>
        <p:spPr bwMode="auto">
          <a:xfrm>
            <a:off x="7032625" y="3429000"/>
            <a:ext cx="1943100" cy="1455738"/>
          </a:xfrm>
          <a:prstGeom prst="rect">
            <a:avLst/>
          </a:prstGeom>
          <a:noFill/>
          <a:ln w="9525">
            <a:noFill/>
            <a:miter lim="800000"/>
            <a:headEnd/>
            <a:tailEnd/>
          </a:ln>
        </p:spPr>
      </p:pic>
      <p:pic>
        <p:nvPicPr>
          <p:cNvPr id="7188" name="Picture 20" descr="http://www.balcalikafeterya.com/userfiles/images/kafeterya.jpg"/>
          <p:cNvPicPr>
            <a:picLocks noChangeAspect="1" noChangeArrowheads="1"/>
          </p:cNvPicPr>
          <p:nvPr/>
        </p:nvPicPr>
        <p:blipFill>
          <a:blip r:embed="rId6" cstate="print"/>
          <a:srcRect/>
          <a:stretch>
            <a:fillRect/>
          </a:stretch>
        </p:blipFill>
        <p:spPr bwMode="auto">
          <a:xfrm>
            <a:off x="7967664" y="4932364"/>
            <a:ext cx="1944687" cy="1455737"/>
          </a:xfrm>
          <a:prstGeom prst="rect">
            <a:avLst/>
          </a:prstGeom>
          <a:noFill/>
          <a:ln w="9525">
            <a:noFill/>
            <a:miter lim="800000"/>
            <a:headEnd/>
            <a:tailEnd/>
          </a:ln>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55314" y="340155"/>
            <a:ext cx="3948590" cy="25244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slide(fromBottom)">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lide(fromBottom)">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slide(fromBottom)">
                                      <p:cBhvr>
                                        <p:cTn id="17" dur="500"/>
                                        <p:tgtEl>
                                          <p:spTgt spid="3">
                                            <p:txEl>
                                              <p:pRg st="3" end="3"/>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7170"/>
                                        </p:tgtEl>
                                        <p:attrNameLst>
                                          <p:attrName>style.visibility</p:attrName>
                                        </p:attrNameLst>
                                      </p:cBhvr>
                                      <p:to>
                                        <p:strVal val="visible"/>
                                      </p:to>
                                    </p:set>
                                    <p:animEffect transition="in" filter="slide(fromBottom)">
                                      <p:cBhvr>
                                        <p:cTn id="20" dur="500"/>
                                        <p:tgtEl>
                                          <p:spTgt spid="7170"/>
                                        </p:tgtEl>
                                      </p:cBhvr>
                                    </p:animEffect>
                                  </p:childTnLst>
                                </p:cTn>
                              </p:par>
                              <p:par>
                                <p:cTn id="21" presetID="12" presetClass="entr" presetSubtype="4" fill="hold" nodeType="withEffect">
                                  <p:stCondLst>
                                    <p:cond delay="0"/>
                                  </p:stCondLst>
                                  <p:childTnLst>
                                    <p:set>
                                      <p:cBhvr>
                                        <p:cTn id="22" dur="1" fill="hold">
                                          <p:stCondLst>
                                            <p:cond delay="0"/>
                                          </p:stCondLst>
                                        </p:cTn>
                                        <p:tgtEl>
                                          <p:spTgt spid="7178"/>
                                        </p:tgtEl>
                                        <p:attrNameLst>
                                          <p:attrName>style.visibility</p:attrName>
                                        </p:attrNameLst>
                                      </p:cBhvr>
                                      <p:to>
                                        <p:strVal val="visible"/>
                                      </p:to>
                                    </p:set>
                                    <p:animEffect transition="in" filter="slide(fromBottom)">
                                      <p:cBhvr>
                                        <p:cTn id="23" dur="500"/>
                                        <p:tgtEl>
                                          <p:spTgt spid="7178"/>
                                        </p:tgtEl>
                                      </p:cBhvr>
                                    </p:animEffect>
                                  </p:childTnLst>
                                </p:cTn>
                              </p:par>
                              <p:par>
                                <p:cTn id="24" presetID="12" presetClass="entr" presetSubtype="4" fill="hold" nodeType="withEffect">
                                  <p:stCondLst>
                                    <p:cond delay="0"/>
                                  </p:stCondLst>
                                  <p:childTnLst>
                                    <p:set>
                                      <p:cBhvr>
                                        <p:cTn id="25" dur="1" fill="hold">
                                          <p:stCondLst>
                                            <p:cond delay="0"/>
                                          </p:stCondLst>
                                        </p:cTn>
                                        <p:tgtEl>
                                          <p:spTgt spid="7184"/>
                                        </p:tgtEl>
                                        <p:attrNameLst>
                                          <p:attrName>style.visibility</p:attrName>
                                        </p:attrNameLst>
                                      </p:cBhvr>
                                      <p:to>
                                        <p:strVal val="visible"/>
                                      </p:to>
                                    </p:set>
                                    <p:animEffect transition="in" filter="slide(fromBottom)">
                                      <p:cBhvr>
                                        <p:cTn id="26" dur="500"/>
                                        <p:tgtEl>
                                          <p:spTgt spid="7184"/>
                                        </p:tgtEl>
                                      </p:cBhvr>
                                    </p:animEffect>
                                  </p:childTnLst>
                                </p:cTn>
                              </p:par>
                              <p:par>
                                <p:cTn id="27" presetID="12" presetClass="entr" presetSubtype="4" fill="hold" nodeType="withEffect">
                                  <p:stCondLst>
                                    <p:cond delay="0"/>
                                  </p:stCondLst>
                                  <p:childTnLst>
                                    <p:set>
                                      <p:cBhvr>
                                        <p:cTn id="28" dur="1" fill="hold">
                                          <p:stCondLst>
                                            <p:cond delay="0"/>
                                          </p:stCondLst>
                                        </p:cTn>
                                        <p:tgtEl>
                                          <p:spTgt spid="7188"/>
                                        </p:tgtEl>
                                        <p:attrNameLst>
                                          <p:attrName>style.visibility</p:attrName>
                                        </p:attrNameLst>
                                      </p:cBhvr>
                                      <p:to>
                                        <p:strVal val="visible"/>
                                      </p:to>
                                    </p:set>
                                    <p:animEffect transition="in" filter="slide(fromBottom)">
                                      <p:cBhvr>
                                        <p:cTn id="29" dur="500"/>
                                        <p:tgtEl>
                                          <p:spTgt spid="7188"/>
                                        </p:tgtEl>
                                      </p:cBhvr>
                                    </p:animEffect>
                                  </p:childTnLst>
                                </p:cTn>
                              </p:par>
                              <p:par>
                                <p:cTn id="30" presetID="12" presetClass="entr" presetSubtype="4" fill="hold" nodeType="withEffect">
                                  <p:stCondLst>
                                    <p:cond delay="0"/>
                                  </p:stCondLst>
                                  <p:childTnLst>
                                    <p:set>
                                      <p:cBhvr>
                                        <p:cTn id="31" dur="1" fill="hold">
                                          <p:stCondLst>
                                            <p:cond delay="0"/>
                                          </p:stCondLst>
                                        </p:cTn>
                                        <p:tgtEl>
                                          <p:spTgt spid="7186"/>
                                        </p:tgtEl>
                                        <p:attrNameLst>
                                          <p:attrName>style.visibility</p:attrName>
                                        </p:attrNameLst>
                                      </p:cBhvr>
                                      <p:to>
                                        <p:strVal val="visible"/>
                                      </p:to>
                                    </p:set>
                                    <p:animEffect transition="in" filter="slide(fromBottom)">
                                      <p:cBhvr>
                                        <p:cTn id="32" dur="500"/>
                                        <p:tgtEl>
                                          <p:spTgt spid="7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a:spLocks noChangeArrowheads="1"/>
          </p:cNvSpPr>
          <p:nvPr/>
        </p:nvSpPr>
        <p:spPr bwMode="auto">
          <a:xfrm>
            <a:off x="1703389" y="1773239"/>
            <a:ext cx="4537075" cy="2246769"/>
          </a:xfrm>
          <a:prstGeom prst="rect">
            <a:avLst/>
          </a:prstGeom>
          <a:noFill/>
          <a:ln w="9525">
            <a:noFill/>
            <a:miter lim="800000"/>
            <a:headEnd/>
            <a:tailEnd/>
          </a:ln>
        </p:spPr>
        <p:txBody>
          <a:bodyPr>
            <a:spAutoFit/>
          </a:bodyPr>
          <a:lstStyle/>
          <a:p>
            <a:r>
              <a:rPr lang="tr-TR" sz="2000" dirty="0">
                <a:latin typeface="Calibri" pitchFamily="34" charset="0"/>
              </a:rPr>
              <a:t>Merkezi kafeteryada yemek yiyebilmek için </a:t>
            </a:r>
            <a:r>
              <a:rPr lang="tr-TR" sz="2000" dirty="0">
                <a:latin typeface="Calibri" pitchFamily="34" charset="0"/>
              </a:rPr>
              <a:t>Kampüs  Kartın olması gerekir.  </a:t>
            </a:r>
            <a:endParaRPr lang="tr-TR" sz="2000" dirty="0">
              <a:latin typeface="Calibri" pitchFamily="34" charset="0"/>
            </a:endParaRPr>
          </a:p>
          <a:p>
            <a:endParaRPr lang="tr-TR" sz="2000" dirty="0">
              <a:latin typeface="Calibri" pitchFamily="34" charset="0"/>
            </a:endParaRPr>
          </a:p>
          <a:p>
            <a:r>
              <a:rPr lang="tr-TR" sz="2000" dirty="0">
                <a:latin typeface="Calibri" pitchFamily="34" charset="0"/>
              </a:rPr>
              <a:t>Kampüs kartı bulunmayan öğrenciler  Rektörlük  Bilgi İşlem Daire </a:t>
            </a:r>
            <a:r>
              <a:rPr lang="tr-TR" sz="2000">
                <a:latin typeface="Calibri" pitchFamily="34" charset="0"/>
              </a:rPr>
              <a:t>Başkanlığına(Kartlı Sistemler Birimi) </a:t>
            </a:r>
            <a:r>
              <a:rPr lang="tr-TR" sz="2000" dirty="0">
                <a:latin typeface="Calibri" pitchFamily="34" charset="0"/>
              </a:rPr>
              <a:t>başvurmaları gerekmektedir.</a:t>
            </a:r>
            <a:endParaRPr lang="tr-TR" sz="2000" dirty="0">
              <a:latin typeface="Calibri" pitchFamily="34" charset="0"/>
            </a:endParaRPr>
          </a:p>
        </p:txBody>
      </p:sp>
      <p:sp>
        <p:nvSpPr>
          <p:cNvPr id="14339" name="3 Metin kutusu"/>
          <p:cNvSpPr txBox="1">
            <a:spLocks noChangeArrowheads="1"/>
          </p:cNvSpPr>
          <p:nvPr/>
        </p:nvSpPr>
        <p:spPr bwMode="auto">
          <a:xfrm>
            <a:off x="1919288" y="333375"/>
            <a:ext cx="4032250" cy="1200150"/>
          </a:xfrm>
          <a:prstGeom prst="rect">
            <a:avLst/>
          </a:prstGeom>
          <a:noFill/>
          <a:ln w="9525">
            <a:noFill/>
            <a:miter lim="800000"/>
            <a:headEnd/>
            <a:tailEnd/>
          </a:ln>
        </p:spPr>
        <p:txBody>
          <a:bodyPr>
            <a:spAutoFit/>
          </a:bodyPr>
          <a:lstStyle/>
          <a:p>
            <a:pPr algn="ctr"/>
            <a:r>
              <a:rPr lang="tr-TR" sz="3600" b="1">
                <a:latin typeface="Calibri" pitchFamily="34" charset="0"/>
              </a:rPr>
              <a:t>MERKEZİ KAFETERYA</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609147"/>
            <a:ext cx="4392488" cy="318016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0369" y="3894752"/>
            <a:ext cx="4922339" cy="2963248"/>
          </a:xfrm>
          <a:prstGeom prst="rect">
            <a:avLst/>
          </a:prstGeom>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C:\Users\wın7\Desktop\yemekhane\IMG_5724.JPG"/>
          <p:cNvPicPr>
            <a:picLocks noChangeAspect="1" noChangeArrowheads="1"/>
          </p:cNvPicPr>
          <p:nvPr/>
        </p:nvPicPr>
        <p:blipFill>
          <a:blip r:embed="rId2" cstate="print"/>
          <a:srcRect/>
          <a:stretch>
            <a:fillRect/>
          </a:stretch>
        </p:blipFill>
        <p:spPr bwMode="auto">
          <a:xfrm>
            <a:off x="6527801" y="404814"/>
            <a:ext cx="3889375" cy="2592387"/>
          </a:xfrm>
          <a:prstGeom prst="rect">
            <a:avLst/>
          </a:prstGeom>
          <a:noFill/>
          <a:ln w="9525">
            <a:noFill/>
            <a:miter lim="800000"/>
            <a:headEnd/>
            <a:tailEnd/>
          </a:ln>
        </p:spPr>
      </p:pic>
      <p:pic>
        <p:nvPicPr>
          <p:cNvPr id="15362" name="Picture 2" descr="C:\Users\wın7\Desktop\yemekhane\IMG_5679.JPG"/>
          <p:cNvPicPr>
            <a:picLocks noChangeAspect="1" noChangeArrowheads="1"/>
          </p:cNvPicPr>
          <p:nvPr/>
        </p:nvPicPr>
        <p:blipFill>
          <a:blip r:embed="rId3" cstate="print"/>
          <a:srcRect/>
          <a:stretch>
            <a:fillRect/>
          </a:stretch>
        </p:blipFill>
        <p:spPr bwMode="auto">
          <a:xfrm>
            <a:off x="1774826" y="3500438"/>
            <a:ext cx="4105275" cy="2736850"/>
          </a:xfrm>
          <a:prstGeom prst="rect">
            <a:avLst/>
          </a:prstGeom>
          <a:noFill/>
          <a:ln w="9525">
            <a:noFill/>
            <a:miter lim="800000"/>
            <a:headEnd/>
            <a:tailEnd/>
          </a:ln>
        </p:spPr>
      </p:pic>
      <p:sp>
        <p:nvSpPr>
          <p:cNvPr id="4" name="3 Metin kutusu"/>
          <p:cNvSpPr txBox="1">
            <a:spLocks noChangeArrowheads="1"/>
          </p:cNvSpPr>
          <p:nvPr/>
        </p:nvSpPr>
        <p:spPr bwMode="auto">
          <a:xfrm>
            <a:off x="1774825" y="733486"/>
            <a:ext cx="3961135" cy="3139321"/>
          </a:xfrm>
          <a:prstGeom prst="rect">
            <a:avLst/>
          </a:prstGeom>
          <a:noFill/>
          <a:ln w="9525">
            <a:noFill/>
            <a:miter lim="800000"/>
            <a:headEnd/>
            <a:tailEnd/>
          </a:ln>
        </p:spPr>
        <p:txBody>
          <a:bodyPr wrap="square">
            <a:spAutoFit/>
          </a:bodyPr>
          <a:lstStyle/>
          <a:p>
            <a:r>
              <a:rPr lang="tr-TR" dirty="0">
                <a:latin typeface="Calibri" pitchFamily="34" charset="0"/>
              </a:rPr>
              <a:t>Kampüs Kart, öğrenci yemek fiyatları </a:t>
            </a:r>
            <a:r>
              <a:rPr lang="tr-TR">
                <a:latin typeface="Calibri" pitchFamily="34" charset="0"/>
              </a:rPr>
              <a:t>2TL   </a:t>
            </a:r>
            <a:r>
              <a:rPr lang="tr-TR" dirty="0">
                <a:latin typeface="Calibri" pitchFamily="34" charset="0"/>
              </a:rPr>
              <a:t>Kampüs Karttan düşmektedir.</a:t>
            </a:r>
            <a:endParaRPr lang="tr-TR" dirty="0">
              <a:latin typeface="Calibri" pitchFamily="34" charset="0"/>
            </a:endParaRPr>
          </a:p>
          <a:p>
            <a:r>
              <a:rPr lang="tr-TR" dirty="0">
                <a:latin typeface="Calibri" pitchFamily="34" charset="0"/>
              </a:rPr>
              <a:t>Kampüs kartlarını ilk defa kullanacak olan öğrenciler öncelikle kartlarını 10:30-13:30 arasında </a:t>
            </a:r>
          </a:p>
          <a:p>
            <a:r>
              <a:rPr lang="tr-TR" dirty="0">
                <a:latin typeface="Calibri" pitchFamily="34" charset="0"/>
              </a:rPr>
              <a:t>Öğrenci salonlarının önünde bulunan bankolardaki</a:t>
            </a:r>
          </a:p>
          <a:p>
            <a:r>
              <a:rPr lang="tr-TR" dirty="0">
                <a:latin typeface="Calibri" pitchFamily="34" charset="0"/>
              </a:rPr>
              <a:t>Görevli personele güncelleme yaptırarak kullanacaklardır </a:t>
            </a:r>
            <a:endParaRPr lang="tr-TR" dirty="0">
              <a:latin typeface="Calibri" pitchFamily="34" charset="0"/>
            </a:endParaRPr>
          </a:p>
          <a:p>
            <a:endParaRPr lang="tr-TR" dirty="0">
              <a:latin typeface="Calibri" pitchFamily="34" charset="0"/>
            </a:endParaRPr>
          </a:p>
          <a:p>
            <a:endParaRPr lang="tr-TR" dirty="0">
              <a:latin typeface="Calibri" pitchFamily="34" charset="0"/>
            </a:endParaRPr>
          </a:p>
        </p:txBody>
      </p:sp>
      <p:sp>
        <p:nvSpPr>
          <p:cNvPr id="5" name="4 Metin kutusu"/>
          <p:cNvSpPr txBox="1">
            <a:spLocks noChangeArrowheads="1"/>
          </p:cNvSpPr>
          <p:nvPr/>
        </p:nvSpPr>
        <p:spPr bwMode="auto">
          <a:xfrm>
            <a:off x="6096001" y="3429001"/>
            <a:ext cx="4392613" cy="1200329"/>
          </a:xfrm>
          <a:prstGeom prst="rect">
            <a:avLst/>
          </a:prstGeom>
          <a:noFill/>
          <a:ln w="9525">
            <a:noFill/>
            <a:miter lim="800000"/>
            <a:headEnd/>
            <a:tailEnd/>
          </a:ln>
        </p:spPr>
        <p:txBody>
          <a:bodyPr>
            <a:spAutoFit/>
          </a:bodyPr>
          <a:lstStyle/>
          <a:p>
            <a:r>
              <a:rPr lang="tr-TR" dirty="0">
                <a:latin typeface="Calibri" pitchFamily="34" charset="0"/>
              </a:rPr>
              <a:t>Kampüs Karta para </a:t>
            </a:r>
            <a:r>
              <a:rPr lang="tr-TR">
                <a:latin typeface="Calibri" pitchFamily="34" charset="0"/>
              </a:rPr>
              <a:t>yükleme işlemini Ziraat bankasına ait  </a:t>
            </a:r>
            <a:r>
              <a:rPr lang="tr-TR" dirty="0">
                <a:latin typeface="Calibri" pitchFamily="34" charset="0"/>
              </a:rPr>
              <a:t>ATM</a:t>
            </a:r>
            <a:r>
              <a:rPr lang="tr-TR">
                <a:latin typeface="Calibri" pitchFamily="34" charset="0"/>
              </a:rPr>
              <a:t>’ den ( merkezi kafeterya önü, son durak kafe  karşısı)  </a:t>
            </a:r>
            <a:r>
              <a:rPr lang="tr-TR" dirty="0">
                <a:latin typeface="Calibri" pitchFamily="34" charset="0"/>
              </a:rPr>
              <a:t>gerçekleştirebilirsiniz.</a:t>
            </a:r>
            <a:endParaRPr lang="tr-TR" dirty="0">
              <a:latin typeface="Calibri" pitchFamily="34" charset="0"/>
            </a:endParaRPr>
          </a:p>
        </p:txBody>
      </p:sp>
      <p:sp>
        <p:nvSpPr>
          <p:cNvPr id="15365" name="5 Metin kutusu"/>
          <p:cNvSpPr txBox="1">
            <a:spLocks noChangeArrowheads="1"/>
          </p:cNvSpPr>
          <p:nvPr/>
        </p:nvSpPr>
        <p:spPr bwMode="auto">
          <a:xfrm>
            <a:off x="1919288" y="333375"/>
            <a:ext cx="3672656" cy="400110"/>
          </a:xfrm>
          <a:prstGeom prst="rect">
            <a:avLst/>
          </a:prstGeom>
          <a:noFill/>
          <a:ln w="9525">
            <a:noFill/>
            <a:miter lim="800000"/>
            <a:headEnd/>
            <a:tailEnd/>
          </a:ln>
        </p:spPr>
        <p:txBody>
          <a:bodyPr wrap="square">
            <a:spAutoFit/>
          </a:bodyPr>
          <a:lstStyle/>
          <a:p>
            <a:pPr algn="ctr"/>
            <a:r>
              <a:rPr lang="tr-TR" sz="2000" b="1" dirty="0">
                <a:latin typeface="Calibri" pitchFamily="34" charset="0"/>
              </a:rPr>
              <a:t>MERKEZİ KAFETERYA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lide(fromBottom)">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p:cNvPicPr>
            <a:picLocks noChangeAspect="1" noChangeArrowheads="1"/>
          </p:cNvPicPr>
          <p:nvPr/>
        </p:nvPicPr>
        <p:blipFill>
          <a:blip r:embed="rId2" cstate="print"/>
          <a:srcRect/>
          <a:stretch>
            <a:fillRect/>
          </a:stretch>
        </p:blipFill>
        <p:spPr bwMode="auto">
          <a:xfrm>
            <a:off x="2135189" y="2492376"/>
            <a:ext cx="7921625" cy="3514725"/>
          </a:xfrm>
          <a:prstGeom prst="rect">
            <a:avLst/>
          </a:prstGeom>
          <a:noFill/>
          <a:ln w="9525">
            <a:noFill/>
            <a:miter lim="800000"/>
            <a:headEnd/>
            <a:tailEnd/>
          </a:ln>
        </p:spPr>
      </p:pic>
      <p:sp>
        <p:nvSpPr>
          <p:cNvPr id="4" name="3 Yuvarlatılmış Dikdörtgen"/>
          <p:cNvSpPr/>
          <p:nvPr/>
        </p:nvSpPr>
        <p:spPr>
          <a:xfrm>
            <a:off x="7824788" y="3357564"/>
            <a:ext cx="1727200" cy="1150937"/>
          </a:xfrm>
          <a:prstGeom prst="roundRect">
            <a:avLst/>
          </a:prstGeom>
          <a:solidFill>
            <a:schemeClr val="accent1">
              <a:alpha val="0"/>
            </a:schemeClr>
          </a:solid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5" name="4 Köşeleri Yuvarlanmış Dikdörtgen Belirtme Çizgisi"/>
          <p:cNvSpPr/>
          <p:nvPr/>
        </p:nvSpPr>
        <p:spPr>
          <a:xfrm>
            <a:off x="5303838" y="1196976"/>
            <a:ext cx="4248150" cy="1800225"/>
          </a:xfrm>
          <a:prstGeom prst="wedgeRoundRectCallout">
            <a:avLst>
              <a:gd name="adj1" fmla="val 35217"/>
              <a:gd name="adj2" fmla="val 6779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dirty="0">
                <a:solidFill>
                  <a:schemeClr val="tx1"/>
                </a:solidFill>
              </a:rPr>
              <a:t>Merkezi kafeteryada sunulan yemeklerin listesine üniversitenin web sayfasından ulaşabilirsiniz.</a:t>
            </a:r>
          </a:p>
        </p:txBody>
      </p:sp>
      <p:sp>
        <p:nvSpPr>
          <p:cNvPr id="16388" name="5 Metin kutusu"/>
          <p:cNvSpPr txBox="1">
            <a:spLocks noChangeArrowheads="1"/>
          </p:cNvSpPr>
          <p:nvPr/>
        </p:nvSpPr>
        <p:spPr bwMode="auto">
          <a:xfrm>
            <a:off x="1919288" y="333375"/>
            <a:ext cx="4032250" cy="1200150"/>
          </a:xfrm>
          <a:prstGeom prst="rect">
            <a:avLst/>
          </a:prstGeom>
          <a:noFill/>
          <a:ln w="9525">
            <a:noFill/>
            <a:miter lim="800000"/>
            <a:headEnd/>
            <a:tailEnd/>
          </a:ln>
        </p:spPr>
        <p:txBody>
          <a:bodyPr>
            <a:spAutoFit/>
          </a:bodyPr>
          <a:lstStyle/>
          <a:p>
            <a:pPr algn="ctr"/>
            <a:r>
              <a:rPr lang="tr-TR" sz="3600" b="1" dirty="0">
                <a:latin typeface="Calibri" pitchFamily="34" charset="0"/>
              </a:rPr>
              <a:t>MERKEZİ KAFETERYA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Başlık"/>
          <p:cNvSpPr>
            <a:spLocks noGrp="1"/>
          </p:cNvSpPr>
          <p:nvPr>
            <p:ph type="ctrTitle"/>
          </p:nvPr>
        </p:nvSpPr>
        <p:spPr>
          <a:xfrm>
            <a:off x="2135189" y="476251"/>
            <a:ext cx="8137525" cy="1470025"/>
          </a:xfrm>
        </p:spPr>
        <p:txBody>
          <a:bodyPr>
            <a:normAutofit fontScale="90000"/>
          </a:bodyPr>
          <a:lstStyle/>
          <a:p>
            <a:pPr eaLnBrk="1" hangingPunct="1"/>
            <a:r>
              <a:rPr lang="tr-TR" altLang="en-US" b="1" smtClean="0">
                <a:solidFill>
                  <a:srgbClr val="0070C0"/>
                </a:solidFill>
              </a:rPr>
              <a:t>KA 1 – Bireylerin Öğrenme Hareketliliği</a:t>
            </a:r>
          </a:p>
        </p:txBody>
      </p:sp>
      <p:sp>
        <p:nvSpPr>
          <p:cNvPr id="5123" name="3 Alt Başlık"/>
          <p:cNvSpPr>
            <a:spLocks noGrp="1"/>
          </p:cNvSpPr>
          <p:nvPr>
            <p:ph type="subTitle" idx="1"/>
          </p:nvPr>
        </p:nvSpPr>
        <p:spPr>
          <a:xfrm>
            <a:off x="2063751" y="2492375"/>
            <a:ext cx="8353425" cy="1657350"/>
          </a:xfrm>
        </p:spPr>
        <p:txBody>
          <a:bodyPr/>
          <a:lstStyle/>
          <a:p>
            <a:pPr algn="l" eaLnBrk="1" hangingPunct="1"/>
            <a:r>
              <a:rPr lang="tr-TR" altLang="en-US" smtClean="0">
                <a:solidFill>
                  <a:schemeClr val="tx1"/>
                </a:solidFill>
              </a:rPr>
              <a:t>Erasmus+ Programı; 5 milyondan fazla kişi için AB sınırları içinde ve/veya (yakın zamanda) dışında bireylere öğrenme fırsatları sağlıyor. </a:t>
            </a:r>
          </a:p>
        </p:txBody>
      </p:sp>
      <p:pic>
        <p:nvPicPr>
          <p:cNvPr id="5124" name="Picture 2" descr="C:\Users\ülkü\Desktop\128156_Logo_Erasmus___60ko.jpg"/>
          <p:cNvPicPr>
            <a:picLocks noChangeAspect="1" noChangeArrowheads="1"/>
          </p:cNvPicPr>
          <p:nvPr/>
        </p:nvPicPr>
        <p:blipFill>
          <a:blip r:embed="rId2">
            <a:lum bright="66000" contrast="-60000"/>
            <a:extLst>
              <a:ext uri="{28A0092B-C50C-407E-A947-70E740481C1C}">
                <a14:useLocalDpi xmlns:a14="http://schemas.microsoft.com/office/drawing/2010/main" val="0"/>
              </a:ext>
            </a:extLst>
          </a:blip>
          <a:srcRect/>
          <a:stretch>
            <a:fillRect/>
          </a:stretch>
        </p:blipFill>
        <p:spPr bwMode="auto">
          <a:xfrm>
            <a:off x="3071814" y="4508500"/>
            <a:ext cx="6491287"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Documents and Settings\WindowsXP\Belgelerim\Resimlerim\adsız.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5521" y="470188"/>
            <a:ext cx="7799545" cy="6025240"/>
          </a:xfrm>
          <a:prstGeom prst="rect">
            <a:avLst/>
          </a:prstGeom>
          <a:noFill/>
          <a:extLst>
            <a:ext uri="{909E8E84-426E-40DD-AFC4-6F175D3DCCD1}">
              <a14:hiddenFill xmlns:a14="http://schemas.microsoft.com/office/drawing/2010/main">
                <a:solidFill>
                  <a:srgbClr val="FFFFFF"/>
                </a:solidFill>
              </a14:hiddenFill>
            </a:ext>
          </a:extLst>
        </p:spPr>
      </p:pic>
      <p:sp>
        <p:nvSpPr>
          <p:cNvPr id="6" name="5 Yuvarlatılmış Dikdörtgen"/>
          <p:cNvSpPr/>
          <p:nvPr/>
        </p:nvSpPr>
        <p:spPr>
          <a:xfrm>
            <a:off x="1775521" y="4077072"/>
            <a:ext cx="7799545" cy="2418356"/>
          </a:xfrm>
          <a:prstGeom prst="roundRect">
            <a:avLst/>
          </a:prstGeom>
          <a:solidFill>
            <a:schemeClr val="accent1">
              <a:alpha val="0"/>
            </a:schemeClr>
          </a:solid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5" name="4 Köşeleri Yuvarlanmış Dikdörtgen Belirtme Çizgisi"/>
          <p:cNvSpPr/>
          <p:nvPr/>
        </p:nvSpPr>
        <p:spPr>
          <a:xfrm>
            <a:off x="4715594" y="1600201"/>
            <a:ext cx="3900686" cy="1540768"/>
          </a:xfrm>
          <a:prstGeom prst="wedgeRoundRectCallout">
            <a:avLst>
              <a:gd name="adj1" fmla="val 6520"/>
              <a:gd name="adj2" fmla="val 1122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dirty="0">
                <a:solidFill>
                  <a:schemeClr val="tx1"/>
                </a:solidFill>
              </a:rPr>
              <a:t>Merkezi kafeteryada sunulan yemeklerin listesine üniversitenin web sayfasından ulaşabilirsiniz.</a:t>
            </a:r>
          </a:p>
          <a:p>
            <a:pPr algn="ctr">
              <a:defRPr/>
            </a:pPr>
            <a:endParaRPr lang="tr-TR" dirty="0">
              <a:solidFill>
                <a:schemeClr val="tx1"/>
              </a:solidFill>
            </a:endParaRPr>
          </a:p>
          <a:p>
            <a:pPr algn="ctr">
              <a:defRPr/>
            </a:pPr>
            <a:r>
              <a:rPr lang="tr-TR" dirty="0">
                <a:solidFill>
                  <a:schemeClr val="tx1"/>
                </a:solidFill>
              </a:rPr>
              <a:t>Bu ayın yemek listesi şu şekilde: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5" descr="http://www.cu.edu.tr/tr/images/harita.gif"/>
          <p:cNvPicPr>
            <a:picLocks noChangeAspect="1" noChangeArrowheads="1"/>
          </p:cNvPicPr>
          <p:nvPr/>
        </p:nvPicPr>
        <p:blipFill>
          <a:blip r:embed="rId2" cstate="print"/>
          <a:srcRect/>
          <a:stretch>
            <a:fillRect/>
          </a:stretch>
        </p:blipFill>
        <p:spPr bwMode="auto">
          <a:xfrm>
            <a:off x="1946275" y="692151"/>
            <a:ext cx="8110538" cy="6049963"/>
          </a:xfrm>
          <a:prstGeom prst="rect">
            <a:avLst/>
          </a:prstGeom>
          <a:noFill/>
          <a:ln w="9525">
            <a:noFill/>
            <a:miter lim="800000"/>
            <a:headEnd/>
            <a:tailEnd/>
          </a:ln>
        </p:spPr>
      </p:pic>
      <p:sp>
        <p:nvSpPr>
          <p:cNvPr id="3" name="2 Oval"/>
          <p:cNvSpPr/>
          <p:nvPr/>
        </p:nvSpPr>
        <p:spPr>
          <a:xfrm>
            <a:off x="4440239" y="2492376"/>
            <a:ext cx="503237" cy="504825"/>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9459" name="3 Metin kutusu"/>
          <p:cNvSpPr txBox="1">
            <a:spLocks noChangeArrowheads="1"/>
          </p:cNvSpPr>
          <p:nvPr/>
        </p:nvSpPr>
        <p:spPr bwMode="auto">
          <a:xfrm>
            <a:off x="2566988" y="260350"/>
            <a:ext cx="6985000" cy="369888"/>
          </a:xfrm>
          <a:prstGeom prst="rect">
            <a:avLst/>
          </a:prstGeom>
          <a:noFill/>
          <a:ln w="9525">
            <a:noFill/>
            <a:miter lim="800000"/>
            <a:headEnd/>
            <a:tailEnd/>
          </a:ln>
        </p:spPr>
        <p:txBody>
          <a:bodyPr>
            <a:spAutoFit/>
          </a:bodyPr>
          <a:lstStyle/>
          <a:p>
            <a:pPr algn="ctr"/>
            <a:r>
              <a:rPr lang="tr-TR" b="1">
                <a:latin typeface="Calibri" pitchFamily="34" charset="0"/>
              </a:rPr>
              <a:t>MERKEZİ KAFETARYA ULAŞIM</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flipH="1">
            <a:off x="1981200" y="692696"/>
            <a:ext cx="8291264" cy="1224136"/>
          </a:xfrm>
        </p:spPr>
        <p:txBody>
          <a:bodyPr/>
          <a:lstStyle/>
          <a:p>
            <a:r>
              <a:rPr lang="tr-TR" sz="3600" dirty="0"/>
              <a:t>MERKEZİ KAFETERYA</a:t>
            </a:r>
            <a:br>
              <a:rPr lang="tr-TR" sz="3600" dirty="0"/>
            </a:br>
            <a:r>
              <a:rPr lang="tr-TR" sz="3600" dirty="0"/>
              <a:t>KONGRE MERKEZİ ŞUBESİ</a:t>
            </a:r>
            <a:endParaRPr lang="tr-TR" sz="3600" dirty="0"/>
          </a:p>
        </p:txBody>
      </p:sp>
      <p:sp>
        <p:nvSpPr>
          <p:cNvPr id="3" name="İçerik Yer Tutucusu 2"/>
          <p:cNvSpPr>
            <a:spLocks noGrp="1"/>
          </p:cNvSpPr>
          <p:nvPr>
            <p:ph idx="1"/>
          </p:nvPr>
        </p:nvSpPr>
        <p:spPr>
          <a:xfrm>
            <a:off x="1981200" y="2348881"/>
            <a:ext cx="8229600" cy="3777283"/>
          </a:xfrm>
        </p:spPr>
        <p:txBody>
          <a:bodyPr/>
          <a:lstStyle/>
          <a:p>
            <a:pPr marL="0" indent="0" algn="just">
              <a:buNone/>
            </a:pPr>
            <a:r>
              <a:rPr lang="tr-TR" sz="2400"/>
              <a:t>KONGRE </a:t>
            </a:r>
            <a:r>
              <a:rPr lang="tr-TR" sz="2400" dirty="0"/>
              <a:t>MERKEZİNDE BULUNAN ŞUBEMİZDE SAAT 11:30-13:30 ARASI YEMEK SERVİSİ SUNULMAKTA </a:t>
            </a:r>
            <a:r>
              <a:rPr lang="tr-TR" sz="2400" dirty="0"/>
              <a:t>OLUP, BU </a:t>
            </a:r>
            <a:r>
              <a:rPr lang="tr-TR" sz="2400" dirty="0"/>
              <a:t>SAATLER ARASI İLAHİYAT FAKÜLTESİNDEN OTOMOTİV MÜHENDİSLİĞİNE KADAR OLAN GÜZERGÂHTA RİNG SERVİSİ HİZMET VERMEKTEDİR.</a:t>
            </a:r>
          </a:p>
          <a:p>
            <a:endParaRPr lang="tr-TR" dirty="0"/>
          </a:p>
        </p:txBody>
      </p:sp>
    </p:spTree>
    <p:extLst>
      <p:ext uri="{BB962C8B-B14F-4D97-AF65-F5344CB8AC3E}">
        <p14:creationId xmlns:p14="http://schemas.microsoft.com/office/powerpoint/2010/main" val="283957670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0" y="14990"/>
            <a:ext cx="12191999" cy="2383437"/>
          </a:xfrm>
        </p:spPr>
        <p:txBody>
          <a:bodyPr>
            <a:normAutofit/>
          </a:bodyPr>
          <a:lstStyle/>
          <a:p>
            <a:r>
              <a:rPr lang="tr-TR" sz="5400" dirty="0" smtClean="0">
                <a:solidFill>
                  <a:schemeClr val="accent4">
                    <a:lumMod val="20000"/>
                    <a:lumOff val="80000"/>
                  </a:schemeClr>
                </a:solidFill>
                <a:latin typeface="Times New Roman" panose="02020603050405020304" pitchFamily="18" charset="0"/>
                <a:cs typeface="Times New Roman" panose="02020603050405020304" pitchFamily="18" charset="0"/>
              </a:rPr>
              <a:t>Çukurova Üniversitesi</a:t>
            </a:r>
            <a:br>
              <a:rPr lang="tr-TR" sz="5400" dirty="0" smtClean="0">
                <a:solidFill>
                  <a:schemeClr val="accent4">
                    <a:lumMod val="20000"/>
                    <a:lumOff val="80000"/>
                  </a:schemeClr>
                </a:solidFill>
                <a:latin typeface="Times New Roman" panose="02020603050405020304" pitchFamily="18" charset="0"/>
                <a:cs typeface="Times New Roman" panose="02020603050405020304" pitchFamily="18" charset="0"/>
              </a:rPr>
            </a:br>
            <a:r>
              <a:rPr lang="tr-TR" sz="5400" dirty="0" smtClean="0">
                <a:solidFill>
                  <a:schemeClr val="accent4">
                    <a:lumMod val="20000"/>
                    <a:lumOff val="80000"/>
                  </a:schemeClr>
                </a:solidFill>
                <a:latin typeface="Times New Roman" panose="02020603050405020304" pitchFamily="18" charset="0"/>
                <a:cs typeface="Times New Roman" panose="02020603050405020304" pitchFamily="18" charset="0"/>
              </a:rPr>
              <a:t>Sağlık Kültür ve Spor Daire Başkanlığı</a:t>
            </a:r>
            <a:br>
              <a:rPr lang="tr-TR" sz="5400" dirty="0" smtClean="0">
                <a:solidFill>
                  <a:schemeClr val="accent4">
                    <a:lumMod val="20000"/>
                    <a:lumOff val="80000"/>
                  </a:schemeClr>
                </a:solidFill>
                <a:latin typeface="Times New Roman" panose="02020603050405020304" pitchFamily="18" charset="0"/>
                <a:cs typeface="Times New Roman" panose="02020603050405020304" pitchFamily="18" charset="0"/>
              </a:rPr>
            </a:br>
            <a:r>
              <a:rPr lang="tr-TR" sz="5400" dirty="0" err="1" smtClean="0">
                <a:solidFill>
                  <a:schemeClr val="accent4">
                    <a:lumMod val="20000"/>
                    <a:lumOff val="80000"/>
                  </a:schemeClr>
                </a:solidFill>
                <a:latin typeface="Times New Roman" panose="02020603050405020304" pitchFamily="18" charset="0"/>
                <a:cs typeface="Times New Roman" panose="02020603050405020304" pitchFamily="18" charset="0"/>
              </a:rPr>
              <a:t>Medikososyal</a:t>
            </a:r>
            <a:r>
              <a:rPr lang="tr-TR" sz="5400" dirty="0" smtClean="0">
                <a:solidFill>
                  <a:schemeClr val="accent4">
                    <a:lumMod val="20000"/>
                    <a:lumOff val="80000"/>
                  </a:schemeClr>
                </a:solidFill>
                <a:latin typeface="Times New Roman" panose="02020603050405020304" pitchFamily="18" charset="0"/>
                <a:cs typeface="Times New Roman" panose="02020603050405020304" pitchFamily="18" charset="0"/>
              </a:rPr>
              <a:t> Merkezi</a:t>
            </a:r>
            <a:endParaRPr lang="tr-TR" sz="5400" dirty="0">
              <a:solidFill>
                <a:schemeClr val="accent4">
                  <a:lumMod val="20000"/>
                  <a:lumOff val="8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401038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latin typeface="Times New Roman" panose="02020603050405020304" pitchFamily="18" charset="0"/>
                <a:cs typeface="Times New Roman" panose="02020603050405020304" pitchFamily="18" charset="0"/>
              </a:rPr>
              <a:t>Medikososyal</a:t>
            </a:r>
            <a:r>
              <a:rPr lang="tr-TR" dirty="0" smtClean="0">
                <a:latin typeface="Times New Roman" panose="02020603050405020304" pitchFamily="18" charset="0"/>
                <a:cs typeface="Times New Roman" panose="02020603050405020304" pitchFamily="18" charset="0"/>
              </a:rPr>
              <a:t> Merkezi</a:t>
            </a:r>
            <a:endParaRPr lang="tr-TR" dirty="0"/>
          </a:p>
        </p:txBody>
      </p:sp>
      <p:sp>
        <p:nvSpPr>
          <p:cNvPr id="3" name="İçerik Yer Tutucusu 2"/>
          <p:cNvSpPr>
            <a:spLocks noGrp="1"/>
          </p:cNvSpPr>
          <p:nvPr>
            <p:ph idx="1"/>
          </p:nvPr>
        </p:nvSpPr>
        <p:spPr>
          <a:xfrm>
            <a:off x="254833" y="5066674"/>
            <a:ext cx="11098967" cy="1791325"/>
          </a:xfrm>
        </p:spPr>
        <p:txBody>
          <a:bodyPr/>
          <a:lstStyle/>
          <a:p>
            <a:pPr marL="457200" lvl="1" indent="0">
              <a:buNone/>
            </a:pPr>
            <a:r>
              <a:rPr lang="tr-TR" dirty="0" smtClean="0">
                <a:latin typeface="Times New Roman" panose="02020603050405020304" pitchFamily="18" charset="0"/>
                <a:cs typeface="Times New Roman" panose="02020603050405020304" pitchFamily="18" charset="0"/>
              </a:rPr>
              <a:t>	Sağlık sistemindeki değişikliklere uyum sağlayacak şekilde yapılandırılan </a:t>
            </a:r>
            <a:r>
              <a:rPr lang="tr-TR" dirty="0" err="1" smtClean="0">
                <a:latin typeface="Times New Roman" panose="02020603050405020304" pitchFamily="18" charset="0"/>
                <a:cs typeface="Times New Roman" panose="02020603050405020304" pitchFamily="18" charset="0"/>
              </a:rPr>
              <a:t>Medikososyal</a:t>
            </a:r>
            <a:r>
              <a:rPr lang="tr-TR" dirty="0" smtClean="0">
                <a:latin typeface="Times New Roman" panose="02020603050405020304" pitchFamily="18" charset="0"/>
                <a:cs typeface="Times New Roman" panose="02020603050405020304" pitchFamily="18" charset="0"/>
              </a:rPr>
              <a:t> Merkezimizin amacı; üniversitemiz öğrencilerinin, çalışanlarının, çalışanlarının bakmakla yükümlü oldukları aile bireylerinin ve emeklilerinin nitelikli birinci basamak sağlık hizmetleri almasının sağlanmasıdır.</a:t>
            </a:r>
            <a:endParaRPr lang="tr-TR" dirty="0">
              <a:latin typeface="Times New Roman" panose="02020603050405020304" pitchFamily="18" charset="0"/>
              <a:cs typeface="Times New Roman" panose="02020603050405020304" pitchFamily="18" charset="0"/>
            </a:endParaRP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4426" y="1690688"/>
            <a:ext cx="5329835" cy="2998032"/>
          </a:xfrm>
          <a:prstGeom prst="rect">
            <a:avLst/>
          </a:prstGeom>
        </p:spPr>
      </p:pic>
    </p:spTree>
    <p:extLst>
      <p:ext uri="{BB962C8B-B14F-4D97-AF65-F5344CB8AC3E}">
        <p14:creationId xmlns:p14="http://schemas.microsoft.com/office/powerpoint/2010/main" val="43917086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latin typeface="Times New Roman" panose="02020603050405020304" pitchFamily="18" charset="0"/>
                <a:cs typeface="Times New Roman" panose="02020603050405020304" pitchFamily="18" charset="0"/>
              </a:rPr>
              <a:t>Medikososyal</a:t>
            </a:r>
            <a:r>
              <a:rPr lang="tr-TR" dirty="0" smtClean="0">
                <a:latin typeface="Times New Roman" panose="02020603050405020304" pitchFamily="18" charset="0"/>
                <a:cs typeface="Times New Roman" panose="02020603050405020304" pitchFamily="18" charset="0"/>
              </a:rPr>
              <a:t> Merkezi</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p:txBody>
          <a:bodyPr/>
          <a:lstStyle/>
          <a:p>
            <a:r>
              <a:rPr lang="tr-TR" dirty="0" smtClean="0">
                <a:latin typeface="Times New Roman" panose="02020603050405020304" pitchFamily="18" charset="0"/>
                <a:cs typeface="Times New Roman" panose="02020603050405020304" pitchFamily="18" charset="0"/>
              </a:rPr>
              <a:t>1 Uzman hekim </a:t>
            </a:r>
          </a:p>
          <a:p>
            <a:r>
              <a:rPr lang="tr-TR" dirty="0" smtClean="0">
                <a:latin typeface="Times New Roman" panose="02020603050405020304" pitchFamily="18" charset="0"/>
                <a:cs typeface="Times New Roman" panose="02020603050405020304" pitchFamily="18" charset="0"/>
              </a:rPr>
              <a:t>3 Pratisyen hekim,  </a:t>
            </a:r>
          </a:p>
          <a:p>
            <a:r>
              <a:rPr lang="tr-TR" dirty="0" smtClean="0">
                <a:latin typeface="Times New Roman" panose="02020603050405020304" pitchFamily="18" charset="0"/>
                <a:cs typeface="Times New Roman" panose="02020603050405020304" pitchFamily="18" charset="0"/>
              </a:rPr>
              <a:t>1 Diyetisyen</a:t>
            </a:r>
          </a:p>
          <a:p>
            <a:r>
              <a:rPr lang="tr-TR" dirty="0" smtClean="0">
                <a:latin typeface="Times New Roman" panose="02020603050405020304" pitchFamily="18" charset="0"/>
                <a:cs typeface="Times New Roman" panose="02020603050405020304" pitchFamily="18" charset="0"/>
              </a:rPr>
              <a:t>2 Uzman Psikolojik danışman, </a:t>
            </a:r>
          </a:p>
          <a:p>
            <a:r>
              <a:rPr lang="tr-TR" dirty="0" smtClean="0">
                <a:latin typeface="Times New Roman" panose="02020603050405020304" pitchFamily="18" charset="0"/>
                <a:cs typeface="Times New Roman" panose="02020603050405020304" pitchFamily="18" charset="0"/>
              </a:rPr>
              <a:t>1 Sosyal hizmet uzmanı, </a:t>
            </a:r>
          </a:p>
          <a:p>
            <a:r>
              <a:rPr lang="tr-TR" dirty="0" smtClean="0">
                <a:latin typeface="Times New Roman" panose="02020603050405020304" pitchFamily="18" charset="0"/>
                <a:cs typeface="Times New Roman" panose="02020603050405020304" pitchFamily="18" charset="0"/>
              </a:rPr>
              <a:t>6 Hemşire, </a:t>
            </a:r>
            <a:r>
              <a:rPr lang="tr-TR" dirty="0">
                <a:latin typeface="Times New Roman" panose="02020603050405020304" pitchFamily="18" charset="0"/>
                <a:cs typeface="Times New Roman" panose="02020603050405020304" pitchFamily="18" charset="0"/>
              </a:rPr>
              <a:t>9</a:t>
            </a:r>
            <a:r>
              <a:rPr lang="tr-TR" dirty="0" smtClean="0">
                <a:latin typeface="Times New Roman" panose="02020603050405020304" pitchFamily="18" charset="0"/>
                <a:cs typeface="Times New Roman" panose="02020603050405020304" pitchFamily="18" charset="0"/>
              </a:rPr>
              <a:t> memur ve 3 yardımcı personel</a:t>
            </a:r>
          </a:p>
          <a:p>
            <a:pPr marL="0" indent="0">
              <a:buNone/>
            </a:pPr>
            <a:r>
              <a:rPr lang="tr-TR" dirty="0" smtClean="0">
                <a:latin typeface="Times New Roman" panose="02020603050405020304" pitchFamily="18" charset="0"/>
                <a:cs typeface="Times New Roman" panose="02020603050405020304" pitchFamily="18" charset="0"/>
              </a:rPr>
              <a:t>Toplam 26 kişilik kadro  ile hizmet vermektedir.</a:t>
            </a:r>
          </a:p>
          <a:p>
            <a:endParaRPr lang="tr-TR" dirty="0"/>
          </a:p>
        </p:txBody>
      </p:sp>
    </p:spTree>
    <p:extLst>
      <p:ext uri="{BB962C8B-B14F-4D97-AF65-F5344CB8AC3E}">
        <p14:creationId xmlns:p14="http://schemas.microsoft.com/office/powerpoint/2010/main" val="400415614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481965" y="1385082"/>
            <a:ext cx="10973512" cy="5472918"/>
          </a:xfrm>
          <a:prstGeom prst="rect">
            <a:avLst/>
          </a:prstGeom>
        </p:spPr>
      </p:pic>
      <p:sp>
        <p:nvSpPr>
          <p:cNvPr id="7" name="Unvan 6"/>
          <p:cNvSpPr>
            <a:spLocks noGrp="1"/>
          </p:cNvSpPr>
          <p:nvPr>
            <p:ph type="title"/>
          </p:nvPr>
        </p:nvSpPr>
        <p:spPr/>
        <p:txBody>
          <a:bodyPr/>
          <a:lstStyle/>
          <a:p>
            <a:pPr algn="ctr"/>
            <a:r>
              <a:rPr lang="tr-TR" dirty="0" smtClean="0">
                <a:latin typeface="Times New Roman" panose="02020603050405020304" pitchFamily="18" charset="0"/>
                <a:cs typeface="Times New Roman" panose="02020603050405020304" pitchFamily="18" charset="0"/>
              </a:rPr>
              <a:t>Organizasyon Şeması</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0852418"/>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80510" y="326742"/>
            <a:ext cx="10515600" cy="1325563"/>
          </a:xfrm>
        </p:spPr>
        <p:txBody>
          <a:bodyPr/>
          <a:lstStyle/>
          <a:p>
            <a:pPr algn="ctr"/>
            <a:r>
              <a:rPr lang="tr-TR" dirty="0" smtClean="0">
                <a:latin typeface="Times New Roman" panose="02020603050405020304" pitchFamily="18" charset="0"/>
                <a:cs typeface="Times New Roman" panose="02020603050405020304" pitchFamily="18" charset="0"/>
              </a:rPr>
              <a:t>Başhekim</a:t>
            </a:r>
            <a:br>
              <a:rPr lang="tr-TR" dirty="0" smtClean="0">
                <a:latin typeface="Times New Roman" panose="02020603050405020304" pitchFamily="18" charset="0"/>
                <a:cs typeface="Times New Roman" panose="02020603050405020304" pitchFamily="18" charset="0"/>
              </a:rPr>
            </a:br>
            <a:r>
              <a:rPr lang="tr-TR" dirty="0" smtClean="0">
                <a:latin typeface="Times New Roman" panose="02020603050405020304" pitchFamily="18" charset="0"/>
                <a:cs typeface="Times New Roman" panose="02020603050405020304" pitchFamily="18" charset="0"/>
              </a:rPr>
              <a:t>Prof. Dr. Sevgi Özcan</a:t>
            </a:r>
            <a:endParaRPr lang="tr-TR" dirty="0">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9962" y="1652305"/>
            <a:ext cx="5036695" cy="5036695"/>
          </a:xfrm>
          <a:prstGeom prst="rect">
            <a:avLst/>
          </a:prstGeom>
        </p:spPr>
      </p:pic>
    </p:spTree>
    <p:extLst>
      <p:ext uri="{BB962C8B-B14F-4D97-AF65-F5344CB8AC3E}">
        <p14:creationId xmlns:p14="http://schemas.microsoft.com/office/powerpoint/2010/main" val="121238833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199" y="155263"/>
            <a:ext cx="10515600" cy="1325563"/>
          </a:xfrm>
        </p:spPr>
        <p:txBody>
          <a:bodyPr/>
          <a:lstStyle/>
          <a:p>
            <a:r>
              <a:rPr lang="tr-TR" dirty="0" err="1" smtClean="0">
                <a:latin typeface="Times New Roman" panose="02020603050405020304" pitchFamily="18" charset="0"/>
                <a:cs typeface="Times New Roman" panose="02020603050405020304" pitchFamily="18" charset="0"/>
              </a:rPr>
              <a:t>Medikososyal</a:t>
            </a:r>
            <a:r>
              <a:rPr lang="tr-TR" dirty="0" smtClean="0">
                <a:latin typeface="Times New Roman" panose="02020603050405020304" pitchFamily="18" charset="0"/>
                <a:cs typeface="Times New Roman" panose="02020603050405020304" pitchFamily="18" charset="0"/>
              </a:rPr>
              <a:t> Merkezi Personeli</a:t>
            </a:r>
            <a:endParaRPr lang="tr-TR" dirty="0">
              <a:latin typeface="Times New Roman" panose="02020603050405020304" pitchFamily="18" charset="0"/>
              <a:cs typeface="Times New Roman" panose="02020603050405020304" pitchFamily="18" charset="0"/>
            </a:endParaRP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2039" y="1227059"/>
            <a:ext cx="7507921" cy="5630941"/>
          </a:xfrm>
          <a:prstGeom prst="rect">
            <a:avLst/>
          </a:prstGeom>
        </p:spPr>
      </p:pic>
    </p:spTree>
    <p:extLst>
      <p:ext uri="{BB962C8B-B14F-4D97-AF65-F5344CB8AC3E}">
        <p14:creationId xmlns:p14="http://schemas.microsoft.com/office/powerpoint/2010/main" val="50854024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latin typeface="Times New Roman" panose="02020603050405020304" pitchFamily="18" charset="0"/>
                <a:cs typeface="Times New Roman" panose="02020603050405020304" pitchFamily="18" charset="0"/>
              </a:rPr>
              <a:t>Merkezimizde Verilen Hizmetler</a:t>
            </a:r>
            <a:endParaRPr lang="tr-TR" dirty="0">
              <a:latin typeface="Times New Roman" panose="02020603050405020304" pitchFamily="18" charset="0"/>
              <a:cs typeface="Times New Roman" panose="02020603050405020304" pitchFamily="18" charset="0"/>
            </a:endParaRPr>
          </a:p>
        </p:txBody>
      </p:sp>
      <p:sp>
        <p:nvSpPr>
          <p:cNvPr id="4" name="İçerik Yer Tutucusu 3"/>
          <p:cNvSpPr>
            <a:spLocks noGrp="1"/>
          </p:cNvSpPr>
          <p:nvPr>
            <p:ph idx="1"/>
          </p:nvPr>
        </p:nvSpPr>
        <p:spPr>
          <a:xfrm>
            <a:off x="838200" y="2227407"/>
            <a:ext cx="10515600" cy="4351338"/>
          </a:xfrm>
        </p:spPr>
        <p:txBody>
          <a:bodyPr>
            <a:normAutofit fontScale="92500" lnSpcReduction="20000"/>
          </a:bodyPr>
          <a:lstStyle/>
          <a:p>
            <a:pPr marL="0" indent="0">
              <a:buNone/>
            </a:pPr>
            <a:r>
              <a:rPr lang="tr-TR" dirty="0"/>
              <a:t>-Birinci Basamak Poliklinik Hizmetleri</a:t>
            </a:r>
          </a:p>
          <a:p>
            <a:pPr marL="0" indent="0">
              <a:buNone/>
            </a:pPr>
            <a:r>
              <a:rPr lang="tr-TR" dirty="0"/>
              <a:t>	1. Çukurova Üniversitesi Eğitim ASM Birimi Poliklinik Hizmetleri	</a:t>
            </a:r>
          </a:p>
          <a:p>
            <a:pPr marL="0" indent="0">
              <a:buNone/>
            </a:pPr>
            <a:r>
              <a:rPr lang="tr-TR" dirty="0"/>
              <a:t>	2. Yetkilendirilmiş Aile Hekimliği Poliklinik Hizmetleri</a:t>
            </a:r>
          </a:p>
          <a:p>
            <a:pPr marL="0" indent="0">
              <a:buNone/>
            </a:pPr>
            <a:r>
              <a:rPr lang="tr-TR" dirty="0"/>
              <a:t>	3. ÇÜ. Tıp Fakültesi Aile Hekimliği Poliklinik </a:t>
            </a:r>
            <a:r>
              <a:rPr lang="tr-TR" dirty="0" smtClean="0"/>
              <a:t>Hizmetleri</a:t>
            </a:r>
          </a:p>
          <a:p>
            <a:pPr marL="0" indent="0">
              <a:buNone/>
            </a:pPr>
            <a:r>
              <a:rPr lang="tr-TR" dirty="0"/>
              <a:t>-Diyet ve Sağlıklı Beslenme Hizmetleri	</a:t>
            </a:r>
          </a:p>
          <a:p>
            <a:pPr marL="0" indent="0">
              <a:buNone/>
            </a:pPr>
            <a:r>
              <a:rPr lang="tr-TR" dirty="0"/>
              <a:t>-Psikolojik Danışmanlık ve Rehberlik Hizmetleri</a:t>
            </a:r>
          </a:p>
          <a:p>
            <a:pPr marL="0" indent="0">
              <a:buNone/>
            </a:pPr>
            <a:r>
              <a:rPr lang="tr-TR" dirty="0" smtClean="0"/>
              <a:t>-Hemşirelik Hizmetleri</a:t>
            </a:r>
          </a:p>
          <a:p>
            <a:pPr marL="0" indent="0">
              <a:buNone/>
            </a:pPr>
            <a:r>
              <a:rPr lang="tr-TR" dirty="0"/>
              <a:t>	</a:t>
            </a:r>
            <a:r>
              <a:rPr lang="tr-TR" dirty="0" smtClean="0"/>
              <a:t>1. Tedavi Hizmetleri</a:t>
            </a:r>
          </a:p>
          <a:p>
            <a:pPr marL="0" indent="0">
              <a:buNone/>
            </a:pPr>
            <a:r>
              <a:rPr lang="tr-TR" dirty="0" smtClean="0"/>
              <a:t>	2. Aşı Hizmetleri</a:t>
            </a:r>
            <a:endParaRPr lang="tr-TR" dirty="0"/>
          </a:p>
          <a:p>
            <a:pPr marL="0" indent="0">
              <a:buNone/>
            </a:pPr>
            <a:r>
              <a:rPr lang="tr-TR" dirty="0" smtClean="0"/>
              <a:t>-</a:t>
            </a:r>
            <a:r>
              <a:rPr lang="tr-TR" dirty="0"/>
              <a:t>Sağlık Eğitimleri</a:t>
            </a:r>
          </a:p>
          <a:p>
            <a:endParaRPr lang="tr-TR" dirty="0"/>
          </a:p>
          <a:p>
            <a:endParaRPr lang="tr-TR" dirty="0"/>
          </a:p>
        </p:txBody>
      </p:sp>
    </p:spTree>
    <p:extLst>
      <p:ext uri="{BB962C8B-B14F-4D97-AF65-F5344CB8AC3E}">
        <p14:creationId xmlns:p14="http://schemas.microsoft.com/office/powerpoint/2010/main" val="6145720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Başlık"/>
          <p:cNvSpPr>
            <a:spLocks noGrp="1"/>
          </p:cNvSpPr>
          <p:nvPr>
            <p:ph type="title"/>
          </p:nvPr>
        </p:nvSpPr>
        <p:spPr/>
        <p:txBody>
          <a:bodyPr/>
          <a:lstStyle/>
          <a:p>
            <a:pPr eaLnBrk="1" hangingPunct="1"/>
            <a:r>
              <a:rPr lang="tr-TR" altLang="en-US" sz="3600" b="1">
                <a:solidFill>
                  <a:srgbClr val="0070C0"/>
                </a:solidFill>
              </a:rPr>
              <a:t>KA 1 – Bireylerin Öğrenme Hareketliliği</a:t>
            </a:r>
            <a:br>
              <a:rPr lang="tr-TR" altLang="en-US" sz="3600" b="1">
                <a:solidFill>
                  <a:srgbClr val="0070C0"/>
                </a:solidFill>
              </a:rPr>
            </a:br>
            <a:r>
              <a:rPr lang="tr-TR" altLang="en-US" sz="3600" b="1">
                <a:solidFill>
                  <a:srgbClr val="0070C0"/>
                </a:solidFill>
              </a:rPr>
              <a:t>Yükseköğretim alanında ise</a:t>
            </a:r>
          </a:p>
        </p:txBody>
      </p:sp>
      <p:sp>
        <p:nvSpPr>
          <p:cNvPr id="6147" name="3 İçerik Yer Tutucusu"/>
          <p:cNvSpPr>
            <a:spLocks noGrp="1"/>
          </p:cNvSpPr>
          <p:nvPr>
            <p:ph idx="1"/>
          </p:nvPr>
        </p:nvSpPr>
        <p:spPr>
          <a:xfrm>
            <a:off x="1981200" y="1600201"/>
            <a:ext cx="8229600" cy="2189163"/>
          </a:xfrm>
        </p:spPr>
        <p:txBody>
          <a:bodyPr>
            <a:normAutofit fontScale="92500" lnSpcReduction="10000"/>
          </a:bodyPr>
          <a:lstStyle/>
          <a:p>
            <a:pPr eaLnBrk="1" hangingPunct="1"/>
            <a:r>
              <a:rPr lang="tr-TR" altLang="en-US" smtClean="0"/>
              <a:t>Program ülkelerindeki yararlanıcılar, Avrupa sınırları içerisindeki yükseköğretim kurumlarında eğitim alma ve staj yapma fırsatına sahip olacaklar (KA103)</a:t>
            </a:r>
          </a:p>
          <a:p>
            <a:pPr eaLnBrk="1" hangingPunct="1"/>
            <a:r>
              <a:rPr lang="tr-TR" altLang="en-US" smtClean="0"/>
              <a:t>Program ülkelerindeki yararlanıcılar, program dışı ülkelerdeki yükseköğretim kurumlarında eğitim alma ve staj yapma fırsatına sahip olacaklar (KA107)</a:t>
            </a:r>
          </a:p>
          <a:p>
            <a:pPr eaLnBrk="1" hangingPunct="1"/>
            <a:endParaRPr lang="tr-TR" altLang="en-US" smtClean="0"/>
          </a:p>
          <a:p>
            <a:pPr eaLnBrk="1" hangingPunct="1"/>
            <a:endParaRPr lang="tr-TR" altLang="en-US" smtClean="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75853" y="683778"/>
            <a:ext cx="11097491" cy="1325563"/>
          </a:xfrm>
        </p:spPr>
        <p:txBody>
          <a:bodyPr/>
          <a:lstStyle/>
          <a:p>
            <a:pPr algn="ctr"/>
            <a:r>
              <a:rPr lang="tr-TR" dirty="0">
                <a:latin typeface="Times New Roman" panose="02020603050405020304" pitchFamily="18" charset="0"/>
                <a:cs typeface="Times New Roman" panose="02020603050405020304" pitchFamily="18" charset="0"/>
              </a:rPr>
              <a:t>Çukurova Üniversitesi Eğitim ASM Birimi Poliklinik Hizmetleri	</a:t>
            </a:r>
          </a:p>
        </p:txBody>
      </p:sp>
      <p:sp>
        <p:nvSpPr>
          <p:cNvPr id="3" name="İçerik Yer Tutucusu 2"/>
          <p:cNvSpPr>
            <a:spLocks noGrp="1"/>
          </p:cNvSpPr>
          <p:nvPr>
            <p:ph idx="1"/>
          </p:nvPr>
        </p:nvSpPr>
        <p:spPr>
          <a:xfrm>
            <a:off x="775853" y="2470423"/>
            <a:ext cx="10515600" cy="3519055"/>
          </a:xfrm>
        </p:spPr>
        <p:txBody>
          <a:bodyPr>
            <a:normAutofit/>
          </a:bodyPr>
          <a:lstStyle/>
          <a:p>
            <a:pPr marL="0" indent="0">
              <a:buNone/>
            </a:pPr>
            <a:r>
              <a:rPr lang="tr-TR" dirty="0">
                <a:latin typeface="Times New Roman" panose="02020603050405020304" pitchFamily="18" charset="0"/>
                <a:cs typeface="Times New Roman" panose="02020603050405020304" pitchFamily="18" charset="0"/>
              </a:rPr>
              <a:t>	Aile Hekimliği Uygulama Yönetmeliğine göre “Madde 8.3. İkamet ettiği ilden başka bir ile ikamet amacıyla yeni gelen kişiler istedikleri bir aile hekimine kayıt yaptırırlar.” Bu doğrultuda birim kişi kaydı almakta, kayıtlı olan öğrencilere sürekli ve kapsamlı birinci basamak tanı ve tedavi hizmeti vermektedir.  </a:t>
            </a:r>
            <a:endParaRPr lang="tr-TR" dirty="0" smtClean="0">
              <a:latin typeface="Times New Roman" panose="02020603050405020304" pitchFamily="18" charset="0"/>
              <a:cs typeface="Times New Roman" panose="02020603050405020304" pitchFamily="18" charset="0"/>
            </a:endParaRPr>
          </a:p>
          <a:p>
            <a:pPr marL="0" indent="0">
              <a:buNone/>
            </a:pPr>
            <a:r>
              <a:rPr lang="tr-TR" dirty="0">
                <a:latin typeface="Times New Roman" panose="02020603050405020304" pitchFamily="18" charset="0"/>
                <a:cs typeface="Times New Roman" panose="02020603050405020304" pitchFamily="18" charset="0"/>
              </a:rPr>
              <a:t>	</a:t>
            </a:r>
            <a:r>
              <a:rPr lang="tr-TR" dirty="0" smtClean="0">
                <a:latin typeface="Times New Roman" panose="02020603050405020304" pitchFamily="18" charset="0"/>
                <a:cs typeface="Times New Roman" panose="02020603050405020304" pitchFamily="18" charset="0"/>
              </a:rPr>
              <a:t>Sürekli </a:t>
            </a:r>
            <a:r>
              <a:rPr lang="tr-TR" dirty="0">
                <a:latin typeface="Times New Roman" panose="02020603050405020304" pitchFamily="18" charset="0"/>
                <a:cs typeface="Times New Roman" panose="02020603050405020304" pitchFamily="18" charset="0"/>
              </a:rPr>
              <a:t>aynı yerden, randevulu hizmet almak isteyen kişilerin ilgili polikliniğe bizzat başvurarak “Aile Hekimi Değişikliği”  formunu doldurmaları gerekmektedir. </a:t>
            </a:r>
            <a:endParaRPr lang="tr-TR"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942552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46907" y="431898"/>
            <a:ext cx="9573492" cy="1020331"/>
          </a:xfrm>
        </p:spPr>
        <p:txBody>
          <a:bodyPr>
            <a:noAutofit/>
          </a:bodyPr>
          <a:lstStyle/>
          <a:p>
            <a:pPr algn="ctr"/>
            <a:r>
              <a:rPr lang="tr-TR" dirty="0">
                <a:latin typeface="Times New Roman" panose="02020603050405020304" pitchFamily="18" charset="0"/>
                <a:cs typeface="Times New Roman" panose="02020603050405020304" pitchFamily="18" charset="0"/>
              </a:rPr>
              <a:t>Yetkilendirilmiş Aile Hekimliği Poliklinik Hizmetleri	</a:t>
            </a:r>
          </a:p>
        </p:txBody>
      </p:sp>
      <p:sp>
        <p:nvSpPr>
          <p:cNvPr id="3" name="İçerik Yer Tutucusu 2"/>
          <p:cNvSpPr>
            <a:spLocks noGrp="1"/>
          </p:cNvSpPr>
          <p:nvPr>
            <p:ph idx="1"/>
          </p:nvPr>
        </p:nvSpPr>
        <p:spPr>
          <a:xfrm>
            <a:off x="775853" y="4793672"/>
            <a:ext cx="10515600" cy="1870363"/>
          </a:xfrm>
        </p:spPr>
        <p:txBody>
          <a:bodyPr>
            <a:normAutofit/>
          </a:bodyPr>
          <a:lstStyle/>
          <a:p>
            <a:pPr marL="0" indent="0">
              <a:buNone/>
            </a:pPr>
            <a:r>
              <a:rPr lang="tr-TR" sz="3200" dirty="0" smtClean="0">
                <a:latin typeface="Times New Roman" panose="02020603050405020304" pitchFamily="18" charset="0"/>
                <a:cs typeface="Times New Roman" panose="02020603050405020304" pitchFamily="18" charset="0"/>
              </a:rPr>
              <a:t>	</a:t>
            </a:r>
            <a:r>
              <a:rPr lang="tr-TR" dirty="0" smtClean="0">
                <a:latin typeface="Times New Roman" panose="02020603050405020304" pitchFamily="18" charset="0"/>
                <a:cs typeface="Times New Roman" panose="02020603050405020304" pitchFamily="18" charset="0"/>
              </a:rPr>
              <a:t>Yetkilendirilmiş </a:t>
            </a:r>
            <a:r>
              <a:rPr lang="tr-TR" dirty="0">
                <a:latin typeface="Times New Roman" panose="02020603050405020304" pitchFamily="18" charset="0"/>
                <a:cs typeface="Times New Roman" panose="02020603050405020304" pitchFamily="18" charset="0"/>
              </a:rPr>
              <a:t>Aile Hekimlerimiz kişi kaydı almamakta, aile hekimi kaydı Adana (merkez) dışında olan öğrencilere misafir statüsünde  birinci basamak tanı ve tedavi hizmeti vermektedir.  Hizmet almak isteyenler başvuru anında sıra numarası alarak hizmet alırlar. </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6435" y="1690140"/>
            <a:ext cx="5094435" cy="2865620"/>
          </a:xfrm>
          <a:prstGeom prst="rect">
            <a:avLst/>
          </a:prstGeom>
        </p:spPr>
      </p:pic>
    </p:spTree>
    <p:extLst>
      <p:ext uri="{BB962C8B-B14F-4D97-AF65-F5344CB8AC3E}">
        <p14:creationId xmlns:p14="http://schemas.microsoft.com/office/powerpoint/2010/main" val="664391967"/>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75853" y="323560"/>
            <a:ext cx="11097491" cy="964913"/>
          </a:xfrm>
        </p:spPr>
        <p:txBody>
          <a:bodyPr>
            <a:noAutofit/>
          </a:bodyPr>
          <a:lstStyle/>
          <a:p>
            <a:pPr algn="ctr"/>
            <a:r>
              <a:rPr lang="tr-TR" dirty="0">
                <a:latin typeface="Times New Roman" panose="02020603050405020304" pitchFamily="18" charset="0"/>
                <a:cs typeface="Times New Roman" panose="02020603050405020304" pitchFamily="18" charset="0"/>
              </a:rPr>
              <a:t>ÇÜ. Tıp Fakültesi Aile </a:t>
            </a:r>
            <a:r>
              <a:rPr lang="tr-TR" dirty="0" smtClean="0">
                <a:latin typeface="Times New Roman" panose="02020603050405020304" pitchFamily="18" charset="0"/>
                <a:cs typeface="Times New Roman" panose="02020603050405020304" pitchFamily="18" charset="0"/>
              </a:rPr>
              <a:t>Hekimliği A.D. </a:t>
            </a:r>
            <a:r>
              <a:rPr lang="tr-TR" dirty="0">
                <a:latin typeface="Times New Roman" panose="02020603050405020304" pitchFamily="18" charset="0"/>
                <a:cs typeface="Times New Roman" panose="02020603050405020304" pitchFamily="18" charset="0"/>
              </a:rPr>
              <a:t>Poliklinik Hizmetleri	</a:t>
            </a:r>
          </a:p>
        </p:txBody>
      </p:sp>
      <p:sp>
        <p:nvSpPr>
          <p:cNvPr id="3" name="İçerik Yer Tutucusu 2"/>
          <p:cNvSpPr>
            <a:spLocks noGrp="1"/>
          </p:cNvSpPr>
          <p:nvPr>
            <p:ph idx="1"/>
          </p:nvPr>
        </p:nvSpPr>
        <p:spPr>
          <a:xfrm>
            <a:off x="374754" y="1663909"/>
            <a:ext cx="7030387" cy="4542020"/>
          </a:xfrm>
        </p:spPr>
        <p:txBody>
          <a:bodyPr>
            <a:normAutofit lnSpcReduction="10000"/>
          </a:bodyPr>
          <a:lstStyle/>
          <a:p>
            <a:pPr marL="0" indent="0">
              <a:buNone/>
            </a:pPr>
            <a:r>
              <a:rPr lang="tr-TR" dirty="0">
                <a:latin typeface="Times New Roman" panose="02020603050405020304" pitchFamily="18" charset="0"/>
                <a:cs typeface="Times New Roman" panose="02020603050405020304" pitchFamily="18" charset="0"/>
              </a:rPr>
              <a:t>	</a:t>
            </a:r>
            <a:endParaRPr lang="tr-TR" dirty="0" smtClean="0">
              <a:latin typeface="Times New Roman" panose="02020603050405020304" pitchFamily="18" charset="0"/>
              <a:cs typeface="Times New Roman" panose="02020603050405020304" pitchFamily="18" charset="0"/>
            </a:endParaRPr>
          </a:p>
          <a:p>
            <a:pPr marL="0" indent="0">
              <a:buNone/>
            </a:pPr>
            <a:endParaRPr lang="tr-TR" dirty="0">
              <a:latin typeface="Times New Roman" panose="02020603050405020304" pitchFamily="18" charset="0"/>
              <a:cs typeface="Times New Roman" panose="02020603050405020304" pitchFamily="18" charset="0"/>
            </a:endParaRPr>
          </a:p>
          <a:p>
            <a:pPr marL="0" indent="0">
              <a:buNone/>
            </a:pPr>
            <a:r>
              <a:rPr lang="tr-TR" dirty="0" smtClean="0">
                <a:latin typeface="Times New Roman" panose="02020603050405020304" pitchFamily="18" charset="0"/>
                <a:cs typeface="Times New Roman" panose="02020603050405020304" pitchFamily="18" charset="0"/>
              </a:rPr>
              <a:t>	Balcalı </a:t>
            </a:r>
            <a:r>
              <a:rPr lang="tr-TR" dirty="0">
                <a:latin typeface="Times New Roman" panose="02020603050405020304" pitchFamily="18" charset="0"/>
                <a:cs typeface="Times New Roman" panose="02020603050405020304" pitchFamily="18" charset="0"/>
              </a:rPr>
              <a:t>Hastanesine (3.basamak) bağlı bir poliklinik olarak birinci basamak tanı ve tedavi hizmeti vermektedir. </a:t>
            </a:r>
            <a:endParaRPr lang="tr-TR" dirty="0" smtClean="0">
              <a:latin typeface="Times New Roman" panose="02020603050405020304" pitchFamily="18" charset="0"/>
              <a:cs typeface="Times New Roman" panose="02020603050405020304" pitchFamily="18" charset="0"/>
            </a:endParaRPr>
          </a:p>
          <a:p>
            <a:pPr marL="0" indent="0">
              <a:buNone/>
            </a:pPr>
            <a:r>
              <a:rPr lang="tr-TR" dirty="0">
                <a:latin typeface="Times New Roman" panose="02020603050405020304" pitchFamily="18" charset="0"/>
                <a:cs typeface="Times New Roman" panose="02020603050405020304" pitchFamily="18" charset="0"/>
              </a:rPr>
              <a:t>	</a:t>
            </a:r>
            <a:r>
              <a:rPr lang="tr-TR" dirty="0" smtClean="0">
                <a:latin typeface="Times New Roman" panose="02020603050405020304" pitchFamily="18" charset="0"/>
                <a:cs typeface="Times New Roman" panose="02020603050405020304" pitchFamily="18" charset="0"/>
              </a:rPr>
              <a:t>Tetkikler </a:t>
            </a:r>
            <a:r>
              <a:rPr lang="tr-TR" dirty="0">
                <a:latin typeface="Times New Roman" panose="02020603050405020304" pitchFamily="18" charset="0"/>
                <a:cs typeface="Times New Roman" panose="02020603050405020304" pitchFamily="18" charset="0"/>
              </a:rPr>
              <a:t>için kan ve idrar numuneleri kurumda alınmakta, </a:t>
            </a:r>
            <a:r>
              <a:rPr lang="tr-TR" dirty="0" smtClean="0">
                <a:latin typeface="Times New Roman" panose="02020603050405020304" pitchFamily="18" charset="0"/>
                <a:cs typeface="Times New Roman" panose="02020603050405020304" pitchFamily="18" charset="0"/>
              </a:rPr>
              <a:t>Balcalı </a:t>
            </a:r>
            <a:r>
              <a:rPr lang="tr-TR" dirty="0">
                <a:latin typeface="Times New Roman" panose="02020603050405020304" pitchFamily="18" charset="0"/>
                <a:cs typeface="Times New Roman" panose="02020603050405020304" pitchFamily="18" charset="0"/>
              </a:rPr>
              <a:t>Hastanesine gönderilmektedir. Sonuçlar poliklinik hekiminden alınmaktadır. Yine gerekli durumlarda Balcalı Hastanesi polikliniklerinden konsültasyon istenmektedir. </a:t>
            </a:r>
            <a:endParaRPr lang="tr-TR" sz="3200" dirty="0">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9622" y="1528997"/>
            <a:ext cx="3747853" cy="4997137"/>
          </a:xfrm>
          <a:prstGeom prst="rect">
            <a:avLst/>
          </a:prstGeom>
        </p:spPr>
      </p:pic>
    </p:spTree>
    <p:extLst>
      <p:ext uri="{BB962C8B-B14F-4D97-AF65-F5344CB8AC3E}">
        <p14:creationId xmlns:p14="http://schemas.microsoft.com/office/powerpoint/2010/main" val="319694022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226579"/>
            <a:ext cx="10515600" cy="1325563"/>
          </a:xfrm>
        </p:spPr>
        <p:txBody>
          <a:bodyPr/>
          <a:lstStyle/>
          <a:p>
            <a:pPr algn="ctr"/>
            <a:r>
              <a:rPr lang="tr-TR" dirty="0">
                <a:latin typeface="Times New Roman" panose="02020603050405020304" pitchFamily="18" charset="0"/>
                <a:cs typeface="Times New Roman" panose="02020603050405020304" pitchFamily="18" charset="0"/>
              </a:rPr>
              <a:t>Diyet ve Sağlıklı Beslenme Hizmetleri</a:t>
            </a:r>
            <a:br>
              <a:rPr lang="tr-TR" dirty="0">
                <a:latin typeface="Times New Roman" panose="02020603050405020304" pitchFamily="18" charset="0"/>
                <a:cs typeface="Times New Roman" panose="02020603050405020304" pitchFamily="18" charset="0"/>
              </a:rPr>
            </a:b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838200" y="3957403"/>
            <a:ext cx="10515600" cy="1753849"/>
          </a:xfrm>
        </p:spPr>
        <p:txBody>
          <a:bodyPr>
            <a:noAutofit/>
          </a:bodyPr>
          <a:lstStyle/>
          <a:p>
            <a:pPr marL="0" indent="0">
              <a:buNone/>
            </a:pPr>
            <a:r>
              <a:rPr lang="tr-TR" dirty="0" smtClean="0">
                <a:latin typeface="Times New Roman" panose="02020603050405020304" pitchFamily="18" charset="0"/>
                <a:cs typeface="Times New Roman" panose="02020603050405020304" pitchFamily="18" charset="0"/>
              </a:rPr>
              <a:t>	</a:t>
            </a:r>
          </a:p>
          <a:p>
            <a:pPr marL="0" indent="0">
              <a:buNone/>
            </a:pPr>
            <a:r>
              <a:rPr lang="tr-TR"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Üniversitemizin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öğrencilerine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akademik</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idari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personeli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ile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bakmakla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yükümlü</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oldukları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aile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bireylerine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emeklilerine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beslenme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eğitimi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danışmanlığı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verir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beslenmelerini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düzenler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takip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eder</a:t>
            </a:r>
            <a:r>
              <a:rPr lang="en-US" b="1"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ileri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tetkik</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tedavisi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gereken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hastaları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ilgili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kuruluşlara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yönlendirir</a:t>
            </a:r>
            <a:r>
              <a:rPr lang="en-US" dirty="0">
                <a:latin typeface="Times New Roman" panose="02020603050405020304" pitchFamily="18" charset="0"/>
                <a:cs typeface="Times New Roman" panose="02020603050405020304" pitchFamily="18" charset="0"/>
              </a:rPr>
              <a:t>.</a:t>
            </a:r>
            <a:endParaRPr lang="tr-TR" dirty="0">
              <a:latin typeface="Times New Roman" panose="02020603050405020304" pitchFamily="18" charset="0"/>
              <a:cs typeface="Times New Roman" panose="02020603050405020304" pitchFamily="18" charset="0"/>
            </a:endParaRPr>
          </a:p>
          <a:p>
            <a:pPr marL="0" indent="0">
              <a:buNone/>
            </a:pPr>
            <a:r>
              <a:rPr lang="tr-TR" dirty="0"/>
              <a:t> </a:t>
            </a:r>
          </a:p>
          <a:p>
            <a:endParaRPr lang="tr-TR" dirty="0">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0723" y="1123315"/>
            <a:ext cx="4350553" cy="3262915"/>
          </a:xfrm>
          <a:prstGeom prst="rect">
            <a:avLst/>
          </a:prstGeom>
        </p:spPr>
      </p:pic>
    </p:spTree>
    <p:extLst>
      <p:ext uri="{BB962C8B-B14F-4D97-AF65-F5344CB8AC3E}">
        <p14:creationId xmlns:p14="http://schemas.microsoft.com/office/powerpoint/2010/main" val="384517735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latin typeface="Times New Roman" panose="02020603050405020304" pitchFamily="18" charset="0"/>
                <a:cs typeface="Times New Roman" panose="02020603050405020304" pitchFamily="18" charset="0"/>
              </a:rPr>
              <a:t>Psikolojik Danışma ve Rehberlik Birimi</a:t>
            </a:r>
          </a:p>
        </p:txBody>
      </p:sp>
      <p:sp>
        <p:nvSpPr>
          <p:cNvPr id="3" name="İçerik Yer Tutucusu 2"/>
          <p:cNvSpPr>
            <a:spLocks noGrp="1"/>
          </p:cNvSpPr>
          <p:nvPr>
            <p:ph idx="1"/>
          </p:nvPr>
        </p:nvSpPr>
        <p:spPr>
          <a:xfrm>
            <a:off x="838200" y="4961745"/>
            <a:ext cx="10515600" cy="1530012"/>
          </a:xfrm>
        </p:spPr>
        <p:txBody>
          <a:bodyPr/>
          <a:lstStyle/>
          <a:p>
            <a:pPr marL="0" indent="0">
              <a:buNone/>
            </a:pPr>
            <a:r>
              <a:rPr lang="tr-TR" dirty="0" smtClean="0"/>
              <a:t>	 </a:t>
            </a:r>
            <a:r>
              <a:rPr lang="tr-TR" dirty="0">
                <a:latin typeface="Times New Roman" panose="02020603050405020304" pitchFamily="18" charset="0"/>
                <a:cs typeface="Times New Roman" panose="02020603050405020304" pitchFamily="18" charset="0"/>
              </a:rPr>
              <a:t>Merkezimizden psikolojik sorunlarınızın yanında; kendini tanıma ve geliştirme, insanlarla daha iyi iletişim kurabilme, üniversiteye uyum ve eğitim ile ilgili sorunlarınızın çözümü için de yardım alabilirsiniz. </a:t>
            </a:r>
          </a:p>
        </p:txBody>
      </p:sp>
      <p:pic>
        <p:nvPicPr>
          <p:cNvPr id="5" name="Resim 4"/>
          <p:cNvPicPr>
            <a:picLocks noChangeAspect="1"/>
          </p:cNvPicPr>
          <p:nvPr/>
        </p:nvPicPr>
        <p:blipFill>
          <a:blip r:embed="rId2"/>
          <a:stretch>
            <a:fillRect/>
          </a:stretch>
        </p:blipFill>
        <p:spPr>
          <a:xfrm>
            <a:off x="3066581" y="1690688"/>
            <a:ext cx="6058837" cy="2908242"/>
          </a:xfrm>
          <a:prstGeom prst="rect">
            <a:avLst/>
          </a:prstGeom>
        </p:spPr>
      </p:pic>
    </p:spTree>
    <p:extLst>
      <p:ext uri="{BB962C8B-B14F-4D97-AF65-F5344CB8AC3E}">
        <p14:creationId xmlns:p14="http://schemas.microsoft.com/office/powerpoint/2010/main" val="172746139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latin typeface="Times New Roman" panose="02020603050405020304" pitchFamily="18" charset="0"/>
                <a:cs typeface="Times New Roman" panose="02020603050405020304" pitchFamily="18" charset="0"/>
              </a:rPr>
              <a:t>Psikolojik Danışma ve Rehberlik Birimi</a:t>
            </a:r>
          </a:p>
        </p:txBody>
      </p:sp>
      <p:sp>
        <p:nvSpPr>
          <p:cNvPr id="3" name="İçerik Yer Tutucusu 2"/>
          <p:cNvSpPr>
            <a:spLocks noGrp="1"/>
          </p:cNvSpPr>
          <p:nvPr>
            <p:ph idx="1"/>
          </p:nvPr>
        </p:nvSpPr>
        <p:spPr>
          <a:xfrm>
            <a:off x="318656" y="4332157"/>
            <a:ext cx="11035144" cy="2159599"/>
          </a:xfrm>
        </p:spPr>
        <p:txBody>
          <a:bodyPr/>
          <a:lstStyle/>
          <a:p>
            <a:pPr marL="0" indent="0">
              <a:buNone/>
            </a:pPr>
            <a:r>
              <a:rPr lang="tr-TR" dirty="0" smtClean="0"/>
              <a:t>-Bireysel </a:t>
            </a:r>
            <a:r>
              <a:rPr lang="tr-TR" dirty="0"/>
              <a:t>psikolojik danışma</a:t>
            </a:r>
          </a:p>
          <a:p>
            <a:pPr marL="0" indent="0">
              <a:buNone/>
            </a:pPr>
            <a:r>
              <a:rPr lang="tr-TR" dirty="0" smtClean="0"/>
              <a:t>-Grupla </a:t>
            </a:r>
            <a:r>
              <a:rPr lang="tr-TR" dirty="0"/>
              <a:t>psikolojik danışma</a:t>
            </a:r>
          </a:p>
          <a:p>
            <a:pPr marL="0" indent="0">
              <a:buNone/>
            </a:pPr>
            <a:r>
              <a:rPr lang="tr-TR" dirty="0" smtClean="0"/>
              <a:t>-Psikolojik </a:t>
            </a:r>
            <a:r>
              <a:rPr lang="tr-TR" dirty="0"/>
              <a:t>testler</a:t>
            </a:r>
          </a:p>
          <a:p>
            <a:pPr marL="0" indent="0">
              <a:buNone/>
            </a:pPr>
            <a:r>
              <a:rPr lang="tr-TR" dirty="0" smtClean="0"/>
              <a:t>-Konferans</a:t>
            </a:r>
            <a:r>
              <a:rPr lang="tr-TR" dirty="0"/>
              <a:t>, seminer, söyleşi </a:t>
            </a:r>
            <a:r>
              <a:rPr lang="tr-TR" dirty="0" err="1" smtClean="0"/>
              <a:t>vb</a:t>
            </a:r>
            <a:r>
              <a:rPr lang="tr-TR" dirty="0" smtClean="0"/>
              <a:t> </a:t>
            </a:r>
            <a:r>
              <a:rPr lang="tr-TR" dirty="0"/>
              <a:t>eğitim çalışmaları </a:t>
            </a:r>
            <a:r>
              <a:rPr lang="tr-TR" dirty="0" smtClean="0"/>
              <a:t>şeklinde yürütülmektedir</a:t>
            </a:r>
            <a:r>
              <a:rPr lang="tr-TR" dirty="0"/>
              <a:t>.</a:t>
            </a:r>
          </a:p>
          <a:p>
            <a:endParaRPr lang="tr-TR" dirty="0"/>
          </a:p>
        </p:txBody>
      </p:sp>
      <p:pic>
        <p:nvPicPr>
          <p:cNvPr id="4" name="Resim 3"/>
          <p:cNvPicPr>
            <a:picLocks noChangeAspect="1"/>
          </p:cNvPicPr>
          <p:nvPr/>
        </p:nvPicPr>
        <p:blipFill>
          <a:blip r:embed="rId2"/>
          <a:stretch>
            <a:fillRect/>
          </a:stretch>
        </p:blipFill>
        <p:spPr>
          <a:xfrm>
            <a:off x="4200665" y="1864914"/>
            <a:ext cx="3790669" cy="2467243"/>
          </a:xfrm>
          <a:prstGeom prst="rect">
            <a:avLst/>
          </a:prstGeom>
        </p:spPr>
      </p:pic>
    </p:spTree>
    <p:extLst>
      <p:ext uri="{BB962C8B-B14F-4D97-AF65-F5344CB8AC3E}">
        <p14:creationId xmlns:p14="http://schemas.microsoft.com/office/powerpoint/2010/main" val="813540252"/>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03288" y="83512"/>
            <a:ext cx="10515600" cy="1325563"/>
          </a:xfrm>
        </p:spPr>
        <p:txBody>
          <a:bodyPr/>
          <a:lstStyle/>
          <a:p>
            <a:pPr algn="ctr"/>
            <a:r>
              <a:rPr lang="tr-TR" dirty="0">
                <a:latin typeface="Times New Roman" panose="02020603050405020304" pitchFamily="18" charset="0"/>
                <a:cs typeface="Times New Roman" panose="02020603050405020304" pitchFamily="18" charset="0"/>
              </a:rPr>
              <a:t>Tedavi Hizmetleri</a:t>
            </a:r>
          </a:p>
        </p:txBody>
      </p:sp>
      <p:sp>
        <p:nvSpPr>
          <p:cNvPr id="3" name="İçerik Yer Tutucusu 2"/>
          <p:cNvSpPr>
            <a:spLocks noGrp="1"/>
          </p:cNvSpPr>
          <p:nvPr>
            <p:ph idx="1"/>
          </p:nvPr>
        </p:nvSpPr>
        <p:spPr>
          <a:xfrm>
            <a:off x="703288" y="5056001"/>
            <a:ext cx="10515600" cy="1644603"/>
          </a:xfrm>
        </p:spPr>
        <p:txBody>
          <a:bodyPr/>
          <a:lstStyle/>
          <a:p>
            <a:pPr marL="0" indent="0">
              <a:buNone/>
            </a:pPr>
            <a:r>
              <a:rPr lang="tr-TR" dirty="0">
                <a:latin typeface="Times New Roman" panose="02020603050405020304" pitchFamily="18" charset="0"/>
                <a:cs typeface="Times New Roman" panose="02020603050405020304" pitchFamily="18" charset="0"/>
              </a:rPr>
              <a:t>	</a:t>
            </a:r>
            <a:r>
              <a:rPr lang="tr-TR" dirty="0" smtClean="0">
                <a:latin typeface="Times New Roman" panose="02020603050405020304" pitchFamily="18" charset="0"/>
                <a:cs typeface="Times New Roman" panose="02020603050405020304" pitchFamily="18" charset="0"/>
              </a:rPr>
              <a:t>Merkezimizde ilk </a:t>
            </a:r>
            <a:r>
              <a:rPr lang="tr-TR" dirty="0">
                <a:latin typeface="Times New Roman" panose="02020603050405020304" pitchFamily="18" charset="0"/>
                <a:cs typeface="Times New Roman" panose="02020603050405020304" pitchFamily="18" charset="0"/>
              </a:rPr>
              <a:t>ve acil tedavi uygulamalar reçete ile belgelenmiş </a:t>
            </a:r>
            <a:r>
              <a:rPr lang="tr-TR" dirty="0" smtClean="0">
                <a:latin typeface="Times New Roman" panose="02020603050405020304" pitchFamily="18" charset="0"/>
                <a:cs typeface="Times New Roman" panose="02020603050405020304" pitchFamily="18" charset="0"/>
              </a:rPr>
              <a:t>enjeksiyonlarının </a:t>
            </a:r>
            <a:r>
              <a:rPr lang="tr-TR" dirty="0">
                <a:latin typeface="Times New Roman" panose="02020603050405020304" pitchFamily="18" charset="0"/>
                <a:cs typeface="Times New Roman" panose="02020603050405020304" pitchFamily="18" charset="0"/>
              </a:rPr>
              <a:t>yapılması, pansuman, kan </a:t>
            </a:r>
            <a:r>
              <a:rPr lang="tr-TR" dirty="0" smtClean="0">
                <a:latin typeface="Times New Roman" panose="02020603050405020304" pitchFamily="18" charset="0"/>
                <a:cs typeface="Times New Roman" panose="02020603050405020304" pitchFamily="18" charset="0"/>
              </a:rPr>
              <a:t>alımı, ateş, nabız, </a:t>
            </a:r>
            <a:r>
              <a:rPr lang="tr-TR" dirty="0">
                <a:latin typeface="Times New Roman" panose="02020603050405020304" pitchFamily="18" charset="0"/>
                <a:cs typeface="Times New Roman" panose="02020603050405020304" pitchFamily="18" charset="0"/>
              </a:rPr>
              <a:t>tansiyon takibi ve danışmanlık hizmeti verilmektedir.</a:t>
            </a:r>
          </a:p>
          <a:p>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4797" y="1304144"/>
            <a:ext cx="4012581" cy="3646926"/>
          </a:xfrm>
          <a:prstGeom prst="rect">
            <a:avLst/>
          </a:prstGeom>
        </p:spPr>
      </p:pic>
    </p:spTree>
    <p:extLst>
      <p:ext uri="{BB962C8B-B14F-4D97-AF65-F5344CB8AC3E}">
        <p14:creationId xmlns:p14="http://schemas.microsoft.com/office/powerpoint/2010/main" val="1679210950"/>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209863"/>
            <a:ext cx="10515600" cy="869429"/>
          </a:xfrm>
        </p:spPr>
        <p:txBody>
          <a:bodyPr/>
          <a:lstStyle/>
          <a:p>
            <a:pPr algn="ctr"/>
            <a:r>
              <a:rPr lang="tr-TR" dirty="0">
                <a:latin typeface="Times New Roman" panose="02020603050405020304" pitchFamily="18" charset="0"/>
                <a:cs typeface="Times New Roman" panose="02020603050405020304" pitchFamily="18" charset="0"/>
              </a:rPr>
              <a:t>Aşı </a:t>
            </a:r>
            <a:r>
              <a:rPr lang="tr-TR" dirty="0" smtClean="0">
                <a:latin typeface="Times New Roman" panose="02020603050405020304" pitchFamily="18" charset="0"/>
                <a:cs typeface="Times New Roman" panose="02020603050405020304" pitchFamily="18" charset="0"/>
              </a:rPr>
              <a:t>Hizmetleri</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838200" y="1349114"/>
            <a:ext cx="5082915" cy="5157632"/>
          </a:xfrm>
        </p:spPr>
        <p:txBody>
          <a:bodyPr>
            <a:normAutofit lnSpcReduction="10000"/>
          </a:bodyPr>
          <a:lstStyle/>
          <a:p>
            <a:pPr marL="0" indent="0">
              <a:buNone/>
            </a:pPr>
            <a:r>
              <a:rPr lang="tr-TR" dirty="0">
                <a:latin typeface="Times New Roman" panose="02020603050405020304" pitchFamily="18" charset="0"/>
                <a:cs typeface="Times New Roman" panose="02020603050405020304" pitchFamily="18" charset="0"/>
              </a:rPr>
              <a:t>	</a:t>
            </a:r>
            <a:endParaRPr lang="tr-TR" dirty="0" smtClean="0">
              <a:latin typeface="Times New Roman" panose="02020603050405020304" pitchFamily="18" charset="0"/>
              <a:cs typeface="Times New Roman" panose="02020603050405020304" pitchFamily="18" charset="0"/>
            </a:endParaRPr>
          </a:p>
          <a:p>
            <a:pPr marL="0" indent="0">
              <a:buNone/>
            </a:pPr>
            <a:r>
              <a:rPr lang="tr-TR" dirty="0">
                <a:latin typeface="Times New Roman" panose="02020603050405020304" pitchFamily="18" charset="0"/>
                <a:cs typeface="Times New Roman" panose="02020603050405020304" pitchFamily="18" charset="0"/>
              </a:rPr>
              <a:t>	</a:t>
            </a:r>
            <a:r>
              <a:rPr lang="tr-TR" dirty="0" smtClean="0">
                <a:latin typeface="Times New Roman" panose="02020603050405020304" pitchFamily="18" charset="0"/>
                <a:cs typeface="Times New Roman" panose="02020603050405020304" pitchFamily="18" charset="0"/>
              </a:rPr>
              <a:t>Bulaşıcı </a:t>
            </a:r>
            <a:r>
              <a:rPr lang="tr-TR" dirty="0">
                <a:latin typeface="Times New Roman" panose="02020603050405020304" pitchFamily="18" charset="0"/>
                <a:cs typeface="Times New Roman" panose="02020603050405020304" pitchFamily="18" charset="0"/>
              </a:rPr>
              <a:t>hastalıklar için, risk gurubunu oluşturan fakülte ve yüksekokulların; Tıp Fakültesi, Diş Hekimliği Fakültesi, Sağlık Bilimleri Fakültesi, Sağlık Hizmetleri Meslek Yüksek Okulu öğrencilerine tetkik sonuçlarına göre </a:t>
            </a:r>
            <a:r>
              <a:rPr lang="tr-TR" dirty="0" smtClean="0">
                <a:latin typeface="Times New Roman" panose="02020603050405020304" pitchFamily="18" charset="0"/>
                <a:cs typeface="Times New Roman" panose="02020603050405020304" pitchFamily="18" charset="0"/>
              </a:rPr>
              <a:t>[Hepatit </a:t>
            </a:r>
            <a:r>
              <a:rPr lang="tr-TR" dirty="0">
                <a:latin typeface="Times New Roman" panose="02020603050405020304" pitchFamily="18" charset="0"/>
                <a:cs typeface="Times New Roman" panose="02020603050405020304" pitchFamily="18" charset="0"/>
              </a:rPr>
              <a:t>B, Hepatit A, KKK </a:t>
            </a:r>
            <a:r>
              <a:rPr lang="tr-TR" dirty="0" smtClean="0">
                <a:latin typeface="Times New Roman" panose="02020603050405020304" pitchFamily="18" charset="0"/>
                <a:cs typeface="Times New Roman" panose="02020603050405020304" pitchFamily="18" charset="0"/>
              </a:rPr>
              <a:t>(kızamık-kızamıkçık-kabakulak), Suçiçeği] </a:t>
            </a:r>
            <a:r>
              <a:rPr lang="tr-TR" dirty="0">
                <a:latin typeface="Times New Roman" panose="02020603050405020304" pitchFamily="18" charset="0"/>
                <a:cs typeface="Times New Roman" panose="02020603050405020304" pitchFamily="18" charset="0"/>
              </a:rPr>
              <a:t>aşıları ve Difteri </a:t>
            </a:r>
            <a:r>
              <a:rPr lang="tr-TR" dirty="0" smtClean="0">
                <a:latin typeface="Times New Roman" panose="02020603050405020304" pitchFamily="18" charset="0"/>
                <a:cs typeface="Times New Roman" panose="02020603050405020304" pitchFamily="18" charset="0"/>
              </a:rPr>
              <a:t>/Tetanos </a:t>
            </a:r>
            <a:r>
              <a:rPr lang="tr-TR" dirty="0">
                <a:latin typeface="Times New Roman" panose="02020603050405020304" pitchFamily="18" charset="0"/>
                <a:cs typeface="Times New Roman" panose="02020603050405020304" pitchFamily="18" charset="0"/>
              </a:rPr>
              <a:t>Mevsimler </a:t>
            </a:r>
            <a:r>
              <a:rPr lang="tr-TR" dirty="0" err="1">
                <a:latin typeface="Times New Roman" panose="02020603050405020304" pitchFamily="18" charset="0"/>
                <a:cs typeface="Times New Roman" panose="02020603050405020304" pitchFamily="18" charset="0"/>
              </a:rPr>
              <a:t>İnfluenza</a:t>
            </a:r>
            <a:r>
              <a:rPr lang="tr-TR" dirty="0">
                <a:latin typeface="Times New Roman" panose="02020603050405020304" pitchFamily="18" charset="0"/>
                <a:cs typeface="Times New Roman" panose="02020603050405020304" pitchFamily="18" charset="0"/>
              </a:rPr>
              <a:t> aşıları uygulanır.</a:t>
            </a:r>
          </a:p>
          <a:p>
            <a:pPr marL="0" indent="0">
              <a:buNone/>
            </a:pP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0367" y="1200228"/>
            <a:ext cx="5554155" cy="5306518"/>
          </a:xfrm>
          <a:prstGeom prst="rect">
            <a:avLst/>
          </a:prstGeom>
        </p:spPr>
      </p:pic>
    </p:spTree>
    <p:extLst>
      <p:ext uri="{BB962C8B-B14F-4D97-AF65-F5344CB8AC3E}">
        <p14:creationId xmlns:p14="http://schemas.microsoft.com/office/powerpoint/2010/main" val="302464392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latin typeface="Times New Roman" panose="02020603050405020304" pitchFamily="18" charset="0"/>
                <a:cs typeface="Times New Roman" panose="02020603050405020304" pitchFamily="18" charset="0"/>
              </a:rPr>
              <a:t>Eğitici Seminerler</a:t>
            </a:r>
          </a:p>
        </p:txBody>
      </p:sp>
      <p:sp>
        <p:nvSpPr>
          <p:cNvPr id="3" name="İçerik Yer Tutucusu 2"/>
          <p:cNvSpPr>
            <a:spLocks noGrp="1"/>
          </p:cNvSpPr>
          <p:nvPr>
            <p:ph idx="1"/>
          </p:nvPr>
        </p:nvSpPr>
        <p:spPr/>
        <p:txBody>
          <a:bodyPr>
            <a:normAutofit lnSpcReduction="10000"/>
          </a:bodyPr>
          <a:lstStyle/>
          <a:p>
            <a:pPr marL="0" indent="0">
              <a:buNone/>
            </a:pPr>
            <a:r>
              <a:rPr lang="tr-TR" dirty="0" smtClean="0">
                <a:latin typeface="Times New Roman" panose="02020603050405020304" pitchFamily="18" charset="0"/>
                <a:cs typeface="Times New Roman" panose="02020603050405020304" pitchFamily="18" charset="0"/>
              </a:rPr>
              <a:t> -Madde </a:t>
            </a:r>
            <a:r>
              <a:rPr lang="tr-TR" dirty="0">
                <a:latin typeface="Times New Roman" panose="02020603050405020304" pitchFamily="18" charset="0"/>
                <a:cs typeface="Times New Roman" panose="02020603050405020304" pitchFamily="18" charset="0"/>
              </a:rPr>
              <a:t>Bağımlılığı ve Korunma Yolları</a:t>
            </a:r>
          </a:p>
          <a:p>
            <a:pPr marL="0" indent="0">
              <a:buNone/>
            </a:pPr>
            <a:r>
              <a:rPr lang="tr-TR" dirty="0" smtClean="0">
                <a:latin typeface="Times New Roman" panose="02020603050405020304" pitchFamily="18" charset="0"/>
                <a:cs typeface="Times New Roman" panose="02020603050405020304" pitchFamily="18" charset="0"/>
              </a:rPr>
              <a:t> -Cinsel </a:t>
            </a:r>
            <a:r>
              <a:rPr lang="tr-TR" dirty="0">
                <a:latin typeface="Times New Roman" panose="02020603050405020304" pitchFamily="18" charset="0"/>
                <a:cs typeface="Times New Roman" panose="02020603050405020304" pitchFamily="18" charset="0"/>
              </a:rPr>
              <a:t>Sağlık ve Cinsel Yolla Bulaşan Enfeksiyonlar</a:t>
            </a:r>
          </a:p>
          <a:p>
            <a:pPr marL="0" indent="0">
              <a:buNone/>
            </a:pPr>
            <a:r>
              <a:rPr lang="tr-TR" dirty="0" smtClean="0">
                <a:latin typeface="Times New Roman" panose="02020603050405020304" pitchFamily="18" charset="0"/>
                <a:cs typeface="Times New Roman" panose="02020603050405020304" pitchFamily="18" charset="0"/>
              </a:rPr>
              <a:t> -Gebelik </a:t>
            </a:r>
            <a:r>
              <a:rPr lang="tr-TR" dirty="0">
                <a:latin typeface="Times New Roman" panose="02020603050405020304" pitchFamily="18" charset="0"/>
                <a:cs typeface="Times New Roman" panose="02020603050405020304" pitchFamily="18" charset="0"/>
              </a:rPr>
              <a:t>Ve Gebeliği Önleme Yöntemleri</a:t>
            </a:r>
          </a:p>
          <a:p>
            <a:pPr marL="0" indent="0">
              <a:buNone/>
            </a:pPr>
            <a:r>
              <a:rPr lang="tr-TR" dirty="0" smtClean="0">
                <a:latin typeface="Times New Roman" panose="02020603050405020304" pitchFamily="18" charset="0"/>
                <a:cs typeface="Times New Roman" panose="02020603050405020304" pitchFamily="18" charset="0"/>
              </a:rPr>
              <a:t> -Psikolojik </a:t>
            </a:r>
            <a:r>
              <a:rPr lang="tr-TR" dirty="0">
                <a:latin typeface="Times New Roman" panose="02020603050405020304" pitchFamily="18" charset="0"/>
                <a:cs typeface="Times New Roman" panose="02020603050405020304" pitchFamily="18" charset="0"/>
              </a:rPr>
              <a:t>destek</a:t>
            </a:r>
          </a:p>
          <a:p>
            <a:pPr marL="0" indent="0">
              <a:buNone/>
            </a:pPr>
            <a:r>
              <a:rPr lang="tr-TR" dirty="0" smtClean="0">
                <a:latin typeface="Times New Roman" panose="02020603050405020304" pitchFamily="18" charset="0"/>
                <a:cs typeface="Times New Roman" panose="02020603050405020304" pitchFamily="18" charset="0"/>
              </a:rPr>
              <a:t> -Kişisel </a:t>
            </a:r>
            <a:r>
              <a:rPr lang="tr-TR" dirty="0">
                <a:latin typeface="Times New Roman" panose="02020603050405020304" pitchFamily="18" charset="0"/>
                <a:cs typeface="Times New Roman" panose="02020603050405020304" pitchFamily="18" charset="0"/>
              </a:rPr>
              <a:t>Hijyen </a:t>
            </a:r>
          </a:p>
          <a:p>
            <a:pPr marL="0" indent="0">
              <a:buNone/>
            </a:pPr>
            <a:r>
              <a:rPr lang="tr-TR" dirty="0" smtClean="0">
                <a:latin typeface="Times New Roman" panose="02020603050405020304" pitchFamily="18" charset="0"/>
                <a:cs typeface="Times New Roman" panose="02020603050405020304" pitchFamily="18" charset="0"/>
              </a:rPr>
              <a:t> -Beslenme </a:t>
            </a:r>
            <a:endParaRPr lang="tr-TR" dirty="0">
              <a:latin typeface="Times New Roman" panose="02020603050405020304" pitchFamily="18" charset="0"/>
              <a:cs typeface="Times New Roman" panose="02020603050405020304" pitchFamily="18" charset="0"/>
            </a:endParaRPr>
          </a:p>
          <a:p>
            <a:pPr marL="0" indent="0">
              <a:buNone/>
            </a:pPr>
            <a:r>
              <a:rPr lang="tr-TR" dirty="0" smtClean="0">
                <a:latin typeface="Times New Roman" panose="02020603050405020304" pitchFamily="18" charset="0"/>
                <a:cs typeface="Times New Roman" panose="02020603050405020304" pitchFamily="18" charset="0"/>
              </a:rPr>
              <a:t> </a:t>
            </a:r>
            <a:endParaRPr lang="tr-TR" dirty="0">
              <a:latin typeface="Times New Roman" panose="02020603050405020304" pitchFamily="18" charset="0"/>
              <a:cs typeface="Times New Roman" panose="02020603050405020304" pitchFamily="18" charset="0"/>
            </a:endParaRPr>
          </a:p>
          <a:p>
            <a:pPr marL="0" indent="0">
              <a:buNone/>
            </a:pPr>
            <a:r>
              <a:rPr lang="tr-TR" dirty="0" smtClean="0">
                <a:latin typeface="Times New Roman" panose="02020603050405020304" pitchFamily="18" charset="0"/>
                <a:cs typeface="Times New Roman" panose="02020603050405020304" pitchFamily="18" charset="0"/>
              </a:rPr>
              <a:t>	Her </a:t>
            </a:r>
            <a:r>
              <a:rPr lang="tr-TR" dirty="0">
                <a:latin typeface="Times New Roman" panose="02020603050405020304" pitchFamily="18" charset="0"/>
                <a:cs typeface="Times New Roman" panose="02020603050405020304" pitchFamily="18" charset="0"/>
              </a:rPr>
              <a:t>yıl üniversitemize yeni kayıt yaptıran öğrenciler ile bir araya gelinerek seminerler düzenlenmektedir. </a:t>
            </a:r>
          </a:p>
        </p:txBody>
      </p:sp>
    </p:spTree>
    <p:extLst>
      <p:ext uri="{BB962C8B-B14F-4D97-AF65-F5344CB8AC3E}">
        <p14:creationId xmlns:p14="http://schemas.microsoft.com/office/powerpoint/2010/main" val="3887257422"/>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err="1">
                <a:latin typeface="Times New Roman" panose="02020603050405020304" pitchFamily="18" charset="0"/>
                <a:cs typeface="Times New Roman" panose="02020603050405020304" pitchFamily="18" charset="0"/>
              </a:rPr>
              <a:t>Medikososyal</a:t>
            </a:r>
            <a:r>
              <a:rPr lang="tr-TR" dirty="0">
                <a:latin typeface="Times New Roman" panose="02020603050405020304" pitchFamily="18" charset="0"/>
                <a:cs typeface="Times New Roman" panose="02020603050405020304" pitchFamily="18" charset="0"/>
              </a:rPr>
              <a:t> Merkezine Nasıl </a:t>
            </a:r>
            <a:r>
              <a:rPr lang="tr-TR" dirty="0" smtClean="0">
                <a:latin typeface="Times New Roman" panose="02020603050405020304" pitchFamily="18" charset="0"/>
                <a:cs typeface="Times New Roman" panose="02020603050405020304" pitchFamily="18" charset="0"/>
              </a:rPr>
              <a:t>Başvurabilirsiniz?</a:t>
            </a:r>
            <a:r>
              <a:rPr lang="tr-TR" dirty="0"/>
              <a:t/>
            </a:r>
            <a:br>
              <a:rPr lang="tr-TR" dirty="0"/>
            </a:br>
            <a:endParaRPr lang="tr-TR" dirty="0"/>
          </a:p>
        </p:txBody>
      </p:sp>
      <p:sp>
        <p:nvSpPr>
          <p:cNvPr id="3" name="İçerik Yer Tutucusu 2"/>
          <p:cNvSpPr>
            <a:spLocks noGrp="1"/>
          </p:cNvSpPr>
          <p:nvPr>
            <p:ph idx="1"/>
          </p:nvPr>
        </p:nvSpPr>
        <p:spPr>
          <a:xfrm>
            <a:off x="838199" y="4581992"/>
            <a:ext cx="10515600" cy="1909763"/>
          </a:xfrm>
        </p:spPr>
        <p:txBody>
          <a:bodyPr/>
          <a:lstStyle/>
          <a:p>
            <a:pPr marL="0" indent="0">
              <a:buNone/>
            </a:pPr>
            <a:r>
              <a:rPr lang="tr-TR" dirty="0" smtClean="0">
                <a:latin typeface="Times New Roman" panose="02020603050405020304" pitchFamily="18" charset="0"/>
                <a:cs typeface="Times New Roman" panose="02020603050405020304" pitchFamily="18" charset="0"/>
              </a:rPr>
              <a:t>1. B </a:t>
            </a:r>
            <a:r>
              <a:rPr lang="tr-TR" dirty="0">
                <a:latin typeface="Times New Roman" panose="02020603050405020304" pitchFamily="18" charset="0"/>
                <a:cs typeface="Times New Roman" panose="02020603050405020304" pitchFamily="18" charset="0"/>
              </a:rPr>
              <a:t>girişinde kayıt odasında ilgili kişiye başvurulur  </a:t>
            </a:r>
          </a:p>
          <a:p>
            <a:pPr marL="0" indent="0">
              <a:buNone/>
            </a:pPr>
            <a:r>
              <a:rPr lang="tr-TR" dirty="0" smtClean="0">
                <a:latin typeface="Times New Roman" panose="02020603050405020304" pitchFamily="18" charset="0"/>
                <a:cs typeface="Times New Roman" panose="02020603050405020304" pitchFamily="18" charset="0"/>
              </a:rPr>
              <a:t>2. Kayıt </a:t>
            </a:r>
            <a:r>
              <a:rPr lang="tr-TR" dirty="0">
                <a:latin typeface="Times New Roman" panose="02020603050405020304" pitchFamily="18" charset="0"/>
                <a:cs typeface="Times New Roman" panose="02020603050405020304" pitchFamily="18" charset="0"/>
              </a:rPr>
              <a:t>işlemi yaptırılarak ilgili doktora yönlendirilir. </a:t>
            </a:r>
          </a:p>
          <a:p>
            <a:pPr marL="0" indent="0">
              <a:buNone/>
            </a:pPr>
            <a:r>
              <a:rPr lang="tr-TR" dirty="0" smtClean="0">
                <a:latin typeface="Times New Roman" panose="02020603050405020304" pitchFamily="18" charset="0"/>
                <a:cs typeface="Times New Roman" panose="02020603050405020304" pitchFamily="18" charset="0"/>
              </a:rPr>
              <a:t>3. Muayene </a:t>
            </a:r>
            <a:r>
              <a:rPr lang="tr-TR" dirty="0">
                <a:latin typeface="Times New Roman" panose="02020603050405020304" pitchFamily="18" charset="0"/>
                <a:cs typeface="Times New Roman" panose="02020603050405020304" pitchFamily="18" charset="0"/>
              </a:rPr>
              <a:t>ücreti ödenmez.</a:t>
            </a:r>
          </a:p>
          <a:p>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1213" y="1044314"/>
            <a:ext cx="5729573" cy="3222885"/>
          </a:xfrm>
          <a:prstGeom prst="rect">
            <a:avLst/>
          </a:prstGeom>
        </p:spPr>
      </p:pic>
    </p:spTree>
    <p:extLst>
      <p:ext uri="{BB962C8B-B14F-4D97-AF65-F5344CB8AC3E}">
        <p14:creationId xmlns:p14="http://schemas.microsoft.com/office/powerpoint/2010/main" val="3404131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2 İçerik Yer Tutucusu"/>
          <p:cNvSpPr>
            <a:spLocks noGrp="1"/>
          </p:cNvSpPr>
          <p:nvPr>
            <p:ph idx="1"/>
          </p:nvPr>
        </p:nvSpPr>
        <p:spPr>
          <a:xfrm>
            <a:off x="2063750" y="765176"/>
            <a:ext cx="8229600" cy="4525963"/>
          </a:xfrm>
        </p:spPr>
        <p:txBody>
          <a:bodyPr/>
          <a:lstStyle/>
          <a:p>
            <a:pPr eaLnBrk="1" hangingPunct="1"/>
            <a:r>
              <a:rPr lang="tr-TR" altLang="en-US" smtClean="0"/>
              <a:t>Bu sayede Erasmus+ Programı ile Avrupa’da yükseköğretime olan ilginin arttırılması ve aynı zamanda yakın zamanda Avrupa dışındaki ülkelerde de yükseköğretimin geliştirilmesi için elverişli bir ortam oluşturulacaktır.</a:t>
            </a:r>
          </a:p>
        </p:txBody>
      </p:sp>
      <p:pic>
        <p:nvPicPr>
          <p:cNvPr id="7171" name="Picture 2" descr="http://ua.gov.tr/images/default-source/default-album/ozgecmise-ana-program.jpg?sfvrsn=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1314" y="3789364"/>
            <a:ext cx="3989387"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72047739"/>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smtClean="0">
                <a:latin typeface="Times New Roman" panose="02020603050405020304" pitchFamily="18" charset="0"/>
                <a:cs typeface="Times New Roman" panose="02020603050405020304" pitchFamily="18" charset="0"/>
              </a:rPr>
              <a:t>Reçete Bedellerinin Ödenmesi</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838200" y="2566623"/>
            <a:ext cx="10515600" cy="3489404"/>
          </a:xfrm>
        </p:spPr>
        <p:txBody>
          <a:bodyPr/>
          <a:lstStyle/>
          <a:p>
            <a:pPr marL="0" indent="0">
              <a:buNone/>
            </a:pPr>
            <a:r>
              <a:rPr lang="tr-TR" dirty="0" smtClean="0">
                <a:latin typeface="Times New Roman" panose="02020603050405020304" pitchFamily="18" charset="0"/>
                <a:cs typeface="Times New Roman" panose="02020603050405020304" pitchFamily="18" charset="0"/>
              </a:rPr>
              <a:t>	Merkezimizde verilen hizmetler ücretsizdir. Ancak reçete bedelleri kişilerin sosyal güvenlik kurumları, sosyal güvencesi olmayan kişilerin ise kendilerince karşılanmaktadır.</a:t>
            </a:r>
          </a:p>
          <a:p>
            <a:pPr marL="0" indent="0">
              <a:buNone/>
            </a:pPr>
            <a:r>
              <a:rPr lang="tr-TR" dirty="0" smtClean="0">
                <a:latin typeface="Times New Roman" panose="02020603050405020304" pitchFamily="18" charset="0"/>
                <a:cs typeface="Times New Roman" panose="02020603050405020304" pitchFamily="18" charset="0"/>
              </a:rPr>
              <a:t>	ÇÜTF Aile Hekimliği Polikliniği Balcalı Hastanesine bağlı bir birim olarak çalıştığı için 3.Basamak olarak değerlendirilmekte ve muayene katkı ücreti alınmaktadır.</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244740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931818"/>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p:cNvSpPr>
            <a:spLocks noGrp="1"/>
          </p:cNvSpPr>
          <p:nvPr>
            <p:ph idx="1"/>
          </p:nvPr>
        </p:nvSpPr>
        <p:spPr>
          <a:xfrm>
            <a:off x="-190501" y="5530361"/>
            <a:ext cx="6362700" cy="1072662"/>
          </a:xfrm>
        </p:spPr>
        <p:txBody>
          <a:bodyPr/>
          <a:lstStyle/>
          <a:p>
            <a:pPr marL="0" indent="0" algn="ctr">
              <a:buNone/>
            </a:pPr>
            <a:r>
              <a:rPr lang="tr-TR" dirty="0" smtClean="0">
                <a:latin typeface="Times New Roman" panose="02020603050405020304" pitchFamily="18" charset="0"/>
                <a:cs typeface="Times New Roman" panose="02020603050405020304" pitchFamily="18" charset="0"/>
              </a:rPr>
              <a:t>Sağlıklı ve başarılı bir eğitim dönemi geçirmeniz dileğiyle…</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3772476"/>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3"/>
          <p:cNvSpPr>
            <a:spLocks noGrp="1" noChangeArrowheads="1"/>
          </p:cNvSpPr>
          <p:nvPr>
            <p:ph type="title" idx="4294967295"/>
          </p:nvPr>
        </p:nvSpPr>
        <p:spPr>
          <a:xfrm>
            <a:off x="2203450" y="1341439"/>
            <a:ext cx="7924800" cy="504825"/>
          </a:xfrm>
          <a:noFill/>
        </p:spPr>
        <p:txBody>
          <a:bodyPr>
            <a:normAutofit fontScale="90000"/>
          </a:bodyPr>
          <a:lstStyle/>
          <a:p>
            <a:pPr algn="ctr" eaLnBrk="1" hangingPunct="1"/>
            <a:r>
              <a:rPr lang="en-US" altLang="tr-TR" sz="3200"/>
              <a:t>ÇUKUROVA ÜNİVERSİTESİ</a:t>
            </a:r>
            <a:endParaRPr lang="tr-TR" altLang="tr-TR" sz="3200"/>
          </a:p>
        </p:txBody>
      </p:sp>
      <p:sp>
        <p:nvSpPr>
          <p:cNvPr id="3075" name="Rectangle 4"/>
          <p:cNvSpPr>
            <a:spLocks noChangeArrowheads="1"/>
          </p:cNvSpPr>
          <p:nvPr/>
        </p:nvSpPr>
        <p:spPr bwMode="auto">
          <a:xfrm>
            <a:off x="3575051" y="2565400"/>
            <a:ext cx="769302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eaLnBrk="0" hangingPunct="0">
              <a:spcBef>
                <a:spcPct val="20000"/>
              </a:spcBef>
              <a:buClr>
                <a:schemeClr val="tx1"/>
              </a:buClr>
              <a:buSzPct val="75000"/>
              <a:buChar char="–"/>
              <a:defRPr sz="2400">
                <a:solidFill>
                  <a:schemeClr val="tx1"/>
                </a:solidFill>
                <a:latin typeface="Arial" panose="020B0604020202020204" pitchFamily="34" charset="0"/>
              </a:defRPr>
            </a:lvl2pPr>
            <a:lvl3pPr marL="1143000" indent="-228600" eaLnBrk="0" hangingPunct="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eaLnBrk="0" hangingPunct="0">
              <a:spcBef>
                <a:spcPct val="20000"/>
              </a:spcBef>
              <a:buClr>
                <a:schemeClr val="tx1"/>
              </a:buClr>
              <a:buSzPct val="80000"/>
              <a:buChar char="–"/>
              <a:defRPr>
                <a:solidFill>
                  <a:schemeClr val="tx1"/>
                </a:solidFill>
                <a:latin typeface="Arial" panose="020B0604020202020204" pitchFamily="34" charset="0"/>
              </a:defRPr>
            </a:lvl4pPr>
            <a:lvl5pPr marL="2057400" indent="-228600" eaLnBrk="0" hangingPunct="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lnSpc>
                <a:spcPct val="80000"/>
              </a:lnSpc>
              <a:buFont typeface="Wingdings" panose="05000000000000000000" pitchFamily="2" charset="2"/>
              <a:buNone/>
            </a:pPr>
            <a:r>
              <a:rPr lang="en-US" altLang="tr-TR" sz="3600" b="1">
                <a:solidFill>
                  <a:srgbClr val="4D994D"/>
                </a:solidFill>
              </a:rPr>
              <a:t>KÜLTÜR MÜDÜRLÜĞÜ</a:t>
            </a:r>
            <a:endParaRPr lang="en-US" altLang="tr-TR" sz="3600"/>
          </a:p>
        </p:txBody>
      </p:sp>
      <p:pic>
        <p:nvPicPr>
          <p:cNvPr id="3076" name="Picture 6" descr="DSC06155"/>
          <p:cNvPicPr>
            <a:picLocks noChangeAspect="1" noChangeArrowheads="1"/>
          </p:cNvPicPr>
          <p:nvPr/>
        </p:nvPicPr>
        <p:blipFill>
          <a:blip r:embed="rId2">
            <a:extLst>
              <a:ext uri="{28A0092B-C50C-407E-A947-70E740481C1C}">
                <a14:useLocalDpi xmlns:a14="http://schemas.microsoft.com/office/drawing/2010/main" val="0"/>
              </a:ext>
            </a:extLst>
          </a:blip>
          <a:srcRect t="14255" b="8325"/>
          <a:stretch>
            <a:fillRect/>
          </a:stretch>
        </p:blipFill>
        <p:spPr bwMode="auto">
          <a:xfrm>
            <a:off x="3287713" y="3068638"/>
            <a:ext cx="5689600"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8"/>
          <p:cNvSpPr>
            <a:spLocks noGrp="1" noChangeArrowheads="1"/>
          </p:cNvSpPr>
          <p:nvPr>
            <p:ph type="title"/>
          </p:nvPr>
        </p:nvSpPr>
        <p:spPr>
          <a:xfrm>
            <a:off x="2351088" y="908050"/>
            <a:ext cx="7924800" cy="636588"/>
          </a:xfrm>
        </p:spPr>
        <p:txBody>
          <a:bodyPr/>
          <a:lstStyle/>
          <a:p>
            <a:pPr marL="176213"/>
            <a:r>
              <a:rPr lang="en-US" altLang="tr-TR" sz="3200"/>
              <a:t>KÜLTÜR MÜDÜRLÜĞÜ ETKİNLİKLERİ</a:t>
            </a:r>
            <a:endParaRPr lang="tr-TR" altLang="tr-TR" sz="3200"/>
          </a:p>
        </p:txBody>
      </p:sp>
      <p:sp>
        <p:nvSpPr>
          <p:cNvPr id="4099" name="Rectangle 9"/>
          <p:cNvSpPr>
            <a:spLocks noGrp="1" noChangeArrowheads="1"/>
          </p:cNvSpPr>
          <p:nvPr>
            <p:ph type="body" idx="1"/>
          </p:nvPr>
        </p:nvSpPr>
        <p:spPr>
          <a:xfrm>
            <a:off x="2424114" y="2492376"/>
            <a:ext cx="8135937" cy="3457575"/>
          </a:xfrm>
        </p:spPr>
        <p:txBody>
          <a:bodyPr/>
          <a:lstStyle/>
          <a:p>
            <a:pPr marL="176213" indent="0">
              <a:buNone/>
            </a:pPr>
            <a:r>
              <a:rPr lang="en-US" altLang="tr-TR" sz="2400"/>
              <a:t>Kültür </a:t>
            </a:r>
            <a:r>
              <a:rPr lang="tr-TR" altLang="tr-TR" sz="2400"/>
              <a:t>Müdürlüğümüz</a:t>
            </a:r>
            <a:r>
              <a:rPr lang="en-US" altLang="tr-TR" sz="2400"/>
              <a:t>,</a:t>
            </a:r>
            <a:r>
              <a:rPr lang="tr-TR" altLang="tr-TR" sz="2400"/>
              <a:t> Sağlık Kültür ve Spor Daire</a:t>
            </a:r>
            <a:r>
              <a:rPr lang="en-US" altLang="tr-TR" sz="2400"/>
              <a:t> </a:t>
            </a:r>
            <a:r>
              <a:rPr lang="tr-TR" altLang="tr-TR" sz="2400"/>
              <a:t>Başkanlığına bağlı olarak </a:t>
            </a:r>
            <a:r>
              <a:rPr lang="en-US" altLang="tr-TR" sz="2400"/>
              <a:t>faaliyetleri yürüt</a:t>
            </a:r>
            <a:r>
              <a:rPr lang="tr-TR" altLang="tr-TR" sz="2400"/>
              <a:t>ül</a:t>
            </a:r>
            <a:r>
              <a:rPr lang="en-US" altLang="tr-TR" sz="2400"/>
              <a:t>mektedir.</a:t>
            </a:r>
          </a:p>
          <a:p>
            <a:pPr marL="176213" indent="0">
              <a:buNone/>
            </a:pPr>
            <a:endParaRPr lang="en-US" altLang="tr-TR" sz="2400"/>
          </a:p>
          <a:p>
            <a:pPr marL="176213" indent="0"/>
            <a:r>
              <a:rPr lang="en-US" altLang="tr-TR" sz="2400"/>
              <a:t> S</a:t>
            </a:r>
            <a:r>
              <a:rPr lang="tr-TR" altLang="tr-TR" sz="2400"/>
              <a:t>osyal</a:t>
            </a:r>
            <a:r>
              <a:rPr lang="en-US" altLang="tr-TR" sz="2400"/>
              <a:t>,</a:t>
            </a:r>
            <a:r>
              <a:rPr lang="tr-TR" altLang="tr-TR" sz="2400"/>
              <a:t> sanatsal, </a:t>
            </a:r>
            <a:r>
              <a:rPr lang="en-US" altLang="tr-TR" sz="2400"/>
              <a:t>kültürel</a:t>
            </a:r>
            <a:r>
              <a:rPr lang="tr-TR" altLang="tr-TR" sz="2400"/>
              <a:t> eğitim ve öğretim merkezidir,</a:t>
            </a:r>
            <a:endParaRPr lang="en-US" altLang="tr-TR" sz="2400"/>
          </a:p>
          <a:p>
            <a:pPr marL="176213" indent="0"/>
            <a:r>
              <a:rPr lang="en-US" altLang="tr-TR" sz="2400"/>
              <a:t> Türkiye genelinde çeşitli </a:t>
            </a:r>
            <a:r>
              <a:rPr lang="tr-TR" altLang="tr-TR" sz="2400"/>
              <a:t>gösteri</a:t>
            </a:r>
            <a:r>
              <a:rPr lang="en-US" altLang="tr-TR" sz="2400"/>
              <a:t>, k</a:t>
            </a:r>
            <a:r>
              <a:rPr lang="tr-TR" altLang="tr-TR" sz="2400"/>
              <a:t>onser</a:t>
            </a:r>
            <a:r>
              <a:rPr lang="en-US" altLang="tr-TR" sz="2400"/>
              <a:t> </a:t>
            </a:r>
            <a:r>
              <a:rPr lang="tr-TR" altLang="tr-TR" sz="2400"/>
              <a:t>ve</a:t>
            </a:r>
            <a:r>
              <a:rPr lang="en-US" altLang="tr-TR" sz="2400"/>
              <a:t> </a:t>
            </a:r>
            <a:r>
              <a:rPr lang="tr-TR" altLang="tr-TR" sz="2400"/>
              <a:t>yarışmalara</a:t>
            </a:r>
            <a:r>
              <a:rPr lang="en-US" altLang="tr-TR" sz="2400"/>
              <a:t>      </a:t>
            </a:r>
          </a:p>
          <a:p>
            <a:pPr marL="176213" indent="0">
              <a:buNone/>
            </a:pPr>
            <a:r>
              <a:rPr lang="en-US" altLang="tr-TR" sz="2400"/>
              <a:t>   </a:t>
            </a:r>
            <a:r>
              <a:rPr lang="tr-TR" altLang="tr-TR" sz="2400"/>
              <a:t>katılım sağlanır.</a:t>
            </a:r>
            <a:endParaRPr lang="en-US" altLang="tr-TR" sz="2400"/>
          </a:p>
          <a:p>
            <a:pPr marL="176213" indent="0">
              <a:buNone/>
            </a:pPr>
            <a:endParaRPr lang="tr-TR" altLang="tr-TR" sz="24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Başlık"/>
          <p:cNvSpPr>
            <a:spLocks noGrp="1"/>
          </p:cNvSpPr>
          <p:nvPr>
            <p:ph type="title"/>
          </p:nvPr>
        </p:nvSpPr>
        <p:spPr/>
        <p:txBody>
          <a:bodyPr/>
          <a:lstStyle/>
          <a:p>
            <a:r>
              <a:rPr lang="tr-TR" altLang="tr-TR" smtClean="0"/>
              <a:t>Kültür Müdürlüğü Toplulukları</a:t>
            </a:r>
          </a:p>
        </p:txBody>
      </p:sp>
      <p:sp>
        <p:nvSpPr>
          <p:cNvPr id="5123" name="2 İçerik Yer Tutucusu"/>
          <p:cNvSpPr>
            <a:spLocks noGrp="1"/>
          </p:cNvSpPr>
          <p:nvPr>
            <p:ph idx="1"/>
          </p:nvPr>
        </p:nvSpPr>
        <p:spPr/>
        <p:txBody>
          <a:bodyPr/>
          <a:lstStyle/>
          <a:p>
            <a:r>
              <a:rPr lang="tr-TR" altLang="tr-TR" smtClean="0"/>
              <a:t>Halk Oyunları Topluluğu</a:t>
            </a:r>
          </a:p>
          <a:p>
            <a:r>
              <a:rPr lang="tr-TR" altLang="tr-TR" smtClean="0"/>
              <a:t>Drama Topluluğu</a:t>
            </a:r>
          </a:p>
          <a:p>
            <a:r>
              <a:rPr lang="tr-TR" altLang="tr-TR" smtClean="0"/>
              <a:t>Dans Topluluğu</a:t>
            </a:r>
          </a:p>
          <a:p>
            <a:r>
              <a:rPr lang="tr-TR" altLang="tr-TR" smtClean="0"/>
              <a:t>Türk Sanat Müziği Korosu</a:t>
            </a:r>
          </a:p>
          <a:p>
            <a:r>
              <a:rPr lang="tr-TR" altLang="tr-TR" smtClean="0"/>
              <a:t>Türk Halk Müziği Korosu</a:t>
            </a:r>
          </a:p>
          <a:p>
            <a:endParaRPr lang="tr-TR" altLang="tr-TR" smtClean="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p:cNvSpPr>
            <a:spLocks noGrp="1" noChangeArrowheads="1"/>
          </p:cNvSpPr>
          <p:nvPr>
            <p:ph type="title"/>
          </p:nvPr>
        </p:nvSpPr>
        <p:spPr>
          <a:xfrm>
            <a:off x="2351088" y="836613"/>
            <a:ext cx="7924800" cy="563562"/>
          </a:xfrm>
        </p:spPr>
        <p:txBody>
          <a:bodyPr/>
          <a:lstStyle/>
          <a:p>
            <a:pPr eaLnBrk="1" hangingPunct="1"/>
            <a:endParaRPr lang="tr-TR" altLang="tr-TR" sz="2400"/>
          </a:p>
        </p:txBody>
      </p:sp>
      <p:sp>
        <p:nvSpPr>
          <p:cNvPr id="6147" name="Rectangle 3"/>
          <p:cNvSpPr>
            <a:spLocks noGrp="1" noChangeArrowheads="1"/>
          </p:cNvSpPr>
          <p:nvPr>
            <p:ph type="body" idx="1"/>
          </p:nvPr>
        </p:nvSpPr>
        <p:spPr>
          <a:xfrm>
            <a:off x="2351089" y="2205038"/>
            <a:ext cx="7693025" cy="4392612"/>
          </a:xfrm>
          <a:noFill/>
        </p:spPr>
        <p:txBody>
          <a:bodyPr/>
          <a:lstStyle/>
          <a:p>
            <a:pPr marL="176213" indent="0">
              <a:lnSpc>
                <a:spcPct val="80000"/>
              </a:lnSpc>
              <a:buNone/>
            </a:pPr>
            <a:r>
              <a:rPr lang="en-US" altLang="tr-TR" sz="1800"/>
              <a:t> </a:t>
            </a:r>
          </a:p>
          <a:p>
            <a:pPr marL="176213" indent="0">
              <a:lnSpc>
                <a:spcPct val="80000"/>
              </a:lnSpc>
              <a:buNone/>
            </a:pPr>
            <a:r>
              <a:rPr lang="tr-TR" altLang="tr-TR" sz="1800"/>
              <a:t>Türk Halk</a:t>
            </a:r>
            <a:r>
              <a:rPr lang="en-US" altLang="tr-TR" sz="1800"/>
              <a:t> </a:t>
            </a:r>
            <a:r>
              <a:rPr lang="tr-TR" altLang="tr-TR" sz="1800"/>
              <a:t>Oyunları Topluluğu</a:t>
            </a:r>
            <a:r>
              <a:rPr lang="en-US" altLang="tr-TR" sz="1800"/>
              <a:t>,</a:t>
            </a:r>
            <a:r>
              <a:rPr lang="tr-TR" altLang="tr-TR" sz="1800"/>
              <a:t> e</a:t>
            </a:r>
            <a:r>
              <a:rPr lang="en-US" altLang="tr-TR" sz="1800"/>
              <a:t>ğitim süresince hafta sonları ve hafta içinde adım çalışmalarıyla başlayıp, yöre öğretimi ve son olarak gösteriye yönelik çalışmalar yapar. Aynı zamanda Ü</a:t>
            </a:r>
            <a:r>
              <a:rPr lang="tr-TR" altLang="tr-TR" sz="1800"/>
              <a:t>niversitelerarası düzenlenen yarışmalar</a:t>
            </a:r>
            <a:r>
              <a:rPr lang="en-US" altLang="tr-TR" sz="1800"/>
              <a:t>a katıl</a:t>
            </a:r>
            <a:r>
              <a:rPr lang="tr-TR" altLang="tr-TR" sz="1800"/>
              <a:t>maktadır. Şimdiye kadar çok sayıda yarışmalarda dereceler alınmıştır. </a:t>
            </a:r>
            <a:endParaRPr lang="en-US" altLang="tr-TR" sz="1800"/>
          </a:p>
          <a:p>
            <a:pPr marL="176213" indent="0">
              <a:lnSpc>
                <a:spcPct val="80000"/>
              </a:lnSpc>
              <a:buNone/>
            </a:pPr>
            <a:endParaRPr lang="tr-TR" altLang="tr-TR" sz="1800"/>
          </a:p>
        </p:txBody>
      </p:sp>
      <p:sp>
        <p:nvSpPr>
          <p:cNvPr id="6148" name="Rectangle 5"/>
          <p:cNvSpPr>
            <a:spLocks noChangeArrowheads="1"/>
          </p:cNvSpPr>
          <p:nvPr/>
        </p:nvSpPr>
        <p:spPr bwMode="auto">
          <a:xfrm>
            <a:off x="2351089" y="1484313"/>
            <a:ext cx="76930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eaLnBrk="0" hangingPunct="0">
              <a:spcBef>
                <a:spcPct val="20000"/>
              </a:spcBef>
              <a:buClr>
                <a:schemeClr val="tx1"/>
              </a:buClr>
              <a:buSzPct val="75000"/>
              <a:buChar char="–"/>
              <a:defRPr sz="2400">
                <a:solidFill>
                  <a:schemeClr val="tx1"/>
                </a:solidFill>
                <a:latin typeface="Arial" panose="020B0604020202020204" pitchFamily="34" charset="0"/>
              </a:defRPr>
            </a:lvl2pPr>
            <a:lvl3pPr marL="1143000" indent="-228600" eaLnBrk="0" hangingPunct="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eaLnBrk="0" hangingPunct="0">
              <a:spcBef>
                <a:spcPct val="20000"/>
              </a:spcBef>
              <a:buClr>
                <a:schemeClr val="tx1"/>
              </a:buClr>
              <a:buSzPct val="80000"/>
              <a:buChar char="–"/>
              <a:defRPr>
                <a:solidFill>
                  <a:schemeClr val="tx1"/>
                </a:solidFill>
                <a:latin typeface="Arial" panose="020B0604020202020204" pitchFamily="34" charset="0"/>
              </a:defRPr>
            </a:lvl4pPr>
            <a:lvl5pPr marL="2057400" indent="-228600" eaLnBrk="0" hangingPunct="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lnSpc>
                <a:spcPct val="80000"/>
              </a:lnSpc>
            </a:pPr>
            <a:r>
              <a:rPr lang="tr-TR" altLang="tr-TR" sz="2000" b="1">
                <a:solidFill>
                  <a:srgbClr val="4D994D"/>
                </a:solidFill>
              </a:rPr>
              <a:t>Halk Oyunları Topluluğu</a:t>
            </a:r>
            <a:r>
              <a:rPr lang="tr-TR" altLang="tr-TR" sz="1600">
                <a:solidFill>
                  <a:srgbClr val="4D994D"/>
                </a:solidFill>
              </a:rPr>
              <a:t> </a:t>
            </a:r>
            <a:endParaRPr lang="en-US" altLang="tr-TR" sz="1600">
              <a:solidFill>
                <a:srgbClr val="4D994D"/>
              </a:solidFill>
            </a:endParaRPr>
          </a:p>
        </p:txBody>
      </p:sp>
      <p:pic>
        <p:nvPicPr>
          <p:cNvPr id="6149" name="Picture 8" descr="IMG_0403"/>
          <p:cNvPicPr>
            <a:picLocks noChangeAspect="1" noChangeArrowheads="1"/>
          </p:cNvPicPr>
          <p:nvPr/>
        </p:nvPicPr>
        <p:blipFill>
          <a:blip r:embed="rId2">
            <a:extLst>
              <a:ext uri="{28A0092B-C50C-407E-A947-70E740481C1C}">
                <a14:useLocalDpi xmlns:a14="http://schemas.microsoft.com/office/drawing/2010/main" val="0"/>
              </a:ext>
            </a:extLst>
          </a:blip>
          <a:srcRect l="9631" t="30824" r="11261" b="30605"/>
          <a:stretch>
            <a:fillRect/>
          </a:stretch>
        </p:blipFill>
        <p:spPr bwMode="auto">
          <a:xfrm>
            <a:off x="2640013" y="4005264"/>
            <a:ext cx="7129462" cy="2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a:xfrm>
            <a:off x="2362200" y="2362200"/>
            <a:ext cx="7766050" cy="4090988"/>
          </a:xfrm>
        </p:spPr>
        <p:txBody>
          <a:bodyPr/>
          <a:lstStyle/>
          <a:p>
            <a:pPr marL="176213" indent="0">
              <a:buNone/>
            </a:pPr>
            <a:r>
              <a:rPr lang="en-US" altLang="tr-TR" sz="1800"/>
              <a:t>Üniversitemiz</a:t>
            </a:r>
            <a:r>
              <a:rPr lang="tr-TR" altLang="tr-TR" sz="1800"/>
              <a:t> öğrencilerinden oluşan  topluluk, eğitim ve öğretim dönemi içinde hafta sonları çalışmalarını yürütmektedir</a:t>
            </a:r>
            <a:r>
              <a:rPr lang="en-US" altLang="tr-TR" sz="1800"/>
              <a:t>.</a:t>
            </a:r>
            <a:endParaRPr lang="tr-TR" altLang="tr-TR" sz="1800" b="1"/>
          </a:p>
          <a:p>
            <a:pPr marL="176213" indent="0">
              <a:buNone/>
            </a:pPr>
            <a:r>
              <a:rPr lang="tr-TR" altLang="tr-TR" sz="1800"/>
              <a:t>Bu çalışmaların sonucu olarak, d</a:t>
            </a:r>
            <a:r>
              <a:rPr lang="en-US" altLang="tr-TR" sz="1800"/>
              <a:t>önem sonlarında</a:t>
            </a:r>
            <a:r>
              <a:rPr lang="tr-TR" altLang="tr-TR" sz="1800"/>
              <a:t> </a:t>
            </a:r>
            <a:r>
              <a:rPr lang="en-US" altLang="tr-TR" sz="1800"/>
              <a:t>konserler ver</a:t>
            </a:r>
            <a:r>
              <a:rPr lang="tr-TR" altLang="tr-TR" sz="1800"/>
              <a:t>il</a:t>
            </a:r>
            <a:r>
              <a:rPr lang="en-US" altLang="tr-TR" sz="1800"/>
              <a:t>mektedir.</a:t>
            </a:r>
            <a:r>
              <a:rPr lang="tr-TR" altLang="tr-TR" sz="1800"/>
              <a:t> </a:t>
            </a:r>
            <a:r>
              <a:rPr lang="en-US" altLang="tr-TR" sz="1800"/>
              <a:t>Ayrıca il içinde ve dışında yapılan etkinliklere katıl</a:t>
            </a:r>
            <a:r>
              <a:rPr lang="tr-TR" altLang="tr-TR" sz="1800"/>
              <a:t>ım  sağlanmaktadır.</a:t>
            </a:r>
          </a:p>
        </p:txBody>
      </p:sp>
      <p:sp>
        <p:nvSpPr>
          <p:cNvPr id="7171" name="AutoShape 3"/>
          <p:cNvSpPr>
            <a:spLocks noGrp="1" noChangeArrowheads="1"/>
          </p:cNvSpPr>
          <p:nvPr>
            <p:ph type="title"/>
          </p:nvPr>
        </p:nvSpPr>
        <p:spPr>
          <a:xfrm>
            <a:off x="2351088" y="836613"/>
            <a:ext cx="7924800" cy="563562"/>
          </a:xfrm>
          <a:noFill/>
        </p:spPr>
        <p:txBody>
          <a:bodyPr/>
          <a:lstStyle/>
          <a:p>
            <a:pPr eaLnBrk="1" hangingPunct="1"/>
            <a:r>
              <a:rPr lang="en-US" altLang="tr-TR" sz="3200"/>
              <a:t>S</a:t>
            </a:r>
            <a:r>
              <a:rPr lang="tr-TR" altLang="tr-TR" sz="3200"/>
              <a:t>anat Toplulukları ve Etkinlikleri</a:t>
            </a:r>
          </a:p>
        </p:txBody>
      </p:sp>
      <p:sp>
        <p:nvSpPr>
          <p:cNvPr id="7172" name="Rectangle 4"/>
          <p:cNvSpPr>
            <a:spLocks noChangeArrowheads="1"/>
          </p:cNvSpPr>
          <p:nvPr/>
        </p:nvSpPr>
        <p:spPr bwMode="auto">
          <a:xfrm>
            <a:off x="2351089" y="1484313"/>
            <a:ext cx="76930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eaLnBrk="0" hangingPunct="0">
              <a:spcBef>
                <a:spcPct val="20000"/>
              </a:spcBef>
              <a:buClr>
                <a:schemeClr val="tx1"/>
              </a:buClr>
              <a:buSzPct val="75000"/>
              <a:buChar char="–"/>
              <a:defRPr sz="2400">
                <a:solidFill>
                  <a:schemeClr val="tx1"/>
                </a:solidFill>
                <a:latin typeface="Arial" panose="020B0604020202020204" pitchFamily="34" charset="0"/>
              </a:defRPr>
            </a:lvl2pPr>
            <a:lvl3pPr marL="1143000" indent="-228600" eaLnBrk="0" hangingPunct="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eaLnBrk="0" hangingPunct="0">
              <a:spcBef>
                <a:spcPct val="20000"/>
              </a:spcBef>
              <a:buClr>
                <a:schemeClr val="tx1"/>
              </a:buClr>
              <a:buSzPct val="80000"/>
              <a:buChar char="–"/>
              <a:defRPr>
                <a:solidFill>
                  <a:schemeClr val="tx1"/>
                </a:solidFill>
                <a:latin typeface="Arial" panose="020B0604020202020204" pitchFamily="34" charset="0"/>
              </a:defRPr>
            </a:lvl4pPr>
            <a:lvl5pPr marL="2057400" indent="-228600" eaLnBrk="0" hangingPunct="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lnSpc>
                <a:spcPct val="80000"/>
              </a:lnSpc>
            </a:pPr>
            <a:r>
              <a:rPr lang="en-US" altLang="tr-TR" sz="2000" b="1">
                <a:solidFill>
                  <a:srgbClr val="4D994D"/>
                </a:solidFill>
              </a:rPr>
              <a:t>Türk Sanat Müziği Korosu</a:t>
            </a:r>
            <a:endParaRPr lang="en-US" altLang="tr-TR" sz="1600"/>
          </a:p>
        </p:txBody>
      </p:sp>
      <p:pic>
        <p:nvPicPr>
          <p:cNvPr id="7173" name="Picture 5" descr="IMG_2190"/>
          <p:cNvPicPr>
            <a:picLocks noChangeAspect="1" noChangeArrowheads="1"/>
          </p:cNvPicPr>
          <p:nvPr/>
        </p:nvPicPr>
        <p:blipFill>
          <a:blip r:embed="rId2">
            <a:lum bright="6000"/>
            <a:extLst>
              <a:ext uri="{28A0092B-C50C-407E-A947-70E740481C1C}">
                <a14:useLocalDpi xmlns:a14="http://schemas.microsoft.com/office/drawing/2010/main" val="0"/>
              </a:ext>
            </a:extLst>
          </a:blip>
          <a:srcRect l="-256" t="22498" r="310" b="18236"/>
          <a:stretch>
            <a:fillRect/>
          </a:stretch>
        </p:blipFill>
        <p:spPr bwMode="auto">
          <a:xfrm>
            <a:off x="3000376" y="3860801"/>
            <a:ext cx="6481763"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a:xfrm>
            <a:off x="2362200" y="2276475"/>
            <a:ext cx="7837488" cy="4090988"/>
          </a:xfrm>
        </p:spPr>
        <p:txBody>
          <a:bodyPr/>
          <a:lstStyle/>
          <a:p>
            <a:pPr marL="176213" indent="0">
              <a:buNone/>
            </a:pPr>
            <a:r>
              <a:rPr lang="tr-TR" altLang="tr-TR" sz="1800"/>
              <a:t>Üniversitemiz öğrencilerinden oluşan topluluk</a:t>
            </a:r>
            <a:r>
              <a:rPr lang="en-US" altLang="tr-TR" sz="1800"/>
              <a:t>,</a:t>
            </a:r>
            <a:r>
              <a:rPr lang="tr-TR" altLang="tr-TR" sz="1800"/>
              <a:t>Türk Halk Müziği eğitsel çalışmaları sonucunda,yıl içerisinde</a:t>
            </a:r>
            <a:r>
              <a:rPr lang="en-US" altLang="tr-TR" sz="1800"/>
              <a:t> </a:t>
            </a:r>
            <a:r>
              <a:rPr lang="tr-TR" altLang="tr-TR" sz="1800"/>
              <a:t>Üniversitemizde çeşitli konserler vermekte,</a:t>
            </a:r>
            <a:r>
              <a:rPr lang="en-US" altLang="tr-TR" sz="1800"/>
              <a:t> </a:t>
            </a:r>
            <a:r>
              <a:rPr lang="tr-TR" altLang="tr-TR" sz="1800"/>
              <a:t>üniversitemizi ulusal yarışmalarda başarı ile temsil</a:t>
            </a:r>
            <a:r>
              <a:rPr lang="en-US" altLang="tr-TR" sz="1800"/>
              <a:t> </a:t>
            </a:r>
            <a:r>
              <a:rPr lang="tr-TR" altLang="tr-TR" sz="1800"/>
              <a:t>etmektedir</a:t>
            </a:r>
            <a:r>
              <a:rPr lang="tr-TR" altLang="tr-TR" sz="1400"/>
              <a:t>.</a:t>
            </a:r>
            <a:endParaRPr lang="en-US" altLang="tr-TR" sz="1400"/>
          </a:p>
          <a:p>
            <a:pPr marL="176213" indent="0">
              <a:buNone/>
            </a:pPr>
            <a:r>
              <a:rPr lang="en-US" altLang="tr-TR" sz="1600"/>
              <a:t>Geçtiğimiz yıl</a:t>
            </a:r>
            <a:r>
              <a:rPr lang="tr-TR" altLang="tr-TR" sz="1600"/>
              <a:t>larda </a:t>
            </a:r>
            <a:r>
              <a:rPr lang="en-US" altLang="tr-TR" sz="1600"/>
              <a:t>üniversitemiz korosu;</a:t>
            </a:r>
          </a:p>
          <a:p>
            <a:pPr marL="176213" indent="0">
              <a:buNone/>
            </a:pPr>
            <a:r>
              <a:rPr lang="en-US" altLang="tr-TR" sz="1600"/>
              <a:t>Çoksesli Koro Türkiye 3.</a:t>
            </a:r>
            <a:r>
              <a:rPr lang="tr-TR" altLang="tr-TR" sz="1600"/>
              <a:t>, </a:t>
            </a:r>
            <a:endParaRPr lang="en-US" altLang="tr-TR" sz="1600"/>
          </a:p>
          <a:p>
            <a:pPr marL="176213" indent="0">
              <a:buNone/>
            </a:pPr>
            <a:r>
              <a:rPr lang="en-US" altLang="tr-TR" sz="1600"/>
              <a:t>Sazlarda Toplu İcra Türkiye 2.</a:t>
            </a:r>
            <a:r>
              <a:rPr lang="tr-TR" altLang="tr-TR" sz="1600"/>
              <a:t>,</a:t>
            </a:r>
            <a:r>
              <a:rPr lang="en-US" altLang="tr-TR" sz="1600"/>
              <a:t> </a:t>
            </a:r>
          </a:p>
          <a:p>
            <a:pPr marL="176213" indent="0">
              <a:buNone/>
            </a:pPr>
            <a:r>
              <a:rPr lang="en-US" altLang="tr-TR" sz="1600"/>
              <a:t>Solo Ses Türkiye 2. olmuştur.</a:t>
            </a:r>
          </a:p>
          <a:p>
            <a:pPr marL="176213" indent="0">
              <a:buNone/>
            </a:pPr>
            <a:r>
              <a:rPr lang="en-US" altLang="tr-TR" sz="1800"/>
              <a:t> </a:t>
            </a:r>
            <a:r>
              <a:rPr lang="tr-TR" altLang="tr-TR" sz="1800"/>
              <a:t> </a:t>
            </a:r>
            <a:endParaRPr lang="tr-TR" altLang="tr-TR" sz="1800" b="1"/>
          </a:p>
        </p:txBody>
      </p:sp>
      <p:sp>
        <p:nvSpPr>
          <p:cNvPr id="8195" name="AutoShape 5"/>
          <p:cNvSpPr>
            <a:spLocks noGrp="1" noChangeArrowheads="1"/>
          </p:cNvSpPr>
          <p:nvPr>
            <p:ph type="title"/>
          </p:nvPr>
        </p:nvSpPr>
        <p:spPr>
          <a:xfrm>
            <a:off x="2351088" y="836613"/>
            <a:ext cx="7924800" cy="563562"/>
          </a:xfrm>
          <a:noFill/>
        </p:spPr>
        <p:txBody>
          <a:bodyPr/>
          <a:lstStyle/>
          <a:p>
            <a:pPr eaLnBrk="1" hangingPunct="1"/>
            <a:r>
              <a:rPr lang="en-US" altLang="tr-TR" sz="3200"/>
              <a:t>S</a:t>
            </a:r>
            <a:r>
              <a:rPr lang="tr-TR" altLang="tr-TR" sz="3200"/>
              <a:t>anat Toplulukları ve Etkinlikleri</a:t>
            </a:r>
          </a:p>
        </p:txBody>
      </p:sp>
      <p:sp>
        <p:nvSpPr>
          <p:cNvPr id="8196" name="Rectangle 6"/>
          <p:cNvSpPr>
            <a:spLocks noChangeArrowheads="1"/>
          </p:cNvSpPr>
          <p:nvPr/>
        </p:nvSpPr>
        <p:spPr bwMode="auto">
          <a:xfrm>
            <a:off x="2351089" y="1484313"/>
            <a:ext cx="76930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eaLnBrk="0" hangingPunct="0">
              <a:spcBef>
                <a:spcPct val="20000"/>
              </a:spcBef>
              <a:buClr>
                <a:schemeClr val="tx1"/>
              </a:buClr>
              <a:buSzPct val="75000"/>
              <a:buChar char="–"/>
              <a:defRPr sz="2400">
                <a:solidFill>
                  <a:schemeClr val="tx1"/>
                </a:solidFill>
                <a:latin typeface="Arial" panose="020B0604020202020204" pitchFamily="34" charset="0"/>
              </a:defRPr>
            </a:lvl2pPr>
            <a:lvl3pPr marL="1143000" indent="-228600" eaLnBrk="0" hangingPunct="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eaLnBrk="0" hangingPunct="0">
              <a:spcBef>
                <a:spcPct val="20000"/>
              </a:spcBef>
              <a:buClr>
                <a:schemeClr val="tx1"/>
              </a:buClr>
              <a:buSzPct val="80000"/>
              <a:buChar char="–"/>
              <a:defRPr>
                <a:solidFill>
                  <a:schemeClr val="tx1"/>
                </a:solidFill>
                <a:latin typeface="Arial" panose="020B0604020202020204" pitchFamily="34" charset="0"/>
              </a:defRPr>
            </a:lvl4pPr>
            <a:lvl5pPr marL="2057400" indent="-228600" eaLnBrk="0" hangingPunct="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lnSpc>
                <a:spcPct val="80000"/>
              </a:lnSpc>
            </a:pPr>
            <a:r>
              <a:rPr lang="en-US" altLang="tr-TR" sz="2000" b="1">
                <a:solidFill>
                  <a:srgbClr val="4D994D"/>
                </a:solidFill>
              </a:rPr>
              <a:t>Türk Halk Müziği Korosu</a:t>
            </a:r>
            <a:endParaRPr lang="en-US" altLang="tr-TR" sz="1600"/>
          </a:p>
        </p:txBody>
      </p:sp>
      <p:pic>
        <p:nvPicPr>
          <p:cNvPr id="8197" name="Picture 10" descr="DSC_59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014" y="4314825"/>
            <a:ext cx="3024187"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1" descr="DSC_0717"/>
          <p:cNvPicPr>
            <a:picLocks noChangeAspect="1" noChangeArrowheads="1"/>
          </p:cNvPicPr>
          <p:nvPr/>
        </p:nvPicPr>
        <p:blipFill>
          <a:blip r:embed="rId3">
            <a:extLst>
              <a:ext uri="{28A0092B-C50C-407E-A947-70E740481C1C}">
                <a14:useLocalDpi xmlns:a14="http://schemas.microsoft.com/office/drawing/2010/main" val="0"/>
              </a:ext>
            </a:extLst>
          </a:blip>
          <a:srcRect t="1459" b="5104"/>
          <a:stretch>
            <a:fillRect/>
          </a:stretch>
        </p:blipFill>
        <p:spPr bwMode="auto">
          <a:xfrm>
            <a:off x="6600825" y="4322763"/>
            <a:ext cx="3024188" cy="220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4 Alt Başlık"/>
          <p:cNvSpPr>
            <a:spLocks noGrp="1"/>
          </p:cNvSpPr>
          <p:nvPr>
            <p:ph type="subTitle" idx="1"/>
          </p:nvPr>
        </p:nvSpPr>
        <p:spPr>
          <a:xfrm>
            <a:off x="2855913" y="981075"/>
            <a:ext cx="6400800" cy="2039938"/>
          </a:xfrm>
        </p:spPr>
        <p:txBody>
          <a:bodyPr/>
          <a:lstStyle/>
          <a:p>
            <a:pPr eaLnBrk="1" hangingPunct="1"/>
            <a:r>
              <a:rPr lang="tr-TR" altLang="en-US" b="1" smtClean="0">
                <a:solidFill>
                  <a:srgbClr val="0070C0"/>
                </a:solidFill>
              </a:rPr>
              <a:t>Erasmus + Öğrenci Hareketliliği</a:t>
            </a:r>
          </a:p>
          <a:p>
            <a:pPr algn="l" eaLnBrk="1" hangingPunct="1">
              <a:buFont typeface="Arial" panose="020B0604020202020204" pitchFamily="34" charset="0"/>
              <a:buChar char="•"/>
            </a:pPr>
            <a:r>
              <a:rPr lang="tr-TR" altLang="en-US" smtClean="0">
                <a:solidFill>
                  <a:schemeClr val="tx1"/>
                </a:solidFill>
              </a:rPr>
              <a:t>	Erasmus + Öğrenim Hareketliliği</a:t>
            </a:r>
          </a:p>
          <a:p>
            <a:pPr algn="l" eaLnBrk="1" hangingPunct="1">
              <a:buFont typeface="Arial" panose="020B0604020202020204" pitchFamily="34" charset="0"/>
              <a:buChar char="•"/>
            </a:pPr>
            <a:r>
              <a:rPr lang="tr-TR" altLang="en-US" smtClean="0">
                <a:solidFill>
                  <a:schemeClr val="tx1"/>
                </a:solidFill>
              </a:rPr>
              <a:t>        Erasmus + Staj Hareketliliği</a:t>
            </a:r>
          </a:p>
        </p:txBody>
      </p:sp>
      <p:pic>
        <p:nvPicPr>
          <p:cNvPr id="7" name="4 İçerik Yer Tutucusu" descr="DSC_0325.JPG"/>
          <p:cNvPicPr>
            <a:picLocks noChangeAspect="1"/>
          </p:cNvPicPr>
          <p:nvPr/>
        </p:nvPicPr>
        <p:blipFill>
          <a:blip r:embed="rId2" cstate="email">
            <a:extLst/>
          </a:blip>
          <a:stretch>
            <a:fillRect/>
          </a:stretch>
        </p:blipFill>
        <p:spPr>
          <a:xfrm>
            <a:off x="3575721" y="2996952"/>
            <a:ext cx="4932357" cy="3301826"/>
          </a:xfrm>
          <a:prstGeom prst="rect">
            <a:avLst/>
          </a:prstGeom>
          <a:effectLst>
            <a:outerShdw blurRad="50800" dist="38100" dir="8100000" algn="tr" rotWithShape="0">
              <a:prstClr val="black">
                <a:alpha val="40000"/>
              </a:prstClr>
            </a:outerShdw>
          </a:effectLst>
          <a:scene3d>
            <a:camera prst="isometricOffAxis1Right"/>
            <a:lightRig rig="threePt" dir="t"/>
          </a:scene3d>
          <a:sp3d>
            <a:bevelT/>
          </a:sp3d>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idx="1"/>
          </p:nvPr>
        </p:nvSpPr>
        <p:spPr>
          <a:xfrm>
            <a:off x="2362200" y="2362200"/>
            <a:ext cx="7981950" cy="4090988"/>
          </a:xfrm>
        </p:spPr>
        <p:txBody>
          <a:bodyPr/>
          <a:lstStyle/>
          <a:p>
            <a:pPr marL="176213" indent="0">
              <a:buNone/>
            </a:pPr>
            <a:r>
              <a:rPr lang="tr-TR" altLang="tr-TR" sz="1800"/>
              <a:t>Üniversitemiz öğrenci ve personelinden oluşan topluluk</a:t>
            </a:r>
            <a:r>
              <a:rPr lang="en-US" altLang="tr-TR" sz="1800"/>
              <a:t>,</a:t>
            </a:r>
            <a:r>
              <a:rPr lang="tr-TR" altLang="tr-TR" sz="1800"/>
              <a:t> Latin</a:t>
            </a:r>
            <a:r>
              <a:rPr lang="en-US" altLang="tr-TR" sz="1800"/>
              <a:t> </a:t>
            </a:r>
            <a:r>
              <a:rPr lang="tr-TR" altLang="tr-TR" sz="1800"/>
              <a:t>danslarından</a:t>
            </a:r>
            <a:r>
              <a:rPr lang="en-US" altLang="tr-TR" sz="1800"/>
              <a:t>;</a:t>
            </a:r>
            <a:r>
              <a:rPr lang="tr-TR" altLang="tr-TR" sz="1800"/>
              <a:t> Salsa</a:t>
            </a:r>
            <a:r>
              <a:rPr lang="en-US" altLang="tr-TR" sz="1800"/>
              <a:t>, </a:t>
            </a:r>
            <a:r>
              <a:rPr lang="tr-TR" altLang="tr-TR" sz="1800"/>
              <a:t>Baçhata, Rueda</a:t>
            </a:r>
            <a:r>
              <a:rPr lang="en-US" altLang="tr-TR" sz="1800"/>
              <a:t>, </a:t>
            </a:r>
            <a:r>
              <a:rPr lang="tr-TR" altLang="tr-TR" sz="1800"/>
              <a:t>Cha-Cha-Cha</a:t>
            </a:r>
            <a:r>
              <a:rPr lang="en-US" altLang="tr-TR" sz="1800"/>
              <a:t>, </a:t>
            </a:r>
            <a:r>
              <a:rPr lang="tr-TR" altLang="tr-TR" sz="1800"/>
              <a:t>Rumba,</a:t>
            </a:r>
            <a:r>
              <a:rPr lang="en-US" altLang="tr-TR" sz="1800"/>
              <a:t>Tango, Vals, Modern dans, Lirik dans, Show dansa </a:t>
            </a:r>
            <a:r>
              <a:rPr lang="tr-TR" altLang="tr-TR" sz="1800"/>
              <a:t>yönelik</a:t>
            </a:r>
            <a:r>
              <a:rPr lang="en-US" altLang="tr-TR" sz="1800"/>
              <a:t> </a:t>
            </a:r>
            <a:r>
              <a:rPr lang="tr-TR" altLang="tr-TR" sz="1800"/>
              <a:t>eğitsel çalışmalar sonucunda, yıl içerisinde üniversitenizde “Dünya Dans Günü” organizasyonunu gerçekleştirmekte</a:t>
            </a:r>
            <a:r>
              <a:rPr lang="en-US" altLang="tr-TR" sz="1800"/>
              <a:t> ve çeşitli zamanlarda </a:t>
            </a:r>
            <a:r>
              <a:rPr lang="tr-TR" altLang="tr-TR" sz="1800"/>
              <a:t>gösteriler sunmaktadır.</a:t>
            </a:r>
          </a:p>
        </p:txBody>
      </p:sp>
      <p:sp>
        <p:nvSpPr>
          <p:cNvPr id="9219" name="AutoShape 3"/>
          <p:cNvSpPr>
            <a:spLocks noGrp="1" noChangeArrowheads="1"/>
          </p:cNvSpPr>
          <p:nvPr>
            <p:ph type="title"/>
          </p:nvPr>
        </p:nvSpPr>
        <p:spPr>
          <a:xfrm>
            <a:off x="2351088" y="836613"/>
            <a:ext cx="7924800" cy="563562"/>
          </a:xfrm>
          <a:noFill/>
        </p:spPr>
        <p:txBody>
          <a:bodyPr/>
          <a:lstStyle/>
          <a:p>
            <a:pPr eaLnBrk="1" hangingPunct="1"/>
            <a:r>
              <a:rPr lang="en-US" altLang="tr-TR" sz="3200"/>
              <a:t>S</a:t>
            </a:r>
            <a:r>
              <a:rPr lang="tr-TR" altLang="tr-TR" sz="3200"/>
              <a:t>anat Toplulukları ve Etkinlikleri</a:t>
            </a:r>
          </a:p>
        </p:txBody>
      </p:sp>
      <p:sp>
        <p:nvSpPr>
          <p:cNvPr id="9220" name="Rectangle 4"/>
          <p:cNvSpPr>
            <a:spLocks noChangeArrowheads="1"/>
          </p:cNvSpPr>
          <p:nvPr/>
        </p:nvSpPr>
        <p:spPr bwMode="auto">
          <a:xfrm>
            <a:off x="2351089" y="1484313"/>
            <a:ext cx="76930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eaLnBrk="0" hangingPunct="0">
              <a:spcBef>
                <a:spcPct val="20000"/>
              </a:spcBef>
              <a:buClr>
                <a:schemeClr val="tx1"/>
              </a:buClr>
              <a:buSzPct val="75000"/>
              <a:buChar char="–"/>
              <a:defRPr sz="2400">
                <a:solidFill>
                  <a:schemeClr val="tx1"/>
                </a:solidFill>
                <a:latin typeface="Arial" panose="020B0604020202020204" pitchFamily="34" charset="0"/>
              </a:defRPr>
            </a:lvl2pPr>
            <a:lvl3pPr marL="1143000" indent="-228600" eaLnBrk="0" hangingPunct="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eaLnBrk="0" hangingPunct="0">
              <a:spcBef>
                <a:spcPct val="20000"/>
              </a:spcBef>
              <a:buClr>
                <a:schemeClr val="tx1"/>
              </a:buClr>
              <a:buSzPct val="80000"/>
              <a:buChar char="–"/>
              <a:defRPr>
                <a:solidFill>
                  <a:schemeClr val="tx1"/>
                </a:solidFill>
                <a:latin typeface="Arial" panose="020B0604020202020204" pitchFamily="34" charset="0"/>
              </a:defRPr>
            </a:lvl4pPr>
            <a:lvl5pPr marL="2057400" indent="-228600" eaLnBrk="0" hangingPunct="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lgn="just" eaLnBrk="1" hangingPunct="1">
              <a:lnSpc>
                <a:spcPct val="80000"/>
              </a:lnSpc>
            </a:pPr>
            <a:r>
              <a:rPr lang="tr-TR" altLang="tr-TR" sz="2000" b="1">
                <a:solidFill>
                  <a:srgbClr val="4D994D"/>
                </a:solidFill>
              </a:rPr>
              <a:t>Dans Topluluğu</a:t>
            </a:r>
          </a:p>
        </p:txBody>
      </p:sp>
      <p:pic>
        <p:nvPicPr>
          <p:cNvPr id="9221" name="Picture 8" descr="IMG_8179"/>
          <p:cNvPicPr>
            <a:picLocks noChangeAspect="1" noChangeArrowheads="1"/>
          </p:cNvPicPr>
          <p:nvPr/>
        </p:nvPicPr>
        <p:blipFill>
          <a:blip r:embed="rId2">
            <a:extLst>
              <a:ext uri="{28A0092B-C50C-407E-A947-70E740481C1C}">
                <a14:useLocalDpi xmlns:a14="http://schemas.microsoft.com/office/drawing/2010/main" val="0"/>
              </a:ext>
            </a:extLst>
          </a:blip>
          <a:srcRect r="8749"/>
          <a:stretch>
            <a:fillRect/>
          </a:stretch>
        </p:blipFill>
        <p:spPr bwMode="auto">
          <a:xfrm>
            <a:off x="2265364" y="4040188"/>
            <a:ext cx="3902075"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9" descr="IMG_0160"/>
          <p:cNvPicPr>
            <a:picLocks noChangeAspect="1" noChangeArrowheads="1"/>
          </p:cNvPicPr>
          <p:nvPr/>
        </p:nvPicPr>
        <p:blipFill>
          <a:blip r:embed="rId3">
            <a:extLst>
              <a:ext uri="{28A0092B-C50C-407E-A947-70E740481C1C}">
                <a14:useLocalDpi xmlns:a14="http://schemas.microsoft.com/office/drawing/2010/main" val="0"/>
              </a:ext>
            </a:extLst>
          </a:blip>
          <a:srcRect l="7291" t="10936"/>
          <a:stretch>
            <a:fillRect/>
          </a:stretch>
        </p:blipFill>
        <p:spPr bwMode="auto">
          <a:xfrm>
            <a:off x="6823075" y="4005264"/>
            <a:ext cx="3881438"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a:xfrm>
            <a:off x="2362200" y="2362200"/>
            <a:ext cx="7981950" cy="4090988"/>
          </a:xfrm>
        </p:spPr>
        <p:txBody>
          <a:bodyPr/>
          <a:lstStyle/>
          <a:p>
            <a:pPr marL="176213" indent="0">
              <a:buNone/>
            </a:pPr>
            <a:r>
              <a:rPr lang="tr-TR" altLang="tr-TR" sz="1800"/>
              <a:t>Üniversitemiz öğrencilerinden oluşan topluluk</a:t>
            </a:r>
            <a:r>
              <a:rPr lang="en-US" altLang="tr-TR" sz="1800"/>
              <a:t>,</a:t>
            </a:r>
            <a:r>
              <a:rPr lang="tr-TR" altLang="tr-TR" sz="1800"/>
              <a:t>Tiyatro ve Dramaya yönelik eğitsel çalışmaları sonucunda, her yıl “</a:t>
            </a:r>
            <a:r>
              <a:rPr lang="tr-TR" altLang="tr-TR" sz="1800" b="1"/>
              <a:t>27 Mart Dünya Tiyatrolar günü”</a:t>
            </a:r>
            <a:r>
              <a:rPr lang="tr-TR" altLang="tr-TR" sz="1800"/>
              <a:t> içerisinde oyunlarını sergilemekte ve çeşitli</a:t>
            </a:r>
            <a:r>
              <a:rPr lang="en-US" altLang="tr-TR" sz="1800"/>
              <a:t> ulusal</a:t>
            </a:r>
            <a:r>
              <a:rPr lang="tr-TR" altLang="tr-TR" sz="1800"/>
              <a:t> festivallerde  Üniversitemizi temsil etmektedir</a:t>
            </a:r>
            <a:r>
              <a:rPr lang="en-US" altLang="tr-TR" sz="1800"/>
              <a:t>.</a:t>
            </a:r>
            <a:r>
              <a:rPr lang="tr-TR" altLang="tr-TR" sz="1800"/>
              <a:t> </a:t>
            </a:r>
          </a:p>
        </p:txBody>
      </p:sp>
      <p:sp>
        <p:nvSpPr>
          <p:cNvPr id="10243" name="AutoShape 3"/>
          <p:cNvSpPr>
            <a:spLocks noGrp="1" noChangeArrowheads="1"/>
          </p:cNvSpPr>
          <p:nvPr>
            <p:ph type="title"/>
          </p:nvPr>
        </p:nvSpPr>
        <p:spPr>
          <a:xfrm>
            <a:off x="2351088" y="836613"/>
            <a:ext cx="7924800" cy="563562"/>
          </a:xfrm>
          <a:noFill/>
        </p:spPr>
        <p:txBody>
          <a:bodyPr/>
          <a:lstStyle/>
          <a:p>
            <a:pPr eaLnBrk="1" hangingPunct="1"/>
            <a:r>
              <a:rPr lang="en-US" altLang="tr-TR" sz="3200"/>
              <a:t>S</a:t>
            </a:r>
            <a:r>
              <a:rPr lang="tr-TR" altLang="tr-TR" sz="3200"/>
              <a:t>anat Toplulukları ve Etkinlikleri</a:t>
            </a:r>
          </a:p>
        </p:txBody>
      </p:sp>
      <p:sp>
        <p:nvSpPr>
          <p:cNvPr id="10244" name="Rectangle 4"/>
          <p:cNvSpPr>
            <a:spLocks noChangeArrowheads="1"/>
          </p:cNvSpPr>
          <p:nvPr/>
        </p:nvSpPr>
        <p:spPr bwMode="auto">
          <a:xfrm>
            <a:off x="2351089" y="1484313"/>
            <a:ext cx="76930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eaLnBrk="0" hangingPunct="0">
              <a:spcBef>
                <a:spcPct val="20000"/>
              </a:spcBef>
              <a:buClr>
                <a:schemeClr val="tx1"/>
              </a:buClr>
              <a:buSzPct val="75000"/>
              <a:buChar char="–"/>
              <a:defRPr sz="2400">
                <a:solidFill>
                  <a:schemeClr val="tx1"/>
                </a:solidFill>
                <a:latin typeface="Arial" panose="020B0604020202020204" pitchFamily="34" charset="0"/>
              </a:defRPr>
            </a:lvl2pPr>
            <a:lvl3pPr marL="1143000" indent="-228600" eaLnBrk="0" hangingPunct="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eaLnBrk="0" hangingPunct="0">
              <a:spcBef>
                <a:spcPct val="20000"/>
              </a:spcBef>
              <a:buClr>
                <a:schemeClr val="tx1"/>
              </a:buClr>
              <a:buSzPct val="80000"/>
              <a:buChar char="–"/>
              <a:defRPr>
                <a:solidFill>
                  <a:schemeClr val="tx1"/>
                </a:solidFill>
                <a:latin typeface="Arial" panose="020B0604020202020204" pitchFamily="34" charset="0"/>
              </a:defRPr>
            </a:lvl4pPr>
            <a:lvl5pPr marL="2057400" indent="-228600" eaLnBrk="0" hangingPunct="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lgn="just" eaLnBrk="1" hangingPunct="1">
              <a:lnSpc>
                <a:spcPct val="80000"/>
              </a:lnSpc>
            </a:pPr>
            <a:r>
              <a:rPr lang="en-US" altLang="tr-TR" sz="2000" b="1">
                <a:solidFill>
                  <a:srgbClr val="4D994D"/>
                </a:solidFill>
              </a:rPr>
              <a:t>Drama</a:t>
            </a:r>
            <a:r>
              <a:rPr lang="tr-TR" altLang="tr-TR" sz="2000" b="1">
                <a:solidFill>
                  <a:srgbClr val="4D994D"/>
                </a:solidFill>
              </a:rPr>
              <a:t> Topluluğu</a:t>
            </a:r>
          </a:p>
        </p:txBody>
      </p:sp>
      <p:pic>
        <p:nvPicPr>
          <p:cNvPr id="10245" name="Picture 10" descr="IMG_3674"/>
          <p:cNvPicPr>
            <a:picLocks noChangeAspect="1" noChangeArrowheads="1"/>
          </p:cNvPicPr>
          <p:nvPr/>
        </p:nvPicPr>
        <p:blipFill>
          <a:blip r:embed="rId2">
            <a:extLst>
              <a:ext uri="{28A0092B-C50C-407E-A947-70E740481C1C}">
                <a14:useLocalDpi xmlns:a14="http://schemas.microsoft.com/office/drawing/2010/main" val="0"/>
              </a:ext>
            </a:extLst>
          </a:blip>
          <a:srcRect l="4375" r="4375"/>
          <a:stretch>
            <a:fillRect/>
          </a:stretch>
        </p:blipFill>
        <p:spPr bwMode="auto">
          <a:xfrm>
            <a:off x="2640014" y="3789364"/>
            <a:ext cx="3449637" cy="252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1" descr="IMG_86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925" y="3789364"/>
            <a:ext cx="3455988"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1 Başlık"/>
          <p:cNvSpPr>
            <a:spLocks noGrp="1"/>
          </p:cNvSpPr>
          <p:nvPr>
            <p:ph type="ctrTitle" idx="4294967295"/>
          </p:nvPr>
        </p:nvSpPr>
        <p:spPr>
          <a:xfrm>
            <a:off x="2209800" y="2130426"/>
            <a:ext cx="7772400" cy="1470025"/>
          </a:xfrm>
        </p:spPr>
        <p:txBody>
          <a:bodyPr anchor="ctr">
            <a:normAutofit fontScale="90000"/>
          </a:bodyPr>
          <a:lstStyle/>
          <a:p>
            <a:r>
              <a:rPr lang="tr-TR" sz="5200" b="1"/>
              <a:t>Eğitim Öğretim ve Sınav Yönetmeliği</a:t>
            </a: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a:spLocks noChangeArrowheads="1"/>
          </p:cNvSpPr>
          <p:nvPr/>
        </p:nvSpPr>
        <p:spPr bwMode="auto">
          <a:xfrm>
            <a:off x="1919289" y="1341438"/>
            <a:ext cx="8353176" cy="3416320"/>
          </a:xfrm>
          <a:prstGeom prst="rect">
            <a:avLst/>
          </a:prstGeom>
          <a:noFill/>
          <a:ln w="9525">
            <a:noFill/>
            <a:miter lim="800000"/>
            <a:headEnd/>
            <a:tailEnd/>
          </a:ln>
        </p:spPr>
        <p:txBody>
          <a:bodyPr wrap="square">
            <a:spAutoFit/>
          </a:bodyPr>
          <a:lstStyle/>
          <a:p>
            <a:r>
              <a:rPr lang="tr-TR" b="1" dirty="0">
                <a:latin typeface="Calibri" pitchFamily="34" charset="0"/>
              </a:rPr>
              <a:t>Eğitim Öğretim Süresi </a:t>
            </a:r>
            <a:r>
              <a:rPr lang="tr-TR" dirty="0">
                <a:latin typeface="Calibri" pitchFamily="34" charset="0"/>
              </a:rPr>
              <a:t>: </a:t>
            </a:r>
          </a:p>
          <a:p>
            <a:endParaRPr lang="tr-TR" dirty="0">
              <a:latin typeface="Calibri" pitchFamily="34" charset="0"/>
            </a:endParaRPr>
          </a:p>
          <a:p>
            <a:r>
              <a:rPr lang="tr-TR" dirty="0">
                <a:latin typeface="Calibri" pitchFamily="34" charset="0"/>
              </a:rPr>
              <a:t>Azami öğretim süresi (yabancı dil hazırlık sınıfı hariç)</a:t>
            </a:r>
          </a:p>
          <a:p>
            <a:r>
              <a:rPr lang="tr-TR" dirty="0">
                <a:latin typeface="Calibri" pitchFamily="34" charset="0"/>
              </a:rPr>
              <a:t>	Ön </a:t>
            </a:r>
            <a:r>
              <a:rPr lang="tr-TR" dirty="0">
                <a:latin typeface="Calibri" pitchFamily="34" charset="0"/>
              </a:rPr>
              <a:t>lisans programları için </a:t>
            </a:r>
            <a:r>
              <a:rPr lang="tr-TR" b="1" dirty="0">
                <a:latin typeface="Calibri" pitchFamily="34" charset="0"/>
              </a:rPr>
              <a:t>4</a:t>
            </a:r>
            <a:r>
              <a:rPr lang="tr-TR" dirty="0">
                <a:latin typeface="Calibri" pitchFamily="34" charset="0"/>
              </a:rPr>
              <a:t> yıl, </a:t>
            </a:r>
            <a:endParaRPr lang="tr-TR" dirty="0">
              <a:latin typeface="Calibri" pitchFamily="34" charset="0"/>
            </a:endParaRPr>
          </a:p>
          <a:p>
            <a:r>
              <a:rPr lang="tr-TR" b="1" dirty="0">
                <a:solidFill>
                  <a:srgbClr val="7030A0"/>
                </a:solidFill>
                <a:latin typeface="Calibri" pitchFamily="34" charset="0"/>
              </a:rPr>
              <a:t>	</a:t>
            </a:r>
            <a:r>
              <a:rPr lang="tr-TR" b="1" dirty="0">
                <a:solidFill>
                  <a:srgbClr val="7030A0"/>
                </a:solidFill>
                <a:latin typeface="Calibri" pitchFamily="34" charset="0"/>
              </a:rPr>
              <a:t>4 yıl olan lisans programları azami 7 yıl, </a:t>
            </a:r>
          </a:p>
          <a:p>
            <a:r>
              <a:rPr lang="tr-TR" b="1" dirty="0">
                <a:solidFill>
                  <a:srgbClr val="7030A0"/>
                </a:solidFill>
                <a:latin typeface="Calibri" pitchFamily="34" charset="0"/>
              </a:rPr>
              <a:t>	</a:t>
            </a:r>
            <a:r>
              <a:rPr lang="tr-TR" b="1" dirty="0">
                <a:solidFill>
                  <a:srgbClr val="7030A0"/>
                </a:solidFill>
                <a:latin typeface="Calibri" pitchFamily="34" charset="0"/>
              </a:rPr>
              <a:t>5 </a:t>
            </a:r>
            <a:r>
              <a:rPr lang="tr-TR" b="1" dirty="0">
                <a:solidFill>
                  <a:srgbClr val="7030A0"/>
                </a:solidFill>
                <a:latin typeface="Calibri" pitchFamily="34" charset="0"/>
              </a:rPr>
              <a:t>yıl olan lisans programları azami </a:t>
            </a:r>
            <a:r>
              <a:rPr lang="tr-TR" b="1" dirty="0">
                <a:solidFill>
                  <a:srgbClr val="7030A0"/>
                </a:solidFill>
                <a:latin typeface="Calibri" pitchFamily="34" charset="0"/>
              </a:rPr>
              <a:t>8 </a:t>
            </a:r>
            <a:r>
              <a:rPr lang="tr-TR" b="1" dirty="0">
                <a:solidFill>
                  <a:srgbClr val="7030A0"/>
                </a:solidFill>
                <a:latin typeface="Calibri" pitchFamily="34" charset="0"/>
              </a:rPr>
              <a:t>yıl, </a:t>
            </a:r>
            <a:endParaRPr lang="tr-TR" b="1" dirty="0">
              <a:solidFill>
                <a:srgbClr val="7030A0"/>
              </a:solidFill>
              <a:latin typeface="Calibri" pitchFamily="34" charset="0"/>
            </a:endParaRPr>
          </a:p>
          <a:p>
            <a:r>
              <a:rPr lang="tr-TR" b="1" dirty="0">
                <a:solidFill>
                  <a:srgbClr val="7030A0"/>
                </a:solidFill>
                <a:latin typeface="Calibri" pitchFamily="34" charset="0"/>
              </a:rPr>
              <a:t>	</a:t>
            </a:r>
            <a:r>
              <a:rPr lang="tr-TR" b="1" dirty="0">
                <a:solidFill>
                  <a:srgbClr val="7030A0"/>
                </a:solidFill>
                <a:latin typeface="Calibri" pitchFamily="34" charset="0"/>
              </a:rPr>
              <a:t>6 yıl </a:t>
            </a:r>
            <a:r>
              <a:rPr lang="tr-TR" b="1" dirty="0">
                <a:solidFill>
                  <a:srgbClr val="7030A0"/>
                </a:solidFill>
                <a:latin typeface="Calibri" pitchFamily="34" charset="0"/>
              </a:rPr>
              <a:t>olan lisans programları azami </a:t>
            </a:r>
            <a:r>
              <a:rPr lang="tr-TR" b="1" dirty="0">
                <a:solidFill>
                  <a:srgbClr val="7030A0"/>
                </a:solidFill>
                <a:latin typeface="Calibri" pitchFamily="34" charset="0"/>
              </a:rPr>
              <a:t>9 yıl </a:t>
            </a:r>
            <a:endParaRPr lang="tr-TR" b="1" dirty="0">
              <a:solidFill>
                <a:srgbClr val="7030A0"/>
              </a:solidFill>
              <a:latin typeface="Calibri" pitchFamily="34" charset="0"/>
            </a:endParaRPr>
          </a:p>
          <a:p>
            <a:r>
              <a:rPr lang="tr-TR" dirty="0">
                <a:latin typeface="Calibri" pitchFamily="34" charset="0"/>
              </a:rPr>
              <a:t> </a:t>
            </a:r>
            <a:endParaRPr lang="tr-TR" dirty="0">
              <a:latin typeface="Calibri" pitchFamily="34" charset="0"/>
            </a:endParaRPr>
          </a:p>
          <a:p>
            <a:r>
              <a:rPr lang="tr-TR" dirty="0">
                <a:latin typeface="Calibri" pitchFamily="34" charset="0"/>
              </a:rPr>
              <a:t>Öğrencilerin belirtilen süre </a:t>
            </a:r>
            <a:r>
              <a:rPr lang="tr-TR" dirty="0">
                <a:latin typeface="Calibri" pitchFamily="34" charset="0"/>
              </a:rPr>
              <a:t>içinde kayıt oldukları programları başarı ile tamamlamaları gerekmektedir. </a:t>
            </a:r>
            <a:r>
              <a:rPr lang="tr-TR" dirty="0">
                <a:latin typeface="Calibri" pitchFamily="34" charset="0"/>
              </a:rPr>
              <a:t> </a:t>
            </a:r>
            <a:r>
              <a:rPr lang="tr-TR" b="1" dirty="0">
                <a:solidFill>
                  <a:srgbClr val="7030A0"/>
                </a:solidFill>
                <a:latin typeface="Calibri" pitchFamily="34" charset="0"/>
              </a:rPr>
              <a:t>Bu süreler sonunda Yönetmelikte tanınan sınavlar sonunda 5 dersten fazla başarısız dersi olan öğrencilerin kayıtları silinmektedir.</a:t>
            </a:r>
            <a:endParaRPr lang="tr-TR" b="1" dirty="0">
              <a:solidFill>
                <a:srgbClr val="7030A0"/>
              </a:solidFill>
              <a:latin typeface="Calibri" pitchFamily="34" charset="0"/>
            </a:endParaRPr>
          </a:p>
          <a:p>
            <a:endParaRPr lang="tr-TR"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slide(fromBottom)">
                                      <p:cBhvr>
                                        <p:cTn id="7" dur="500"/>
                                        <p:tgtEl>
                                          <p:spTgt spid="2">
                                            <p:txEl>
                                              <p:pRg st="2" end="2"/>
                                            </p:txEl>
                                          </p:spTgt>
                                        </p:tgtEl>
                                      </p:cBhvr>
                                    </p:animEffect>
                                  </p:childTnLst>
                                </p:cTn>
                              </p:par>
                              <p:par>
                                <p:cTn id="8" presetID="12" presetClass="entr" presetSubtype="4"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slide(fromBottom)">
                                      <p:cBhvr>
                                        <p:cTn id="10" dur="500"/>
                                        <p:tgtEl>
                                          <p:spTgt spid="2">
                                            <p:txEl>
                                              <p:pRg st="3" end="3"/>
                                            </p:txEl>
                                          </p:spTgt>
                                        </p:tgtEl>
                                      </p:cBhvr>
                                    </p:animEffect>
                                  </p:childTnLst>
                                </p:cTn>
                              </p:par>
                              <p:par>
                                <p:cTn id="11" presetID="12" presetClass="entr" presetSubtype="4"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slide(fromBottom)">
                                      <p:cBhvr>
                                        <p:cTn id="13" dur="500"/>
                                        <p:tgtEl>
                                          <p:spTgt spid="2">
                                            <p:txEl>
                                              <p:pRg st="4" end="4"/>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2">
                                            <p:txEl>
                                              <p:pRg st="5" end="5"/>
                                            </p:txEl>
                                          </p:spTgt>
                                        </p:tgtEl>
                                        <p:attrNameLst>
                                          <p:attrName>style.visibility</p:attrName>
                                        </p:attrNameLst>
                                      </p:cBhvr>
                                      <p:to>
                                        <p:strVal val="visible"/>
                                      </p:to>
                                    </p:set>
                                    <p:animEffect transition="in" filter="slide(fromBottom)">
                                      <p:cBhvr>
                                        <p:cTn id="16" dur="500"/>
                                        <p:tgtEl>
                                          <p:spTgt spid="2">
                                            <p:txEl>
                                              <p:pRg st="5" end="5"/>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Effect transition="in" filter="slide(fromBottom)">
                                      <p:cBhvr>
                                        <p:cTn id="19" dur="500"/>
                                        <p:tgtEl>
                                          <p:spTgt spid="2">
                                            <p:txEl>
                                              <p:pRg st="6" end="6"/>
                                            </p:txEl>
                                          </p:spTgt>
                                        </p:tgtEl>
                                      </p:cBhvr>
                                    </p:animEffect>
                                  </p:childTnLst>
                                </p:cTn>
                              </p:par>
                              <p:par>
                                <p:cTn id="20" presetID="12" presetClass="entr" presetSubtype="4" fill="hold" nodeType="with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slide(fromBottom)">
                                      <p:cBhvr>
                                        <p:cTn id="22" dur="500"/>
                                        <p:tgtEl>
                                          <p:spTgt spid="2">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slide(fromBottom)">
                                      <p:cBhvr>
                                        <p:cTn id="2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a:spLocks noChangeArrowheads="1"/>
          </p:cNvSpPr>
          <p:nvPr/>
        </p:nvSpPr>
        <p:spPr bwMode="auto">
          <a:xfrm>
            <a:off x="1919289" y="1340768"/>
            <a:ext cx="8353425" cy="3416320"/>
          </a:xfrm>
          <a:prstGeom prst="rect">
            <a:avLst/>
          </a:prstGeom>
          <a:noFill/>
          <a:ln w="9525">
            <a:noFill/>
            <a:miter lim="800000"/>
            <a:headEnd/>
            <a:tailEnd/>
          </a:ln>
        </p:spPr>
        <p:txBody>
          <a:bodyPr>
            <a:spAutoFit/>
          </a:bodyPr>
          <a:lstStyle/>
          <a:p>
            <a:r>
              <a:rPr lang="tr-TR" b="1" dirty="0">
                <a:latin typeface="Calibri" pitchFamily="34" charset="0"/>
              </a:rPr>
              <a:t>GÜZ ve BAHAR Yarıyılı</a:t>
            </a:r>
            <a:r>
              <a:rPr lang="tr-TR" dirty="0">
                <a:latin typeface="Calibri" pitchFamily="34" charset="0"/>
              </a:rPr>
              <a:t>:</a:t>
            </a:r>
          </a:p>
          <a:p>
            <a:endParaRPr lang="tr-TR" dirty="0">
              <a:latin typeface="Calibri" pitchFamily="34" charset="0"/>
            </a:endParaRPr>
          </a:p>
          <a:p>
            <a:r>
              <a:rPr lang="tr-TR" dirty="0">
                <a:latin typeface="Calibri" pitchFamily="34" charset="0"/>
              </a:rPr>
              <a:t>Bir örgün eğitim-öğretim yılı, (örneğin </a:t>
            </a:r>
            <a:r>
              <a:rPr lang="tr-TR" dirty="0">
                <a:latin typeface="Calibri" pitchFamily="34" charset="0"/>
              </a:rPr>
              <a:t>2019-2020) </a:t>
            </a:r>
            <a:r>
              <a:rPr lang="tr-TR" dirty="0">
                <a:latin typeface="Calibri" pitchFamily="34" charset="0"/>
              </a:rPr>
              <a:t>Güz ve Bahar yarıyıllarından oluşur.</a:t>
            </a:r>
          </a:p>
          <a:p>
            <a:endParaRPr lang="tr-TR" dirty="0">
              <a:latin typeface="Calibri" pitchFamily="34" charset="0"/>
            </a:endParaRPr>
          </a:p>
          <a:p>
            <a:r>
              <a:rPr lang="tr-TR" dirty="0">
                <a:latin typeface="Calibri" pitchFamily="34" charset="0"/>
              </a:rPr>
              <a:t>Her bir yarıyıl en az </a:t>
            </a:r>
            <a:r>
              <a:rPr lang="tr-TR" b="1" dirty="0">
                <a:solidFill>
                  <a:srgbClr val="7030A0"/>
                </a:solidFill>
                <a:latin typeface="Calibri" pitchFamily="34" charset="0"/>
              </a:rPr>
              <a:t>on </a:t>
            </a:r>
            <a:r>
              <a:rPr lang="tr-TR" b="1" dirty="0">
                <a:solidFill>
                  <a:srgbClr val="7030A0"/>
                </a:solidFill>
                <a:latin typeface="Calibri" pitchFamily="34" charset="0"/>
              </a:rPr>
              <a:t>yedi </a:t>
            </a:r>
            <a:r>
              <a:rPr lang="tr-TR" b="1" dirty="0">
                <a:solidFill>
                  <a:srgbClr val="7030A0"/>
                </a:solidFill>
                <a:latin typeface="Calibri" pitchFamily="34" charset="0"/>
              </a:rPr>
              <a:t>(</a:t>
            </a:r>
            <a:r>
              <a:rPr lang="tr-TR" b="1" dirty="0">
                <a:solidFill>
                  <a:srgbClr val="7030A0"/>
                </a:solidFill>
                <a:latin typeface="Calibri" pitchFamily="34" charset="0"/>
              </a:rPr>
              <a:t>17)</a:t>
            </a:r>
            <a:r>
              <a:rPr lang="tr-TR" dirty="0">
                <a:solidFill>
                  <a:srgbClr val="7030A0"/>
                </a:solidFill>
                <a:latin typeface="Calibri" pitchFamily="34" charset="0"/>
              </a:rPr>
              <a:t> </a:t>
            </a:r>
            <a:r>
              <a:rPr lang="tr-TR" dirty="0">
                <a:latin typeface="Calibri" pitchFamily="34" charset="0"/>
              </a:rPr>
              <a:t>hafta sürer. Ara sınav, yarıyıl veya yıl sonu sınav günleri, bu süreye dahildir. </a:t>
            </a:r>
          </a:p>
          <a:p>
            <a:endParaRPr lang="tr-TR" dirty="0">
              <a:latin typeface="Calibri" pitchFamily="34" charset="0"/>
            </a:endParaRPr>
          </a:p>
          <a:p>
            <a:r>
              <a:rPr lang="tr-TR" dirty="0">
                <a:latin typeface="Calibri" pitchFamily="34" charset="0"/>
              </a:rPr>
              <a:t>Cumartesi, Pazar ve resmi tatil günleri eğitim öğretim günlerinden sayılmaz.  Ancak sınavlar, ortak zorunlu ve seçmeli dersler, </a:t>
            </a:r>
            <a:r>
              <a:rPr lang="tr-TR" dirty="0">
                <a:latin typeface="Calibri" pitchFamily="34" charset="0"/>
              </a:rPr>
              <a:t>uygulamalar </a:t>
            </a:r>
            <a:r>
              <a:rPr lang="tr-TR" dirty="0">
                <a:latin typeface="Calibri" pitchFamily="34" charset="0"/>
              </a:rPr>
              <a:t>ve telafi dersleri Cumartesi günleri de </a:t>
            </a:r>
            <a:r>
              <a:rPr lang="tr-TR" dirty="0">
                <a:latin typeface="Calibri" pitchFamily="34" charset="0"/>
              </a:rPr>
              <a:t>yapılabilir. Gerek görüldüğü takdirde sınavlar Pazar günleri de yapılabilir.</a:t>
            </a:r>
            <a:endParaRPr lang="tr-TR" dirty="0">
              <a:latin typeface="Calibri" pitchFamily="34" charset="0"/>
            </a:endParaRPr>
          </a:p>
          <a:p>
            <a:endParaRPr lang="tr-TR" dirty="0">
              <a:latin typeface="Calibri" pitchFamily="34" charset="0"/>
            </a:endParaRPr>
          </a:p>
          <a:p>
            <a:r>
              <a:rPr lang="tr-TR" dirty="0">
                <a:latin typeface="Calibri" pitchFamily="34" charset="0"/>
              </a:rPr>
              <a:t>Çukurova Üniversitesinde </a:t>
            </a:r>
            <a:r>
              <a:rPr lang="tr-TR" b="1" dirty="0">
                <a:latin typeface="Calibri" pitchFamily="34" charset="0"/>
              </a:rPr>
              <a:t>yaz öğretimi</a:t>
            </a:r>
            <a:r>
              <a:rPr lang="tr-TR" dirty="0">
                <a:latin typeface="Calibri" pitchFamily="34" charset="0"/>
              </a:rPr>
              <a:t> </a:t>
            </a:r>
            <a:r>
              <a:rPr lang="tr-TR" dirty="0">
                <a:latin typeface="Calibri" pitchFamily="34" charset="0"/>
              </a:rPr>
              <a:t>açılmamaktadır.</a:t>
            </a:r>
            <a:endParaRPr lang="tr-TR"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slide(fromBottom)">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slide(fromBottom)">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slide(fromBottom)">
                                      <p:cBhvr>
                                        <p:cTn id="17" dur="500"/>
                                        <p:tgtEl>
                                          <p:spTgt spid="2">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slide(fromBottom)">
                                      <p:cBhvr>
                                        <p:cTn id="2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a:spLocks noChangeArrowheads="1"/>
          </p:cNvSpPr>
          <p:nvPr/>
        </p:nvSpPr>
        <p:spPr bwMode="auto">
          <a:xfrm>
            <a:off x="1919289" y="765175"/>
            <a:ext cx="8353425" cy="4801314"/>
          </a:xfrm>
          <a:prstGeom prst="rect">
            <a:avLst/>
          </a:prstGeom>
          <a:noFill/>
          <a:ln w="9525">
            <a:noFill/>
            <a:miter lim="800000"/>
            <a:headEnd/>
            <a:tailEnd/>
          </a:ln>
        </p:spPr>
        <p:txBody>
          <a:bodyPr wrap="square">
            <a:spAutoFit/>
          </a:bodyPr>
          <a:lstStyle/>
          <a:p>
            <a:r>
              <a:rPr lang="tr-TR" b="1" dirty="0">
                <a:latin typeface="Calibri" pitchFamily="34" charset="0"/>
              </a:rPr>
              <a:t>Ders Kayıtları</a:t>
            </a:r>
            <a:r>
              <a:rPr lang="tr-TR" dirty="0">
                <a:latin typeface="Calibri" pitchFamily="34" charset="0"/>
              </a:rPr>
              <a:t>:</a:t>
            </a:r>
          </a:p>
          <a:p>
            <a:endParaRPr lang="tr-TR" dirty="0">
              <a:latin typeface="Calibri" pitchFamily="34" charset="0"/>
            </a:endParaRPr>
          </a:p>
          <a:p>
            <a:r>
              <a:rPr lang="tr-TR" dirty="0">
                <a:latin typeface="Calibri" pitchFamily="34" charset="0"/>
              </a:rPr>
              <a:t>Her yarıyılın (güz ve bahar) başlangıcında akademik takvimde belirtilen süre içinde ders kayıtlarınızı yenilemeniz gerekmektedir.  </a:t>
            </a:r>
          </a:p>
          <a:p>
            <a:endParaRPr lang="tr-TR" dirty="0">
              <a:latin typeface="Calibri" pitchFamily="34" charset="0"/>
            </a:endParaRPr>
          </a:p>
          <a:p>
            <a:r>
              <a:rPr lang="tr-TR" b="1" dirty="0">
                <a:solidFill>
                  <a:srgbClr val="FF0000"/>
                </a:solidFill>
                <a:latin typeface="Calibri" pitchFamily="34" charset="0"/>
              </a:rPr>
              <a:t>Kayıt yenileme işlemlerinin sorumluluğu size aittir. </a:t>
            </a:r>
            <a:r>
              <a:rPr lang="tr-TR" dirty="0">
                <a:latin typeface="Calibri" pitchFamily="34" charset="0"/>
              </a:rPr>
              <a:t>Belirtilen sürede, haklı ve geçerli nedenleriniz olmadan kaydınızı yenilemezseniz  o dönemin derslerini alamazsınız.  </a:t>
            </a:r>
          </a:p>
          <a:p>
            <a:endParaRPr lang="tr-TR" dirty="0">
              <a:latin typeface="Calibri" pitchFamily="34" charset="0"/>
            </a:endParaRPr>
          </a:p>
          <a:p>
            <a:r>
              <a:rPr lang="tr-TR" dirty="0">
                <a:latin typeface="Calibri" pitchFamily="34" charset="0"/>
              </a:rPr>
              <a:t>Haklı ve geçerli sayılabilecek mazeretiniz varsa yarıyılın ilk iki haftası içinde başvurarak bunu bildirmeniz ve </a:t>
            </a:r>
            <a:r>
              <a:rPr lang="tr-TR" dirty="0">
                <a:latin typeface="Calibri" pitchFamily="34" charset="0"/>
              </a:rPr>
              <a:t>mazeretinizin </a:t>
            </a:r>
            <a:r>
              <a:rPr lang="tr-TR" dirty="0">
                <a:latin typeface="Calibri" pitchFamily="34" charset="0"/>
              </a:rPr>
              <a:t>ilgili yönetim kurulunca kabul edilmesi durumunda, </a:t>
            </a:r>
            <a:r>
              <a:rPr lang="tr-TR" b="1" dirty="0">
                <a:latin typeface="Calibri" pitchFamily="34" charset="0"/>
              </a:rPr>
              <a:t>beş iş günü</a:t>
            </a:r>
            <a:r>
              <a:rPr lang="tr-TR" dirty="0">
                <a:latin typeface="Calibri" pitchFamily="34" charset="0"/>
              </a:rPr>
              <a:t> içinde kaydınızı yenilemeniz gerekir. </a:t>
            </a:r>
          </a:p>
          <a:p>
            <a:endParaRPr lang="tr-TR" dirty="0">
              <a:latin typeface="Calibri" pitchFamily="34" charset="0"/>
            </a:endParaRPr>
          </a:p>
          <a:p>
            <a:r>
              <a:rPr lang="tr-TR" b="1" dirty="0">
                <a:solidFill>
                  <a:srgbClr val="FF0000"/>
                </a:solidFill>
                <a:latin typeface="Calibri" pitchFamily="34" charset="0"/>
              </a:rPr>
              <a:t>Belirtilen süreler dışında yapılan başvurular kabul edilmez ve değerlendirmeye alınmaz</a:t>
            </a:r>
            <a:r>
              <a:rPr lang="tr-TR" dirty="0">
                <a:latin typeface="Calibri" pitchFamily="34" charset="0"/>
              </a:rPr>
              <a:t>.</a:t>
            </a:r>
          </a:p>
          <a:p>
            <a:endParaRPr lang="tr-TR" dirty="0">
              <a:latin typeface="Calibri" pitchFamily="34" charset="0"/>
            </a:endParaRPr>
          </a:p>
          <a:p>
            <a:r>
              <a:rPr lang="tr-TR" dirty="0">
                <a:latin typeface="Calibri" pitchFamily="34" charset="0"/>
              </a:rPr>
              <a:t>Haklı ve geçerli sayılabilecek mazeretlerin neler olduğu ilgili yönetmelikçe tanımlanmıştır. Bu yönetmeliğe Web sayfamızın “Öğrenci” bölümünden ulaşılabilir.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slide(fromBottom)">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slide(fromBottom)">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slide(fromBottom)">
                                      <p:cBhvr>
                                        <p:cTn id="17" dur="500"/>
                                        <p:tgtEl>
                                          <p:spTgt spid="2">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slide(fromBottom)">
                                      <p:cBhvr>
                                        <p:cTn id="22" dur="500"/>
                                        <p:tgtEl>
                                          <p:spTgt spid="2">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animEffect transition="in" filter="slide(fromBottom)">
                                      <p:cBhvr>
                                        <p:cTn id="27"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a:spLocks noChangeArrowheads="1"/>
          </p:cNvSpPr>
          <p:nvPr/>
        </p:nvSpPr>
        <p:spPr bwMode="auto">
          <a:xfrm>
            <a:off x="1738314" y="214314"/>
            <a:ext cx="8643937" cy="6408737"/>
          </a:xfrm>
          <a:prstGeom prst="rect">
            <a:avLst/>
          </a:prstGeom>
          <a:noFill/>
          <a:ln w="9525">
            <a:noFill/>
            <a:miter lim="800000"/>
            <a:headEnd/>
            <a:tailEnd/>
          </a:ln>
        </p:spPr>
        <p:txBody>
          <a:bodyPr>
            <a:spAutoFit/>
          </a:bodyPr>
          <a:lstStyle/>
          <a:p>
            <a:r>
              <a:rPr lang="tr-TR" b="1" dirty="0">
                <a:latin typeface="Calibri" pitchFamily="34" charset="0"/>
              </a:rPr>
              <a:t>Ders Alma</a:t>
            </a:r>
            <a:r>
              <a:rPr lang="tr-TR" dirty="0">
                <a:latin typeface="Calibri" pitchFamily="34" charset="0"/>
              </a:rPr>
              <a:t>:</a:t>
            </a:r>
          </a:p>
          <a:p>
            <a:endParaRPr lang="tr-TR" dirty="0">
              <a:latin typeface="Calibri" pitchFamily="34" charset="0"/>
            </a:endParaRPr>
          </a:p>
          <a:p>
            <a:r>
              <a:rPr lang="tr-TR" dirty="0">
                <a:latin typeface="Calibri" pitchFamily="34" charset="0"/>
              </a:rPr>
              <a:t>Üniversitemizde ders geçme sistemi uygulanır ve tüm dersler yarıyıl esasına göre düzenlenir. </a:t>
            </a:r>
          </a:p>
          <a:p>
            <a:endParaRPr lang="tr-TR" dirty="0">
              <a:latin typeface="Calibri" pitchFamily="34" charset="0"/>
            </a:endParaRPr>
          </a:p>
          <a:p>
            <a:r>
              <a:rPr lang="tr-TR" dirty="0">
                <a:latin typeface="Calibri" pitchFamily="34" charset="0"/>
              </a:rPr>
              <a:t>Kayıt yenileme işlemini Öğrenci İşleri Bilgi Sisteminden kullanıcı numaralarınızı ve şifrenizi girip, sizin için oluşturulmuş sayfaya ulaşarak gerçekleştireceksiniz. </a:t>
            </a:r>
          </a:p>
          <a:p>
            <a:endParaRPr lang="tr-TR" dirty="0">
              <a:latin typeface="Calibri" pitchFamily="34" charset="0"/>
            </a:endParaRPr>
          </a:p>
          <a:p>
            <a:r>
              <a:rPr lang="tr-TR" dirty="0">
                <a:latin typeface="Calibri" pitchFamily="34" charset="0"/>
              </a:rPr>
              <a:t>Birinci sınıfa başlayan öğrenciler, kayıt oldukları yarıyıla ait tüm dersleri almakla yükümlüdürler.</a:t>
            </a:r>
          </a:p>
          <a:p>
            <a:endParaRPr lang="tr-TR" dirty="0">
              <a:latin typeface="Calibri" pitchFamily="34" charset="0"/>
            </a:endParaRPr>
          </a:p>
          <a:p>
            <a:r>
              <a:rPr lang="tr-TR" dirty="0">
                <a:latin typeface="Calibri" pitchFamily="34" charset="0"/>
              </a:rPr>
              <a:t>İlerleyen yıllarda kayıt yenilerken </a:t>
            </a:r>
            <a:r>
              <a:rPr lang="tr-TR" b="1" dirty="0">
                <a:solidFill>
                  <a:srgbClr val="FF0000"/>
                </a:solidFill>
                <a:latin typeface="Calibri" pitchFamily="34" charset="0"/>
              </a:rPr>
              <a:t>daha önceden aldığınız ve başarısız olduğunuz dersler </a:t>
            </a:r>
            <a:r>
              <a:rPr lang="tr-TR" dirty="0">
                <a:latin typeface="Calibri" pitchFamily="34" charset="0"/>
              </a:rPr>
              <a:t>varsa bu dersler </a:t>
            </a:r>
            <a:r>
              <a:rPr lang="tr-TR" b="1" dirty="0">
                <a:latin typeface="Calibri" pitchFamily="34" charset="0"/>
              </a:rPr>
              <a:t>Ders Kayıt</a:t>
            </a:r>
            <a:r>
              <a:rPr lang="tr-TR" dirty="0">
                <a:latin typeface="Calibri" pitchFamily="34" charset="0"/>
              </a:rPr>
              <a:t> sayfasında, otomatik olarak seçili gelecektir.</a:t>
            </a:r>
          </a:p>
          <a:p>
            <a:endParaRPr lang="tr-TR" dirty="0">
              <a:latin typeface="Calibri" pitchFamily="34" charset="0"/>
            </a:endParaRPr>
          </a:p>
          <a:p>
            <a:r>
              <a:rPr lang="tr-TR" dirty="0">
                <a:latin typeface="Calibri" pitchFamily="34" charset="0"/>
              </a:rPr>
              <a:t>Öncelikle bunları almak koşuluyla, bu derslerle birlikte, alt yarıyıllardan daha önce çeşitli nedenlerle almamış olduğunuz tüm dersleri bulunduğunuz yarıyılda alabilirsiniz. </a:t>
            </a:r>
          </a:p>
          <a:p>
            <a:endParaRPr lang="tr-TR" dirty="0">
              <a:latin typeface="Calibri" pitchFamily="34" charset="0"/>
            </a:endParaRPr>
          </a:p>
          <a:p>
            <a:r>
              <a:rPr lang="tr-TR" b="1" dirty="0">
                <a:solidFill>
                  <a:srgbClr val="FF0000"/>
                </a:solidFill>
                <a:latin typeface="Calibri" pitchFamily="34" charset="0"/>
              </a:rPr>
              <a:t>Ders kaydında alınabilecek derslerin toplamı her yarıyıl için </a:t>
            </a:r>
            <a:r>
              <a:rPr lang="tr-TR" b="1" dirty="0">
                <a:solidFill>
                  <a:srgbClr val="FF0000"/>
                </a:solidFill>
                <a:latin typeface="Calibri" pitchFamily="34" charset="0"/>
              </a:rPr>
              <a:t> 40 </a:t>
            </a:r>
            <a:r>
              <a:rPr lang="tr-TR" b="1" dirty="0">
                <a:solidFill>
                  <a:srgbClr val="FF0000"/>
                </a:solidFill>
                <a:latin typeface="Calibri" pitchFamily="34" charset="0"/>
              </a:rPr>
              <a:t>AKTS kredisini geçemez.</a:t>
            </a:r>
          </a:p>
          <a:p>
            <a:endParaRPr lang="tr-TR" dirty="0">
              <a:latin typeface="Calibri" pitchFamily="34" charset="0"/>
            </a:endParaRPr>
          </a:p>
          <a:p>
            <a:r>
              <a:rPr lang="tr-TR" dirty="0">
                <a:latin typeface="Calibri" pitchFamily="34" charset="0"/>
              </a:rPr>
              <a:t>Önceki yarıyıl derslerinden başarısız değilseniz ve Genel Not Ortalamanız 3.00 veya üzerinde ise bulunduğuz yarıyılda toplam 45 AKTS kredisini aşmayacak şekilde üst yarıyıldan ders veya dersler alabilirsiniz.</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slide(fromBottom)">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slide(fromBottom)">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slide(fromBottom)">
                                      <p:cBhvr>
                                        <p:cTn id="17" dur="500"/>
                                        <p:tgtEl>
                                          <p:spTgt spid="2">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slide(fromBottom)">
                                      <p:cBhvr>
                                        <p:cTn id="22" dur="500"/>
                                        <p:tgtEl>
                                          <p:spTgt spid="2">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animEffect transition="in" filter="slide(fromBottom)">
                                      <p:cBhvr>
                                        <p:cTn id="27" dur="500"/>
                                        <p:tgtEl>
                                          <p:spTgt spid="2">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2">
                                            <p:txEl>
                                              <p:pRg st="12" end="12"/>
                                            </p:txEl>
                                          </p:spTgt>
                                        </p:tgtEl>
                                        <p:attrNameLst>
                                          <p:attrName>style.visibility</p:attrName>
                                        </p:attrNameLst>
                                      </p:cBhvr>
                                      <p:to>
                                        <p:strVal val="visible"/>
                                      </p:to>
                                    </p:set>
                                    <p:animEffect transition="in" filter="slide(fromBottom)">
                                      <p:cBhvr>
                                        <p:cTn id="32" dur="500"/>
                                        <p:tgtEl>
                                          <p:spTgt spid="2">
                                            <p:txEl>
                                              <p:pRg st="12" end="1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2">
                                            <p:txEl>
                                              <p:pRg st="14" end="14"/>
                                            </p:txEl>
                                          </p:spTgt>
                                        </p:tgtEl>
                                        <p:attrNameLst>
                                          <p:attrName>style.visibility</p:attrName>
                                        </p:attrNameLst>
                                      </p:cBhvr>
                                      <p:to>
                                        <p:strVal val="visible"/>
                                      </p:to>
                                    </p:set>
                                    <p:animEffect transition="in" filter="slide(fromBottom)">
                                      <p:cBhvr>
                                        <p:cTn id="37" dur="500"/>
                                        <p:tgtEl>
                                          <p:spTgt spid="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a:spLocks noChangeArrowheads="1"/>
          </p:cNvSpPr>
          <p:nvPr/>
        </p:nvSpPr>
        <p:spPr bwMode="auto">
          <a:xfrm>
            <a:off x="1919289" y="765176"/>
            <a:ext cx="8353425" cy="4524375"/>
          </a:xfrm>
          <a:prstGeom prst="rect">
            <a:avLst/>
          </a:prstGeom>
          <a:noFill/>
          <a:ln w="9525">
            <a:noFill/>
            <a:miter lim="800000"/>
            <a:headEnd/>
            <a:tailEnd/>
          </a:ln>
        </p:spPr>
        <p:txBody>
          <a:bodyPr>
            <a:spAutoFit/>
          </a:bodyPr>
          <a:lstStyle/>
          <a:p>
            <a:r>
              <a:rPr lang="tr-TR" b="1">
                <a:latin typeface="Calibri" pitchFamily="34" charset="0"/>
              </a:rPr>
              <a:t>Ders Alma</a:t>
            </a:r>
            <a:r>
              <a:rPr lang="tr-TR">
                <a:latin typeface="Calibri" pitchFamily="34" charset="0"/>
              </a:rPr>
              <a:t>:</a:t>
            </a:r>
          </a:p>
          <a:p>
            <a:endParaRPr lang="tr-TR">
              <a:latin typeface="Calibri" pitchFamily="34" charset="0"/>
            </a:endParaRPr>
          </a:p>
          <a:p>
            <a:r>
              <a:rPr lang="tr-TR">
                <a:latin typeface="Calibri" pitchFamily="34" charset="0"/>
              </a:rPr>
              <a:t>Yarıyılın ilk haftasında, ders kaydınızda değişiklikler yapabilirsiniz. </a:t>
            </a:r>
          </a:p>
          <a:p>
            <a:endParaRPr lang="tr-TR">
              <a:latin typeface="Calibri" pitchFamily="34" charset="0"/>
            </a:endParaRPr>
          </a:p>
          <a:p>
            <a:r>
              <a:rPr lang="tr-TR">
                <a:latin typeface="Calibri" pitchFamily="34" charset="0"/>
              </a:rPr>
              <a:t>Ancak alt yarıyıllardan almamış olduğunuz dersler ya da başarısız olduğunuz için tekrarlamak zorunda olduğunuz derslerde herhangi bir değişiklik yapmanız mümkün değildir. </a:t>
            </a:r>
          </a:p>
          <a:p>
            <a:endParaRPr lang="tr-TR">
              <a:latin typeface="Calibri" pitchFamily="34" charset="0"/>
            </a:endParaRPr>
          </a:p>
          <a:p>
            <a:r>
              <a:rPr lang="tr-TR">
                <a:latin typeface="Calibri" pitchFamily="34" charset="0"/>
              </a:rPr>
              <a:t>Süresi içinde ve usulüne uygun olarak kaydolmadığınız derslere devam edemez ve bu derslerin sınavlarına giremezsiniz. </a:t>
            </a:r>
          </a:p>
          <a:p>
            <a:endParaRPr lang="tr-TR">
              <a:latin typeface="Calibri" pitchFamily="34" charset="0"/>
            </a:endParaRPr>
          </a:p>
          <a:p>
            <a:r>
              <a:rPr lang="tr-TR">
                <a:latin typeface="Calibri" pitchFamily="34" charset="0"/>
              </a:rPr>
              <a:t>Aldığınız tüm derslerin eğitim-öğretimi ile ilgili yaptırılacak olan araştırma, inceleme ödevleri, projeler, dersin değerlendirme şekli ve ders içeriği ile ilgili konular eğitim-öğretim yarıyılı başında dersin hocası tarafından size duyurulacaktır. </a:t>
            </a:r>
          </a:p>
          <a:p>
            <a:endParaRPr lang="tr-TR">
              <a:latin typeface="Calibri" pitchFamily="34" charset="0"/>
            </a:endParaRPr>
          </a:p>
          <a:p>
            <a:endParaRPr lang="tr-TR">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slide(fromBottom)">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slide(fromBottom)">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slide(fromBottom)">
                                      <p:cBhvr>
                                        <p:cTn id="17" dur="500"/>
                                        <p:tgtEl>
                                          <p:spTgt spid="2">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slide(fromBottom)">
                                      <p:cBhvr>
                                        <p:cTn id="2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a:spLocks noChangeArrowheads="1"/>
          </p:cNvSpPr>
          <p:nvPr/>
        </p:nvSpPr>
        <p:spPr bwMode="auto">
          <a:xfrm>
            <a:off x="1919289" y="333376"/>
            <a:ext cx="8353425" cy="5632311"/>
          </a:xfrm>
          <a:prstGeom prst="rect">
            <a:avLst/>
          </a:prstGeom>
          <a:noFill/>
          <a:ln w="9525">
            <a:noFill/>
            <a:miter lim="800000"/>
            <a:headEnd/>
            <a:tailEnd/>
          </a:ln>
        </p:spPr>
        <p:txBody>
          <a:bodyPr>
            <a:spAutoFit/>
          </a:bodyPr>
          <a:lstStyle/>
          <a:p>
            <a:r>
              <a:rPr lang="tr-TR" b="1" dirty="0">
                <a:latin typeface="Calibri" pitchFamily="34" charset="0"/>
              </a:rPr>
              <a:t>Dersler </a:t>
            </a:r>
            <a:endParaRPr lang="tr-TR" dirty="0">
              <a:latin typeface="Calibri" pitchFamily="34" charset="0"/>
            </a:endParaRPr>
          </a:p>
          <a:p>
            <a:endParaRPr lang="tr-TR" dirty="0">
              <a:latin typeface="Calibri" pitchFamily="34" charset="0"/>
            </a:endParaRPr>
          </a:p>
          <a:p>
            <a:r>
              <a:rPr lang="tr-TR" b="1" dirty="0">
                <a:latin typeface="Calibri" pitchFamily="34" charset="0"/>
              </a:rPr>
              <a:t>Zorunlu dersler</a:t>
            </a:r>
            <a:r>
              <a:rPr lang="tr-TR" dirty="0">
                <a:latin typeface="Calibri" pitchFamily="34" charset="0"/>
              </a:rPr>
              <a:t>; öğretim programlarında yer alan ve öğrencinin alması gereken derslerdir. </a:t>
            </a:r>
          </a:p>
          <a:p>
            <a:endParaRPr lang="tr-TR" dirty="0">
              <a:latin typeface="Calibri" pitchFamily="34" charset="0"/>
            </a:endParaRPr>
          </a:p>
          <a:p>
            <a:r>
              <a:rPr lang="tr-TR" b="1" dirty="0">
                <a:latin typeface="Calibri" pitchFamily="34" charset="0"/>
              </a:rPr>
              <a:t>Seçmeli dersler</a:t>
            </a:r>
            <a:r>
              <a:rPr lang="tr-TR" dirty="0">
                <a:latin typeface="Calibri" pitchFamily="34" charset="0"/>
              </a:rPr>
              <a:t>; öğrencinin kayıtlı olduğu birimden alınabileceği gibi, </a:t>
            </a:r>
            <a:r>
              <a:rPr lang="tr-TR" b="1" dirty="0">
                <a:solidFill>
                  <a:srgbClr val="7030A0"/>
                </a:solidFill>
                <a:latin typeface="Calibri" pitchFamily="34" charset="0"/>
              </a:rPr>
              <a:t>alan dışından da </a:t>
            </a:r>
            <a:r>
              <a:rPr lang="tr-TR" dirty="0">
                <a:latin typeface="Calibri" pitchFamily="34" charset="0"/>
              </a:rPr>
              <a:t>alınabilir.</a:t>
            </a:r>
          </a:p>
          <a:p>
            <a:endParaRPr lang="tr-TR" dirty="0">
              <a:latin typeface="Calibri" pitchFamily="34" charset="0"/>
            </a:endParaRPr>
          </a:p>
          <a:p>
            <a:r>
              <a:rPr lang="tr-TR" dirty="0">
                <a:latin typeface="Calibri" pitchFamily="34" charset="0"/>
              </a:rPr>
              <a:t>Bir seçmeli dersin açılabilmesi için gerekli öğrenci </a:t>
            </a:r>
            <a:r>
              <a:rPr lang="tr-TR" dirty="0">
                <a:latin typeface="Calibri" pitchFamily="34" charset="0"/>
              </a:rPr>
              <a:t>sayısı birim </a:t>
            </a:r>
            <a:r>
              <a:rPr lang="tr-TR" dirty="0">
                <a:latin typeface="Calibri" pitchFamily="34" charset="0"/>
              </a:rPr>
              <a:t>kurulları tarafından belirlenir. </a:t>
            </a:r>
            <a:r>
              <a:rPr lang="tr-TR" dirty="0">
                <a:solidFill>
                  <a:srgbClr val="FF0000"/>
                </a:solidFill>
                <a:latin typeface="Calibri" pitchFamily="34" charset="0"/>
              </a:rPr>
              <a:t>Seçmeli dersler programdaki toplam kredinin en az %25’i olmak zorundadır. </a:t>
            </a:r>
          </a:p>
          <a:p>
            <a:r>
              <a:rPr lang="tr-TR" dirty="0">
                <a:solidFill>
                  <a:srgbClr val="FF0000"/>
                </a:solidFill>
                <a:latin typeface="Calibri" pitchFamily="34" charset="0"/>
              </a:rPr>
              <a:t>Alan seçmelisi dersler seçmeli derslerin en fazla </a:t>
            </a:r>
            <a:r>
              <a:rPr lang="tr-TR" dirty="0">
                <a:solidFill>
                  <a:srgbClr val="FF0000"/>
                </a:solidFill>
                <a:latin typeface="Calibri" pitchFamily="34" charset="0"/>
              </a:rPr>
              <a:t>%30’u </a:t>
            </a:r>
            <a:r>
              <a:rPr lang="tr-TR" dirty="0">
                <a:solidFill>
                  <a:srgbClr val="FF0000"/>
                </a:solidFill>
                <a:latin typeface="Calibri" pitchFamily="34" charset="0"/>
              </a:rPr>
              <a:t>olabilir.</a:t>
            </a:r>
          </a:p>
          <a:p>
            <a:endParaRPr lang="tr-TR" dirty="0">
              <a:latin typeface="Calibri" pitchFamily="34" charset="0"/>
            </a:endParaRPr>
          </a:p>
          <a:p>
            <a:r>
              <a:rPr lang="tr-TR" b="1" dirty="0">
                <a:latin typeface="Calibri" pitchFamily="34" charset="0"/>
              </a:rPr>
              <a:t>Ön koşullu dersler</a:t>
            </a:r>
            <a:r>
              <a:rPr lang="tr-TR" dirty="0">
                <a:latin typeface="Calibri" pitchFamily="34" charset="0"/>
              </a:rPr>
              <a:t>; alınabilmesi için önceki yarıyıl veya yıllarda yer alan derslerden bir veya birkaçının başarılması gereken derslerdir. </a:t>
            </a:r>
          </a:p>
          <a:p>
            <a:endParaRPr lang="tr-TR" dirty="0">
              <a:latin typeface="Calibri" pitchFamily="34" charset="0"/>
            </a:endParaRPr>
          </a:p>
          <a:p>
            <a:r>
              <a:rPr lang="tr-TR" b="1" dirty="0">
                <a:latin typeface="Calibri" pitchFamily="34" charset="0"/>
              </a:rPr>
              <a:t>Ortak zorunlu dersler</a:t>
            </a:r>
            <a:r>
              <a:rPr lang="tr-TR" dirty="0">
                <a:latin typeface="Calibri" pitchFamily="34" charset="0"/>
              </a:rPr>
              <a:t>; Atatürk İlkeleri ve İnkılap Tarihi, Türk Dili ile yabancı dil hazırlık sınıfı olmayan programlardaki Yabancı Dil </a:t>
            </a:r>
            <a:r>
              <a:rPr lang="tr-TR" dirty="0">
                <a:latin typeface="Calibri" pitchFamily="34" charset="0"/>
              </a:rPr>
              <a:t>dersleridir.</a:t>
            </a:r>
            <a:endParaRPr lang="tr-TR" dirty="0">
              <a:latin typeface="Calibri" pitchFamily="34" charset="0"/>
            </a:endParaRPr>
          </a:p>
          <a:p>
            <a:endParaRPr lang="tr-TR" dirty="0">
              <a:latin typeface="Calibri" pitchFamily="34" charset="0"/>
            </a:endParaRPr>
          </a:p>
          <a:p>
            <a:r>
              <a:rPr lang="tr-TR" dirty="0">
                <a:latin typeface="Calibri" pitchFamily="34" charset="0"/>
              </a:rPr>
              <a:t>Bir eğitim öğretim yılında ön lisans ve lisans programları için ders ve uygulama kredileri toplamı her yarıyıl 30 AKTS olacak şekilde yıllık 60 AKTS kredisi olmak zorundadır.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slide(fromBottom)">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slide(fromBottom)">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slide(fromBottom)">
                                      <p:cBhvr>
                                        <p:cTn id="17" dur="500"/>
                                        <p:tgtEl>
                                          <p:spTgt spid="2">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slide(fromBottom)">
                                      <p:cBhvr>
                                        <p:cTn id="22" dur="500"/>
                                        <p:tgtEl>
                                          <p:spTgt spid="2">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animEffect transition="in" filter="slide(fromBottom)">
                                      <p:cBhvr>
                                        <p:cTn id="27" dur="500"/>
                                        <p:tgtEl>
                                          <p:spTgt spid="2">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2">
                                            <p:txEl>
                                              <p:pRg st="11" end="11"/>
                                            </p:txEl>
                                          </p:spTgt>
                                        </p:tgtEl>
                                        <p:attrNameLst>
                                          <p:attrName>style.visibility</p:attrName>
                                        </p:attrNameLst>
                                      </p:cBhvr>
                                      <p:to>
                                        <p:strVal val="visible"/>
                                      </p:to>
                                    </p:set>
                                    <p:animEffect transition="in" filter="slide(fromBottom)">
                                      <p:cBhvr>
                                        <p:cTn id="32" dur="500"/>
                                        <p:tgtEl>
                                          <p:spTgt spid="2">
                                            <p:txEl>
                                              <p:pRg st="11" end="1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2">
                                            <p:txEl>
                                              <p:pRg st="13" end="13"/>
                                            </p:txEl>
                                          </p:spTgt>
                                        </p:tgtEl>
                                        <p:attrNameLst>
                                          <p:attrName>style.visibility</p:attrName>
                                        </p:attrNameLst>
                                      </p:cBhvr>
                                      <p:to>
                                        <p:strVal val="visible"/>
                                      </p:to>
                                    </p:set>
                                    <p:animEffect transition="in" filter="slide(fromBottom)">
                                      <p:cBhvr>
                                        <p:cTn id="37" dur="5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1 Metin kutusu"/>
          <p:cNvSpPr txBox="1">
            <a:spLocks noChangeArrowheads="1"/>
          </p:cNvSpPr>
          <p:nvPr/>
        </p:nvSpPr>
        <p:spPr bwMode="auto">
          <a:xfrm>
            <a:off x="1919289" y="333375"/>
            <a:ext cx="8353425" cy="1754188"/>
          </a:xfrm>
          <a:prstGeom prst="rect">
            <a:avLst/>
          </a:prstGeom>
          <a:noFill/>
          <a:ln w="9525">
            <a:noFill/>
            <a:miter lim="800000"/>
            <a:headEnd/>
            <a:tailEnd/>
          </a:ln>
        </p:spPr>
        <p:txBody>
          <a:bodyPr>
            <a:spAutoFit/>
          </a:bodyPr>
          <a:lstStyle/>
          <a:p>
            <a:r>
              <a:rPr lang="tr-TR" b="1">
                <a:latin typeface="Calibri" pitchFamily="34" charset="0"/>
              </a:rPr>
              <a:t>Dersler </a:t>
            </a:r>
            <a:endParaRPr lang="tr-TR">
              <a:latin typeface="Calibri" pitchFamily="34" charset="0"/>
            </a:endParaRPr>
          </a:p>
          <a:p>
            <a:endParaRPr lang="tr-TR">
              <a:latin typeface="Calibri" pitchFamily="34" charset="0"/>
            </a:endParaRPr>
          </a:p>
          <a:p>
            <a:r>
              <a:rPr lang="tr-TR" b="1">
                <a:solidFill>
                  <a:srgbClr val="FF0000"/>
                </a:solidFill>
                <a:latin typeface="Calibri" pitchFamily="34" charset="0"/>
              </a:rPr>
              <a:t>BU SLAYTA PROGRAMDA OKUTULAN DERSLERİ YERLEŞTİRİP HANGİLERİNİN ZORUNLU; HANGİLERİNİN SEÇMELİ VB OLDUĞUNU ÖĞRENCİLERE GÖSTERİNİZ:</a:t>
            </a:r>
          </a:p>
          <a:p>
            <a:endParaRPr lang="tr-TR" b="1">
              <a:solidFill>
                <a:srgbClr val="FF0000"/>
              </a:solidFill>
              <a:latin typeface="Calibri" pitchFamily="34" charset="0"/>
            </a:endParaRPr>
          </a:p>
          <a:p>
            <a:r>
              <a:rPr lang="tr-TR" b="1">
                <a:solidFill>
                  <a:srgbClr val="FF0000"/>
                </a:solidFill>
                <a:latin typeface="Calibri" pitchFamily="34" charset="0"/>
              </a:rPr>
              <a:t>ÖRNEK: </a:t>
            </a:r>
            <a:endParaRPr lang="tr-TR">
              <a:solidFill>
                <a:srgbClr val="FF0000"/>
              </a:solidFill>
              <a:latin typeface="Calibri" pitchFamily="34" charset="0"/>
            </a:endParaRPr>
          </a:p>
        </p:txBody>
      </p:sp>
      <p:pic>
        <p:nvPicPr>
          <p:cNvPr id="20482" name="Picture 1"/>
          <p:cNvPicPr>
            <a:picLocks noChangeAspect="1" noChangeArrowheads="1"/>
          </p:cNvPicPr>
          <p:nvPr/>
        </p:nvPicPr>
        <p:blipFill>
          <a:blip r:embed="rId2" cstate="print"/>
          <a:srcRect/>
          <a:stretch>
            <a:fillRect/>
          </a:stretch>
        </p:blipFill>
        <p:spPr bwMode="auto">
          <a:xfrm>
            <a:off x="1724025" y="2033589"/>
            <a:ext cx="8743950" cy="2790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Başlık"/>
          <p:cNvSpPr>
            <a:spLocks noGrp="1"/>
          </p:cNvSpPr>
          <p:nvPr>
            <p:ph type="title"/>
          </p:nvPr>
        </p:nvSpPr>
        <p:spPr/>
        <p:txBody>
          <a:bodyPr/>
          <a:lstStyle/>
          <a:p>
            <a:pPr algn="l" eaLnBrk="1" hangingPunct="1"/>
            <a:r>
              <a:rPr lang="tr-TR" altLang="en-US" b="1" smtClean="0">
                <a:solidFill>
                  <a:srgbClr val="0070C0"/>
                </a:solidFill>
              </a:rPr>
              <a:t>Kimler katılabilir?</a:t>
            </a:r>
          </a:p>
        </p:txBody>
      </p:sp>
      <p:sp>
        <p:nvSpPr>
          <p:cNvPr id="9219" name="2 İçerik Yer Tutucusu"/>
          <p:cNvSpPr>
            <a:spLocks noGrp="1"/>
          </p:cNvSpPr>
          <p:nvPr>
            <p:ph idx="1"/>
          </p:nvPr>
        </p:nvSpPr>
        <p:spPr>
          <a:xfrm>
            <a:off x="1981200" y="1989139"/>
            <a:ext cx="8229600" cy="2808287"/>
          </a:xfrm>
        </p:spPr>
        <p:txBody>
          <a:bodyPr/>
          <a:lstStyle/>
          <a:p>
            <a:pPr eaLnBrk="1" hangingPunct="1"/>
            <a:r>
              <a:rPr lang="tr-TR" altLang="en-US" smtClean="0"/>
              <a:t>Yüksek Öğretim Kurumunda tam zamanlı olarak kayıtlı olan tüm öğrenciler</a:t>
            </a:r>
          </a:p>
          <a:p>
            <a:pPr eaLnBrk="1" hangingPunct="1"/>
            <a:r>
              <a:rPr lang="tr-TR" altLang="en-US" smtClean="0"/>
              <a:t>Genel not ortalaması </a:t>
            </a:r>
          </a:p>
          <a:p>
            <a:pPr lvl="1" eaLnBrk="1" hangingPunct="1"/>
            <a:r>
              <a:rPr lang="tr-TR" altLang="en-US" smtClean="0"/>
              <a:t>2.20 (4’lük sistem) Lisans</a:t>
            </a:r>
          </a:p>
          <a:p>
            <a:pPr lvl="1" eaLnBrk="1" hangingPunct="1"/>
            <a:r>
              <a:rPr lang="tr-TR" altLang="en-US" smtClean="0"/>
              <a:t>2.50 (4’lük sistem) Yüksek Lisans</a:t>
            </a:r>
          </a:p>
        </p:txBody>
      </p:sp>
      <p:pic>
        <p:nvPicPr>
          <p:cNvPr id="9220" name="Picture 2" descr="C:\Users\ülkü\Desktop\128156_Logo_Erasmus___60ko.jpg"/>
          <p:cNvPicPr>
            <a:picLocks noChangeAspect="1" noChangeArrowheads="1"/>
          </p:cNvPicPr>
          <p:nvPr/>
        </p:nvPicPr>
        <p:blipFill>
          <a:blip r:embed="rId2">
            <a:lum bright="66000" contrast="-60000"/>
            <a:extLst>
              <a:ext uri="{28A0092B-C50C-407E-A947-70E740481C1C}">
                <a14:useLocalDpi xmlns:a14="http://schemas.microsoft.com/office/drawing/2010/main" val="0"/>
              </a:ext>
            </a:extLst>
          </a:blip>
          <a:srcRect/>
          <a:stretch>
            <a:fillRect/>
          </a:stretch>
        </p:blipFill>
        <p:spPr bwMode="auto">
          <a:xfrm>
            <a:off x="3503614" y="4724401"/>
            <a:ext cx="5564187"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a:spLocks noChangeArrowheads="1"/>
          </p:cNvSpPr>
          <p:nvPr/>
        </p:nvSpPr>
        <p:spPr bwMode="auto">
          <a:xfrm>
            <a:off x="1919289" y="765175"/>
            <a:ext cx="8353425" cy="3138488"/>
          </a:xfrm>
          <a:prstGeom prst="rect">
            <a:avLst/>
          </a:prstGeom>
          <a:noFill/>
          <a:ln w="9525">
            <a:noFill/>
            <a:miter lim="800000"/>
            <a:headEnd/>
            <a:tailEnd/>
          </a:ln>
        </p:spPr>
        <p:txBody>
          <a:bodyPr>
            <a:spAutoFit/>
          </a:bodyPr>
          <a:lstStyle/>
          <a:p>
            <a:r>
              <a:rPr lang="tr-TR" b="1" dirty="0">
                <a:latin typeface="Calibri" pitchFamily="34" charset="0"/>
              </a:rPr>
              <a:t>Devam Mecburiyeti: </a:t>
            </a:r>
            <a:endParaRPr lang="tr-TR" dirty="0">
              <a:latin typeface="Calibri" pitchFamily="34" charset="0"/>
            </a:endParaRPr>
          </a:p>
          <a:p>
            <a:endParaRPr lang="tr-TR" dirty="0">
              <a:latin typeface="Calibri" pitchFamily="34" charset="0"/>
            </a:endParaRPr>
          </a:p>
          <a:p>
            <a:r>
              <a:rPr lang="tr-TR" b="1" dirty="0">
                <a:solidFill>
                  <a:srgbClr val="FF0000"/>
                </a:solidFill>
                <a:latin typeface="Calibri" pitchFamily="34" charset="0"/>
              </a:rPr>
              <a:t>Teorik </a:t>
            </a:r>
            <a:r>
              <a:rPr lang="tr-TR" dirty="0">
                <a:latin typeface="Calibri" pitchFamily="34" charset="0"/>
              </a:rPr>
              <a:t>derslere en az </a:t>
            </a:r>
            <a:r>
              <a:rPr lang="tr-TR" b="1" dirty="0">
                <a:solidFill>
                  <a:srgbClr val="FF0000"/>
                </a:solidFill>
                <a:latin typeface="Calibri" pitchFamily="34" charset="0"/>
              </a:rPr>
              <a:t>% 70</a:t>
            </a:r>
            <a:r>
              <a:rPr lang="tr-TR" dirty="0">
                <a:latin typeface="Calibri" pitchFamily="34" charset="0"/>
              </a:rPr>
              <a:t>, </a:t>
            </a:r>
            <a:r>
              <a:rPr lang="tr-TR" b="1" dirty="0">
                <a:solidFill>
                  <a:srgbClr val="FF0000"/>
                </a:solidFill>
                <a:latin typeface="Calibri" pitchFamily="34" charset="0"/>
              </a:rPr>
              <a:t>uygulamalara</a:t>
            </a:r>
            <a:r>
              <a:rPr lang="tr-TR" dirty="0">
                <a:latin typeface="Calibri" pitchFamily="34" charset="0"/>
              </a:rPr>
              <a:t> en az </a:t>
            </a:r>
            <a:r>
              <a:rPr lang="tr-TR" b="1" dirty="0">
                <a:solidFill>
                  <a:srgbClr val="FF0000"/>
                </a:solidFill>
                <a:latin typeface="Calibri" pitchFamily="34" charset="0"/>
              </a:rPr>
              <a:t>% 80 </a:t>
            </a:r>
            <a:r>
              <a:rPr lang="tr-TR" dirty="0">
                <a:latin typeface="Calibri" pitchFamily="34" charset="0"/>
              </a:rPr>
              <a:t>oranında devam etmeniz gerekmektedir. Aksi takdirde devamsızlıktan kalır ve dersi tekrar etmeniz gerekir. </a:t>
            </a:r>
          </a:p>
          <a:p>
            <a:endParaRPr lang="tr-TR" dirty="0">
              <a:latin typeface="Calibri" pitchFamily="34" charset="0"/>
            </a:endParaRPr>
          </a:p>
          <a:p>
            <a:r>
              <a:rPr lang="tr-TR" dirty="0">
                <a:latin typeface="Calibri" pitchFamily="34" charset="0"/>
              </a:rPr>
              <a:t>Ancak, bir dersin devam koşullarını yerine getirdiğiniz halde o dersten başarısız olduğunuz için ya da  derste başarılı olduğunuz halde notunuzu yükseltmek için dersi tekrar aldığınız zaman derse devam koşulu aranmayacaktır. </a:t>
            </a:r>
          </a:p>
          <a:p>
            <a:endParaRPr lang="tr-TR" dirty="0">
              <a:latin typeface="Calibri" pitchFamily="34" charset="0"/>
            </a:endParaRPr>
          </a:p>
          <a:p>
            <a:r>
              <a:rPr lang="tr-TR" dirty="0">
                <a:latin typeface="Calibri" pitchFamily="34" charset="0"/>
              </a:rPr>
              <a:t>Tekrar </a:t>
            </a:r>
            <a:r>
              <a:rPr lang="tr-TR" dirty="0">
                <a:latin typeface="Calibri" pitchFamily="34" charset="0"/>
              </a:rPr>
              <a:t>aldığınız </a:t>
            </a:r>
            <a:r>
              <a:rPr lang="tr-TR" dirty="0">
                <a:latin typeface="Calibri" pitchFamily="34" charset="0"/>
              </a:rPr>
              <a:t>bir dersin ara sınavlarına  ve yarıyıl/yıl sonu sınavlarına katılmanız  gerekir.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slide(fromBottom)">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slide(fromBottom)">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slide(fromBottom)">
                                      <p:cBhvr>
                                        <p:cTn id="1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1 Metin kutusu"/>
          <p:cNvSpPr txBox="1">
            <a:spLocks noChangeArrowheads="1"/>
          </p:cNvSpPr>
          <p:nvPr/>
        </p:nvSpPr>
        <p:spPr bwMode="auto">
          <a:xfrm>
            <a:off x="1919289" y="765175"/>
            <a:ext cx="8353425" cy="2584450"/>
          </a:xfrm>
          <a:prstGeom prst="rect">
            <a:avLst/>
          </a:prstGeom>
          <a:noFill/>
          <a:ln w="9525">
            <a:noFill/>
            <a:miter lim="800000"/>
            <a:headEnd/>
            <a:tailEnd/>
          </a:ln>
        </p:spPr>
        <p:txBody>
          <a:bodyPr>
            <a:spAutoFit/>
          </a:bodyPr>
          <a:lstStyle/>
          <a:p>
            <a:r>
              <a:rPr lang="tr-TR" b="1">
                <a:latin typeface="Calibri" pitchFamily="34" charset="0"/>
              </a:rPr>
              <a:t>Akademik Danışmanlık: </a:t>
            </a:r>
            <a:endParaRPr lang="tr-TR">
              <a:latin typeface="Calibri" pitchFamily="34" charset="0"/>
            </a:endParaRPr>
          </a:p>
          <a:p>
            <a:endParaRPr lang="tr-TR">
              <a:latin typeface="Calibri" pitchFamily="34" charset="0"/>
            </a:endParaRPr>
          </a:p>
          <a:p>
            <a:r>
              <a:rPr lang="tr-TR">
                <a:latin typeface="Calibri" pitchFamily="34" charset="0"/>
              </a:rPr>
              <a:t>Akademik danışmanınız  ……………………………. dır. (örn. Yrd. Doç. Dr. Mehmet Aydın hocanızdır) </a:t>
            </a:r>
          </a:p>
          <a:p>
            <a:endParaRPr lang="tr-TR">
              <a:latin typeface="Calibri" pitchFamily="34" charset="0"/>
            </a:endParaRPr>
          </a:p>
          <a:p>
            <a:r>
              <a:rPr lang="tr-TR">
                <a:latin typeface="Calibri" pitchFamily="34" charset="0"/>
              </a:rPr>
              <a:t>Danışman hocanız eğitim-öğretim konularında karşılaşacağınız sorunların çözümünde sizlere yardımcı olacaktır. </a:t>
            </a:r>
          </a:p>
          <a:p>
            <a:endParaRPr lang="tr-TR">
              <a:latin typeface="Calibri" pitchFamily="34" charset="0"/>
            </a:endParaRPr>
          </a:p>
          <a:p>
            <a:endParaRPr lang="tr-TR">
              <a:latin typeface="Calibri" pitchFamily="34" charset="0"/>
            </a:endParaRP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a:spLocks noChangeArrowheads="1"/>
          </p:cNvSpPr>
          <p:nvPr/>
        </p:nvSpPr>
        <p:spPr bwMode="auto">
          <a:xfrm>
            <a:off x="1809750" y="285751"/>
            <a:ext cx="8572500" cy="6709529"/>
          </a:xfrm>
          <a:prstGeom prst="rect">
            <a:avLst/>
          </a:prstGeom>
          <a:noFill/>
          <a:ln w="9525">
            <a:noFill/>
            <a:miter lim="800000"/>
            <a:headEnd/>
            <a:tailEnd/>
          </a:ln>
        </p:spPr>
        <p:txBody>
          <a:bodyPr>
            <a:spAutoFit/>
          </a:bodyPr>
          <a:lstStyle/>
          <a:p>
            <a:r>
              <a:rPr lang="tr-TR" b="1" dirty="0">
                <a:latin typeface="Calibri" pitchFamily="34" charset="0"/>
              </a:rPr>
              <a:t>Sınavlar: </a:t>
            </a:r>
          </a:p>
          <a:p>
            <a:pPr>
              <a:buFont typeface="Wingdings" pitchFamily="2" charset="2"/>
              <a:buChar char="q"/>
            </a:pPr>
            <a:r>
              <a:rPr lang="tr-TR" dirty="0">
                <a:latin typeface="Calibri" pitchFamily="34" charset="0"/>
              </a:rPr>
              <a:t>Ara sınav, (Vize)</a:t>
            </a:r>
          </a:p>
          <a:p>
            <a:pPr>
              <a:buFont typeface="Wingdings" pitchFamily="2" charset="2"/>
              <a:buChar char="q"/>
            </a:pPr>
            <a:r>
              <a:rPr lang="tr-TR" dirty="0">
                <a:latin typeface="Calibri" pitchFamily="34" charset="0"/>
              </a:rPr>
              <a:t>Yarıyıl/yılsonu sınavı (Final)</a:t>
            </a:r>
          </a:p>
          <a:p>
            <a:pPr>
              <a:buFont typeface="Wingdings" pitchFamily="2" charset="2"/>
              <a:buChar char="q"/>
            </a:pPr>
            <a:r>
              <a:rPr lang="tr-TR" dirty="0">
                <a:latin typeface="Calibri" pitchFamily="34" charset="0"/>
              </a:rPr>
              <a:t>Mazeret sınavı</a:t>
            </a:r>
          </a:p>
          <a:p>
            <a:pPr>
              <a:buFont typeface="Wingdings" pitchFamily="2" charset="2"/>
              <a:buChar char="q"/>
            </a:pPr>
            <a:r>
              <a:rPr lang="tr-TR" dirty="0">
                <a:latin typeface="Calibri" pitchFamily="34" charset="0"/>
              </a:rPr>
              <a:t>Bütünleme </a:t>
            </a:r>
            <a:r>
              <a:rPr lang="tr-TR" dirty="0">
                <a:latin typeface="Calibri" pitchFamily="34" charset="0"/>
              </a:rPr>
              <a:t>sınavı</a:t>
            </a:r>
          </a:p>
          <a:p>
            <a:pPr>
              <a:buFont typeface="Wingdings" pitchFamily="2" charset="2"/>
              <a:buChar char="q"/>
            </a:pPr>
            <a:r>
              <a:rPr lang="tr-TR" dirty="0">
                <a:latin typeface="Calibri" pitchFamily="34" charset="0"/>
              </a:rPr>
              <a:t>Tek Ders Sınavı</a:t>
            </a:r>
            <a:endParaRPr lang="tr-TR" dirty="0">
              <a:latin typeface="Calibri" pitchFamily="34" charset="0"/>
            </a:endParaRPr>
          </a:p>
          <a:p>
            <a:pPr>
              <a:buFont typeface="Wingdings" pitchFamily="2" charset="2"/>
              <a:buChar char="q"/>
            </a:pPr>
            <a:r>
              <a:rPr lang="tr-TR" dirty="0">
                <a:latin typeface="Calibri" pitchFamily="34" charset="0"/>
              </a:rPr>
              <a:t>GNO yükseltme sınavı</a:t>
            </a:r>
          </a:p>
          <a:p>
            <a:endParaRPr lang="tr-TR" sz="1600" dirty="0">
              <a:latin typeface="Calibri" pitchFamily="34" charset="0"/>
            </a:endParaRPr>
          </a:p>
          <a:p>
            <a:r>
              <a:rPr lang="tr-TR" sz="1600" dirty="0">
                <a:latin typeface="Calibri" pitchFamily="34" charset="0"/>
              </a:rPr>
              <a:t>Birinci </a:t>
            </a:r>
            <a:r>
              <a:rPr lang="tr-TR" sz="1600" dirty="0">
                <a:latin typeface="Calibri" pitchFamily="34" charset="0"/>
              </a:rPr>
              <a:t>ara sınavların, yarıyıl/yılsonu sınavlarının, bütünleme ve GNO yükseltme sınavlarının ne zaman yapılacağı akademik takvimle birlikte duyurulur. </a:t>
            </a:r>
          </a:p>
          <a:p>
            <a:endParaRPr lang="tr-TR" sz="1600" dirty="0">
              <a:latin typeface="Calibri" pitchFamily="34" charset="0"/>
            </a:endParaRPr>
          </a:p>
          <a:p>
            <a:endParaRPr lang="tr-TR" sz="1600" dirty="0">
              <a:latin typeface="Calibri" pitchFamily="34" charset="0"/>
            </a:endParaRPr>
          </a:p>
          <a:p>
            <a:endParaRPr lang="tr-TR" sz="1600" dirty="0">
              <a:latin typeface="Calibri" pitchFamily="34" charset="0"/>
            </a:endParaRPr>
          </a:p>
          <a:p>
            <a:endParaRPr lang="tr-TR" sz="1600" dirty="0">
              <a:latin typeface="Calibri" pitchFamily="34" charset="0"/>
            </a:endParaRPr>
          </a:p>
          <a:p>
            <a:endParaRPr lang="tr-TR" sz="1600" dirty="0">
              <a:latin typeface="Calibri" pitchFamily="34" charset="0"/>
            </a:endParaRPr>
          </a:p>
          <a:p>
            <a:endParaRPr lang="tr-TR" sz="1600" dirty="0">
              <a:latin typeface="Calibri" pitchFamily="34" charset="0"/>
            </a:endParaRPr>
          </a:p>
          <a:p>
            <a:endParaRPr lang="tr-TR" sz="1600" dirty="0">
              <a:latin typeface="Calibri" pitchFamily="34" charset="0"/>
            </a:endParaRPr>
          </a:p>
          <a:p>
            <a:r>
              <a:rPr lang="tr-TR" sz="1600" dirty="0">
                <a:latin typeface="Calibri" pitchFamily="34" charset="0"/>
              </a:rPr>
              <a:t>Mazeret </a:t>
            </a:r>
            <a:r>
              <a:rPr lang="tr-TR" sz="1600" dirty="0">
                <a:latin typeface="Calibri" pitchFamily="34" charset="0"/>
              </a:rPr>
              <a:t>sınavları </a:t>
            </a:r>
            <a:r>
              <a:rPr lang="tr-TR" sz="1600" dirty="0">
                <a:latin typeface="Calibri" pitchFamily="34" charset="0"/>
              </a:rPr>
              <a:t>ne </a:t>
            </a:r>
            <a:r>
              <a:rPr lang="tr-TR" sz="1600" dirty="0">
                <a:latin typeface="Calibri" pitchFamily="34" charset="0"/>
              </a:rPr>
              <a:t>zaman ve nerede yapılacağı ilgili program tarafından duyurulur</a:t>
            </a:r>
            <a:r>
              <a:rPr lang="tr-TR" sz="1600" dirty="0">
                <a:latin typeface="Calibri" pitchFamily="34" charset="0"/>
              </a:rPr>
              <a:t>.</a:t>
            </a:r>
          </a:p>
          <a:p>
            <a:r>
              <a:rPr lang="tr-TR" sz="1600" b="1" dirty="0">
                <a:solidFill>
                  <a:srgbClr val="7030A0"/>
                </a:solidFill>
                <a:latin typeface="Calibri" pitchFamily="34" charset="0"/>
              </a:rPr>
              <a:t>Mazeret sınavları sadece ara sınavlara giremeyen öğrencilere açılır.</a:t>
            </a:r>
            <a:endParaRPr lang="tr-TR" sz="1600" b="1" dirty="0">
              <a:solidFill>
                <a:srgbClr val="7030A0"/>
              </a:solidFill>
              <a:latin typeface="Calibri" pitchFamily="34" charset="0"/>
            </a:endParaRPr>
          </a:p>
          <a:p>
            <a:r>
              <a:rPr lang="tr-TR" sz="1600" dirty="0">
                <a:latin typeface="Calibri" pitchFamily="34" charset="0"/>
              </a:rPr>
              <a:t>Sınavların </a:t>
            </a:r>
            <a:r>
              <a:rPr lang="tr-TR" sz="1600" dirty="0">
                <a:latin typeface="Calibri" pitchFamily="34" charset="0"/>
              </a:rPr>
              <a:t>nasıl yapılacağı ve nasıl değerlendirileceği dersi veren öğretim elemanı tarafından dönem başında sizlere duyurulur.</a:t>
            </a:r>
          </a:p>
          <a:p>
            <a:r>
              <a:rPr lang="tr-TR" sz="1600" dirty="0">
                <a:latin typeface="Calibri" pitchFamily="34" charset="0"/>
              </a:rPr>
              <a:t>Her </a:t>
            </a:r>
            <a:r>
              <a:rPr lang="tr-TR" sz="1600" dirty="0">
                <a:latin typeface="Calibri" pitchFamily="34" charset="0"/>
              </a:rPr>
              <a:t>ders için en az bir ara sınav ile bir yarıyıl/yılsonu sınavı yapılır. </a:t>
            </a:r>
            <a:r>
              <a:rPr lang="tr-TR" sz="1600" b="1" dirty="0">
                <a:solidFill>
                  <a:srgbClr val="7030A0"/>
                </a:solidFill>
                <a:latin typeface="Calibri" pitchFamily="34" charset="0"/>
              </a:rPr>
              <a:t>Ancak yapısı gereği, dönem içi çalışmalarının farklı </a:t>
            </a:r>
            <a:r>
              <a:rPr lang="tr-TR" sz="1600" b="1" dirty="0">
                <a:solidFill>
                  <a:srgbClr val="7030A0"/>
                </a:solidFill>
                <a:latin typeface="Calibri" pitchFamily="34" charset="0"/>
              </a:rPr>
              <a:t>şekilde değerlendirilmesi </a:t>
            </a:r>
            <a:r>
              <a:rPr lang="tr-TR" sz="1600" b="1" dirty="0">
                <a:solidFill>
                  <a:srgbClr val="7030A0"/>
                </a:solidFill>
                <a:latin typeface="Calibri" pitchFamily="34" charset="0"/>
              </a:rPr>
              <a:t>gereken staj, bitirme tezi ve araştırma projesi gibi dersler ile GNO yükseltme </a:t>
            </a:r>
            <a:r>
              <a:rPr lang="tr-TR" sz="1600" b="1" dirty="0">
                <a:solidFill>
                  <a:srgbClr val="7030A0"/>
                </a:solidFill>
                <a:latin typeface="Calibri" pitchFamily="34" charset="0"/>
              </a:rPr>
              <a:t>sınavı ve </a:t>
            </a:r>
            <a:r>
              <a:rPr lang="tr-TR" sz="1600" b="1" dirty="0">
                <a:solidFill>
                  <a:srgbClr val="7030A0"/>
                </a:solidFill>
                <a:latin typeface="Calibri" pitchFamily="34" charset="0"/>
              </a:rPr>
              <a:t>tek ders sınavı değerlendirmelerinde ara sınav notu dikkate alınmaz.</a:t>
            </a:r>
            <a:r>
              <a:rPr lang="tr-TR" sz="1600" dirty="0">
                <a:latin typeface="Calibri" pitchFamily="34" charset="0"/>
              </a:rPr>
              <a:t> Sınav programları sınav tarihleri ve nerede yapılacağı en az on beş (15) gün önce ilan edilir.</a:t>
            </a:r>
          </a:p>
        </p:txBody>
      </p:sp>
      <p:graphicFrame>
        <p:nvGraphicFramePr>
          <p:cNvPr id="23584" name="Group 32"/>
          <p:cNvGraphicFramePr>
            <a:graphicFrameLocks noGrp="1"/>
          </p:cNvGraphicFramePr>
          <p:nvPr>
            <p:extLst>
              <p:ext uri="{D42A27DB-BD31-4B8C-83A1-F6EECF244321}">
                <p14:modId xmlns:p14="http://schemas.microsoft.com/office/powerpoint/2010/main" val="3883170835"/>
              </p:ext>
            </p:extLst>
          </p:nvPr>
        </p:nvGraphicFramePr>
        <p:xfrm>
          <a:off x="2639616" y="2996951"/>
          <a:ext cx="7056784" cy="1584176"/>
        </p:xfrm>
        <a:graphic>
          <a:graphicData uri="http://schemas.openxmlformats.org/drawingml/2006/table">
            <a:tbl>
              <a:tblPr/>
              <a:tblGrid>
                <a:gridCol w="3514268">
                  <a:extLst>
                    <a:ext uri="{9D8B030D-6E8A-4147-A177-3AD203B41FA5}">
                      <a16:colId xmlns="" xmlns:a16="http://schemas.microsoft.com/office/drawing/2014/main" val="20000"/>
                    </a:ext>
                  </a:extLst>
                </a:gridCol>
                <a:gridCol w="3542516">
                  <a:extLst>
                    <a:ext uri="{9D8B030D-6E8A-4147-A177-3AD203B41FA5}">
                      <a16:colId xmlns="" xmlns:a16="http://schemas.microsoft.com/office/drawing/2014/main" val="20001"/>
                    </a:ext>
                  </a:extLst>
                </a:gridCol>
              </a:tblGrid>
              <a:tr h="26813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400" b="0" i="0" u="none" strike="noStrike" cap="none" normalizeH="0" baseline="0" dirty="0" smtClean="0">
                          <a:ln>
                            <a:noFill/>
                          </a:ln>
                          <a:solidFill>
                            <a:schemeClr val="tx1"/>
                          </a:solidFill>
                          <a:effectLst/>
                          <a:latin typeface="Verdana" pitchFamily="34" charset="0"/>
                          <a:ea typeface="Calibri" pitchFamily="34" charset="0"/>
                          <a:cs typeface="Times New Roman" pitchFamily="18" charset="0"/>
                        </a:rPr>
                        <a:t>23 Kasım 2020- 29 Kasım 2020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Verdana" pitchFamily="34" charset="0"/>
                          <a:ea typeface="Calibri" pitchFamily="34" charset="0"/>
                          <a:cs typeface="Times New Roman" pitchFamily="18" charset="0"/>
                        </a:rPr>
                        <a:t>Ara Sınavlar</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26813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400" b="0" i="0" u="none" strike="noStrike" cap="none" normalizeH="0" baseline="0" dirty="0" smtClean="0">
                          <a:ln>
                            <a:noFill/>
                          </a:ln>
                          <a:solidFill>
                            <a:schemeClr val="tx1"/>
                          </a:solidFill>
                          <a:effectLst/>
                          <a:latin typeface="Verdana" pitchFamily="34" charset="0"/>
                          <a:ea typeface="Calibri" pitchFamily="34" charset="0"/>
                          <a:cs typeface="Times New Roman" pitchFamily="18" charset="0"/>
                        </a:rPr>
                        <a:t>18 Ocak 2021 - 31 Ocak 2021</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Verdana" pitchFamily="34" charset="0"/>
                          <a:ea typeface="Calibri" pitchFamily="34" charset="0"/>
                          <a:cs typeface="Times New Roman" pitchFamily="18" charset="0"/>
                        </a:rPr>
                        <a:t>Güz Yarıyılı Sınavları</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26813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400" b="0" i="0" u="none" strike="noStrike" cap="none" normalizeH="0" baseline="0" dirty="0" smtClean="0">
                          <a:ln>
                            <a:noFill/>
                          </a:ln>
                          <a:solidFill>
                            <a:schemeClr val="tx1"/>
                          </a:solidFill>
                          <a:effectLst/>
                          <a:latin typeface="Verdana" pitchFamily="34" charset="0"/>
                          <a:ea typeface="Calibri" pitchFamily="34" charset="0"/>
                          <a:cs typeface="Times New Roman" pitchFamily="18" charset="0"/>
                        </a:rPr>
                        <a:t>10 Şubat 2021 - 16 Şubat 2021</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Verdana" pitchFamily="34" charset="0"/>
                          <a:ea typeface="Calibri" pitchFamily="34" charset="0"/>
                          <a:cs typeface="Times New Roman" pitchFamily="18" charset="0"/>
                        </a:rPr>
                        <a:t>Bütünleme Sınavı</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26813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400" b="0" i="0" u="none" strike="noStrike" cap="none" normalizeH="0" baseline="0" dirty="0" smtClean="0">
                          <a:ln>
                            <a:noFill/>
                          </a:ln>
                          <a:solidFill>
                            <a:schemeClr val="tx1"/>
                          </a:solidFill>
                          <a:effectLst/>
                          <a:latin typeface="Verdana" pitchFamily="34" charset="0"/>
                          <a:ea typeface="Calibri" pitchFamily="34" charset="0"/>
                          <a:cs typeface="Times New Roman" pitchFamily="18" charset="0"/>
                        </a:rPr>
                        <a:t>22 Şubat 2021- 26 Şubat 2021</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400" b="0" i="0" u="none" strike="noStrike" cap="none" normalizeH="0" baseline="0" dirty="0" smtClean="0">
                          <a:ln>
                            <a:noFill/>
                          </a:ln>
                          <a:solidFill>
                            <a:schemeClr val="tx1"/>
                          </a:solidFill>
                          <a:effectLst/>
                          <a:latin typeface="Verdana" pitchFamily="34" charset="0"/>
                          <a:ea typeface="Calibri" pitchFamily="34" charset="0"/>
                          <a:cs typeface="Times New Roman" pitchFamily="18" charset="0"/>
                        </a:rPr>
                        <a:t>Not Yükseltme sınavı başvuruları</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511640">
                <a:tc>
                  <a:txBody>
                    <a:bodyPr/>
                    <a:lstStyle/>
                    <a:p>
                      <a:pPr marL="0" marR="0" lvl="0" indent="0" algn="l" defTabSz="914400" rtl="0" eaLnBrk="1" fontAlgn="base" latinLnBrk="0" hangingPunct="1">
                        <a:lnSpc>
                          <a:spcPct val="115000"/>
                        </a:lnSpc>
                        <a:spcBef>
                          <a:spcPct val="0"/>
                        </a:spcBef>
                        <a:spcAft>
                          <a:spcPct val="0"/>
                        </a:spcAft>
                        <a:buClrTx/>
                        <a:buSzTx/>
                        <a:buFontTx/>
                        <a:buNone/>
                        <a:tabLst/>
                        <a:defRPr/>
                      </a:pPr>
                      <a:r>
                        <a:rPr kumimoji="0" lang="tr-TR" sz="1400" b="0" i="0" u="none" strike="noStrike" cap="none" normalizeH="0" baseline="0" dirty="0" smtClean="0">
                          <a:ln>
                            <a:noFill/>
                          </a:ln>
                          <a:solidFill>
                            <a:schemeClr val="tx1"/>
                          </a:solidFill>
                          <a:effectLst/>
                          <a:latin typeface="Verdana" pitchFamily="34" charset="0"/>
                          <a:ea typeface="Calibri" pitchFamily="34" charset="0"/>
                          <a:cs typeface="Times New Roman" pitchFamily="18" charset="0"/>
                        </a:rPr>
                        <a:t>24 Şubat 2021</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defRPr/>
                      </a:pPr>
                      <a:r>
                        <a:rPr kumimoji="0" lang="tr-TR" sz="1400" b="0" i="0" u="none" strike="noStrike" cap="none" normalizeH="0" baseline="0" dirty="0" smtClean="0">
                          <a:ln>
                            <a:noFill/>
                          </a:ln>
                          <a:solidFill>
                            <a:schemeClr val="tx1"/>
                          </a:solidFill>
                          <a:effectLst/>
                          <a:latin typeface="Verdana" pitchFamily="34" charset="0"/>
                          <a:ea typeface="Calibri" pitchFamily="34" charset="0"/>
                          <a:cs typeface="Times New Roman" pitchFamily="18" charset="0"/>
                        </a:rPr>
                        <a:t>Tek Ders sınavları</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animEffect transition="in" filter="slide(fromBottom)">
                                      <p:cBhvr>
                                        <p:cTn id="7" dur="500"/>
                                        <p:tgtEl>
                                          <p:spTgt spid="2">
                                            <p:txEl>
                                              <p:pRg st="8" end="8"/>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3584"/>
                                        </p:tgtEl>
                                        <p:attrNameLst>
                                          <p:attrName>style.visibility</p:attrName>
                                        </p:attrNameLst>
                                      </p:cBhvr>
                                      <p:to>
                                        <p:strVal val="visible"/>
                                      </p:to>
                                    </p:set>
                                    <p:animEffect transition="in" filter="slide(fromBottom)">
                                      <p:cBhvr>
                                        <p:cTn id="12" dur="500"/>
                                        <p:tgtEl>
                                          <p:spTgt spid="2358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
                                            <p:txEl>
                                              <p:pRg st="16" end="16"/>
                                            </p:txEl>
                                          </p:spTgt>
                                        </p:tgtEl>
                                        <p:attrNameLst>
                                          <p:attrName>style.visibility</p:attrName>
                                        </p:attrNameLst>
                                      </p:cBhvr>
                                      <p:to>
                                        <p:strVal val="visible"/>
                                      </p:to>
                                    </p:set>
                                    <p:animEffect transition="in" filter="slide(fromBottom)">
                                      <p:cBhvr>
                                        <p:cTn id="17" dur="500"/>
                                        <p:tgtEl>
                                          <p:spTgt spid="2">
                                            <p:txEl>
                                              <p:pRg st="16" end="1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2">
                                            <p:txEl>
                                              <p:pRg st="17" end="17"/>
                                            </p:txEl>
                                          </p:spTgt>
                                        </p:tgtEl>
                                        <p:attrNameLst>
                                          <p:attrName>style.visibility</p:attrName>
                                        </p:attrNameLst>
                                      </p:cBhvr>
                                      <p:to>
                                        <p:strVal val="visible"/>
                                      </p:to>
                                    </p:set>
                                    <p:animEffect transition="in" filter="slide(fromBottom)">
                                      <p:cBhvr>
                                        <p:cTn id="22" dur="500"/>
                                        <p:tgtEl>
                                          <p:spTgt spid="2">
                                            <p:txEl>
                                              <p:pRg st="17" end="1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2">
                                            <p:txEl>
                                              <p:pRg st="18" end="18"/>
                                            </p:txEl>
                                          </p:spTgt>
                                        </p:tgtEl>
                                        <p:attrNameLst>
                                          <p:attrName>style.visibility</p:attrName>
                                        </p:attrNameLst>
                                      </p:cBhvr>
                                      <p:to>
                                        <p:strVal val="visible"/>
                                      </p:to>
                                    </p:set>
                                    <p:animEffect transition="in" filter="slide(fromBottom)">
                                      <p:cBhvr>
                                        <p:cTn id="27" dur="500"/>
                                        <p:tgtEl>
                                          <p:spTgt spid="2">
                                            <p:txEl>
                                              <p:pRg st="18" end="1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2">
                                            <p:txEl>
                                              <p:pRg st="19" end="19"/>
                                            </p:txEl>
                                          </p:spTgt>
                                        </p:tgtEl>
                                        <p:attrNameLst>
                                          <p:attrName>style.visibility</p:attrName>
                                        </p:attrNameLst>
                                      </p:cBhvr>
                                      <p:to>
                                        <p:strVal val="visible"/>
                                      </p:to>
                                    </p:set>
                                    <p:animEffect transition="in" filter="slide(fromBottom)">
                                      <p:cBhvr>
                                        <p:cTn id="32" dur="500"/>
                                        <p:tgtEl>
                                          <p:spTgt spid="2">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a:spLocks noChangeArrowheads="1"/>
          </p:cNvSpPr>
          <p:nvPr/>
        </p:nvSpPr>
        <p:spPr bwMode="auto">
          <a:xfrm>
            <a:off x="1919289" y="765176"/>
            <a:ext cx="8353425" cy="3139321"/>
          </a:xfrm>
          <a:prstGeom prst="rect">
            <a:avLst/>
          </a:prstGeom>
          <a:noFill/>
          <a:ln w="9525">
            <a:noFill/>
            <a:miter lim="800000"/>
            <a:headEnd/>
            <a:tailEnd/>
          </a:ln>
        </p:spPr>
        <p:txBody>
          <a:bodyPr>
            <a:spAutoFit/>
          </a:bodyPr>
          <a:lstStyle/>
          <a:p>
            <a:r>
              <a:rPr lang="tr-TR" b="1" dirty="0">
                <a:solidFill>
                  <a:srgbClr val="7030A0"/>
                </a:solidFill>
                <a:latin typeface="Calibri" pitchFamily="34" charset="0"/>
              </a:rPr>
              <a:t>Yarıyıl/yıl sonu sınavları :</a:t>
            </a:r>
          </a:p>
          <a:p>
            <a:endParaRPr lang="tr-TR" b="1" strike="sngStrike" dirty="0">
              <a:latin typeface="Calibri" pitchFamily="34" charset="0"/>
            </a:endParaRPr>
          </a:p>
          <a:p>
            <a:endParaRPr lang="tr-TR" dirty="0">
              <a:latin typeface="Calibri" pitchFamily="34" charset="0"/>
            </a:endParaRPr>
          </a:p>
          <a:p>
            <a:r>
              <a:rPr lang="tr-TR" dirty="0">
                <a:latin typeface="Calibri" pitchFamily="34" charset="0"/>
              </a:rPr>
              <a:t>Bir dersin yarıyıl sonu veya yılsonu sınavına girebilmeniz için;</a:t>
            </a:r>
          </a:p>
          <a:p>
            <a:r>
              <a:rPr lang="tr-TR" dirty="0">
                <a:latin typeface="Calibri" pitchFamily="34" charset="0"/>
              </a:rPr>
              <a:t>a) O derse kaydınızı yaptırmış olmanız,</a:t>
            </a:r>
          </a:p>
          <a:p>
            <a:r>
              <a:rPr lang="tr-TR" dirty="0">
                <a:latin typeface="Calibri" pitchFamily="34" charset="0"/>
              </a:rPr>
              <a:t>b) Derse devam zorunluluğunu yerine getirmiş olmanız,</a:t>
            </a:r>
          </a:p>
          <a:p>
            <a:r>
              <a:rPr lang="tr-TR" dirty="0">
                <a:latin typeface="Calibri" pitchFamily="34" charset="0"/>
              </a:rPr>
              <a:t>c) Uygulamalarda başarılı olmanız, varsa verilen projeleri, ödevleri tamamlamış olmanız</a:t>
            </a:r>
          </a:p>
          <a:p>
            <a:r>
              <a:rPr lang="tr-TR" dirty="0">
                <a:latin typeface="Calibri" pitchFamily="34" charset="0"/>
              </a:rPr>
              <a:t>gerekir.</a:t>
            </a:r>
          </a:p>
          <a:p>
            <a:endParaRPr lang="tr-TR" dirty="0">
              <a:latin typeface="Calibri" pitchFamily="34" charset="0"/>
            </a:endParaRPr>
          </a:p>
          <a:p>
            <a:r>
              <a:rPr lang="tr-TR" dirty="0">
                <a:latin typeface="Calibri" pitchFamily="34" charset="0"/>
              </a:rPr>
              <a:t>Ara sınav sonuçları, bir sonraki sınav tarihinden en </a:t>
            </a:r>
            <a:r>
              <a:rPr lang="tr-TR" dirty="0">
                <a:latin typeface="Calibri" pitchFamily="34" charset="0"/>
              </a:rPr>
              <a:t>geç  </a:t>
            </a:r>
            <a:r>
              <a:rPr lang="tr-TR" b="1" dirty="0">
                <a:solidFill>
                  <a:srgbClr val="7030A0"/>
                </a:solidFill>
                <a:latin typeface="Calibri" pitchFamily="34" charset="0"/>
              </a:rPr>
              <a:t>iki</a:t>
            </a:r>
            <a:r>
              <a:rPr lang="tr-TR" dirty="0">
                <a:latin typeface="Calibri" pitchFamily="34" charset="0"/>
              </a:rPr>
              <a:t> hafta </a:t>
            </a:r>
            <a:r>
              <a:rPr lang="tr-TR" dirty="0">
                <a:latin typeface="Calibri" pitchFamily="34" charset="0"/>
              </a:rPr>
              <a:t>öncesine kadar ilan edilir.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slide(fromBottom)">
                                      <p:cBhvr>
                                        <p:cTn id="7" dur="500"/>
                                        <p:tgtEl>
                                          <p:spTgt spid="2">
                                            <p:txEl>
                                              <p:pRg st="3" end="3"/>
                                            </p:txEl>
                                          </p:spTgt>
                                        </p:tgtEl>
                                      </p:cBhvr>
                                    </p:animEffect>
                                  </p:childTnLst>
                                </p:cTn>
                              </p:par>
                              <p:par>
                                <p:cTn id="8" presetID="12" presetClass="entr" presetSubtype="4"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slide(fromBottom)">
                                      <p:cBhvr>
                                        <p:cTn id="10" dur="500"/>
                                        <p:tgtEl>
                                          <p:spTgt spid="2">
                                            <p:txEl>
                                              <p:pRg st="4" end="4"/>
                                            </p:txEl>
                                          </p:spTgt>
                                        </p:tgtEl>
                                      </p:cBhvr>
                                    </p:animEffect>
                                  </p:childTnLst>
                                </p:cTn>
                              </p:par>
                              <p:par>
                                <p:cTn id="11" presetID="12" presetClass="entr" presetSubtype="4"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Effect transition="in" filter="slide(fromBottom)">
                                      <p:cBhvr>
                                        <p:cTn id="13" dur="500"/>
                                        <p:tgtEl>
                                          <p:spTgt spid="2">
                                            <p:txEl>
                                              <p:pRg st="5" end="5"/>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2">
                                            <p:txEl>
                                              <p:pRg st="6" end="6"/>
                                            </p:txEl>
                                          </p:spTgt>
                                        </p:tgtEl>
                                        <p:attrNameLst>
                                          <p:attrName>style.visibility</p:attrName>
                                        </p:attrNameLst>
                                      </p:cBhvr>
                                      <p:to>
                                        <p:strVal val="visible"/>
                                      </p:to>
                                    </p:set>
                                    <p:animEffect transition="in" filter="slide(fromBottom)">
                                      <p:cBhvr>
                                        <p:cTn id="16" dur="500"/>
                                        <p:tgtEl>
                                          <p:spTgt spid="2">
                                            <p:txEl>
                                              <p:pRg st="6" end="6"/>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Effect transition="in" filter="slide(fromBottom)">
                                      <p:cBhvr>
                                        <p:cTn id="19" dur="500"/>
                                        <p:tgtEl>
                                          <p:spTgt spid="2">
                                            <p:txEl>
                                              <p:pRg st="7" end="7"/>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2">
                                            <p:txEl>
                                              <p:pRg st="9" end="9"/>
                                            </p:txEl>
                                          </p:spTgt>
                                        </p:tgtEl>
                                        <p:attrNameLst>
                                          <p:attrName>style.visibility</p:attrName>
                                        </p:attrNameLst>
                                      </p:cBhvr>
                                      <p:to>
                                        <p:strVal val="visible"/>
                                      </p:to>
                                    </p:set>
                                    <p:animEffect transition="in" filter="slide(fromBottom)">
                                      <p:cBhvr>
                                        <p:cTn id="24"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a:spLocks noChangeArrowheads="1"/>
          </p:cNvSpPr>
          <p:nvPr/>
        </p:nvSpPr>
        <p:spPr bwMode="auto">
          <a:xfrm>
            <a:off x="1774825" y="260351"/>
            <a:ext cx="6249988" cy="5910263"/>
          </a:xfrm>
          <a:prstGeom prst="rect">
            <a:avLst/>
          </a:prstGeom>
          <a:noFill/>
          <a:ln w="9525">
            <a:noFill/>
            <a:miter lim="800000"/>
            <a:headEnd/>
            <a:tailEnd/>
          </a:ln>
        </p:spPr>
        <p:txBody>
          <a:bodyPr>
            <a:spAutoFit/>
          </a:bodyPr>
          <a:lstStyle/>
          <a:p>
            <a:r>
              <a:rPr lang="tr-TR" b="1" dirty="0">
                <a:latin typeface="Calibri" pitchFamily="34" charset="0"/>
              </a:rPr>
              <a:t>Sınavların </a:t>
            </a:r>
            <a:r>
              <a:rPr lang="tr-TR" b="1" dirty="0">
                <a:latin typeface="Calibri" pitchFamily="34" charset="0"/>
              </a:rPr>
              <a:t>Değerlendirilmesi: </a:t>
            </a:r>
            <a:endParaRPr lang="tr-TR" b="1" dirty="0">
              <a:latin typeface="Calibri" pitchFamily="34" charset="0"/>
            </a:endParaRPr>
          </a:p>
          <a:p>
            <a:endParaRPr lang="tr-TR" dirty="0">
              <a:latin typeface="Calibri" pitchFamily="34" charset="0"/>
            </a:endParaRPr>
          </a:p>
          <a:p>
            <a:r>
              <a:rPr lang="tr-TR" b="1" dirty="0">
                <a:latin typeface="Calibri" pitchFamily="34" charset="0"/>
              </a:rPr>
              <a:t>Dönem içi notu</a:t>
            </a:r>
            <a:r>
              <a:rPr lang="tr-TR" dirty="0">
                <a:latin typeface="Calibri" pitchFamily="34" charset="0"/>
              </a:rPr>
              <a:t>, o dersin eğitim-öğretimi ile ilgili yaptırılacak olan ara sınavı/sınavları ile araştırma, inceleme ödevleri, projeler gibi diğer faaliyetleri dikkate alınarak hesaplanır.</a:t>
            </a:r>
          </a:p>
          <a:p>
            <a:endParaRPr lang="tr-TR" dirty="0">
              <a:latin typeface="Calibri" pitchFamily="34" charset="0"/>
            </a:endParaRPr>
          </a:p>
          <a:p>
            <a:r>
              <a:rPr lang="tr-TR" b="1" dirty="0">
                <a:latin typeface="Calibri" pitchFamily="34" charset="0"/>
              </a:rPr>
              <a:t>Ham başarı notu</a:t>
            </a:r>
            <a:r>
              <a:rPr lang="tr-TR" dirty="0">
                <a:latin typeface="Calibri" pitchFamily="34" charset="0"/>
              </a:rPr>
              <a:t>, dönem içi notunun % 40’ı ile yarıyıl veya yılsonu sınav notunun % 60’ının toplanması sonucu elde edilir. Ham başarı notunun elde edilmesinde dönem içi notu ve yarıyıl/yılsonu sınav sonuçları 100 tam puan üzerinden hesaplanır.</a:t>
            </a:r>
          </a:p>
          <a:p>
            <a:endParaRPr lang="tr-TR" dirty="0">
              <a:latin typeface="Calibri" pitchFamily="34" charset="0"/>
            </a:endParaRPr>
          </a:p>
          <a:p>
            <a:r>
              <a:rPr lang="tr-TR" b="1" dirty="0">
                <a:latin typeface="Calibri" pitchFamily="34" charset="0"/>
              </a:rPr>
              <a:t>Başarı notu</a:t>
            </a:r>
            <a:r>
              <a:rPr lang="tr-TR" dirty="0">
                <a:latin typeface="Calibri" pitchFamily="34" charset="0"/>
              </a:rPr>
              <a:t>, üniversitece belirlenen bağıl değerlendirme (çan eğrisi) sistemine göre hesaplanır. </a:t>
            </a:r>
          </a:p>
          <a:p>
            <a:endParaRPr lang="tr-TR" dirty="0">
              <a:latin typeface="Calibri" pitchFamily="34" charset="0"/>
            </a:endParaRPr>
          </a:p>
          <a:p>
            <a:r>
              <a:rPr lang="tr-TR" dirty="0">
                <a:latin typeface="Calibri" pitchFamily="34" charset="0"/>
              </a:rPr>
              <a:t>Bu değerlendirme sonucunda, yanda açılımı ve katsayıları belirtilen harf notlarından biri başarı notu olarak verilir:</a:t>
            </a:r>
          </a:p>
          <a:p>
            <a:endParaRPr lang="tr-TR" dirty="0">
              <a:latin typeface="Calibri" pitchFamily="34" charset="0"/>
            </a:endParaRPr>
          </a:p>
          <a:p>
            <a:r>
              <a:rPr lang="tr-TR" dirty="0">
                <a:latin typeface="Calibri" pitchFamily="34" charset="0"/>
              </a:rPr>
              <a:t>Devam koşulunu yerine getirmeyen öğrenciye NA notu</a:t>
            </a:r>
          </a:p>
          <a:p>
            <a:r>
              <a:rPr lang="tr-TR" dirty="0">
                <a:latin typeface="Calibri" pitchFamily="34" charset="0"/>
              </a:rPr>
              <a:t>verilir. NA notu alan öğrenci yarıyıl/yılsonu ve bütünleme sınavlarına katılamaz.</a:t>
            </a:r>
          </a:p>
        </p:txBody>
      </p:sp>
      <p:graphicFrame>
        <p:nvGraphicFramePr>
          <p:cNvPr id="4" name="3 Tablo"/>
          <p:cNvGraphicFramePr>
            <a:graphicFrameLocks noGrp="1"/>
          </p:cNvGraphicFramePr>
          <p:nvPr/>
        </p:nvGraphicFramePr>
        <p:xfrm>
          <a:off x="8096251" y="500064"/>
          <a:ext cx="2214563" cy="4714875"/>
        </p:xfrm>
        <a:graphic>
          <a:graphicData uri="http://schemas.openxmlformats.org/drawingml/2006/table">
            <a:tbl>
              <a:tblPr/>
              <a:tblGrid>
                <a:gridCol w="906463">
                  <a:extLst>
                    <a:ext uri="{9D8B030D-6E8A-4147-A177-3AD203B41FA5}">
                      <a16:colId xmlns="" xmlns:a16="http://schemas.microsoft.com/office/drawing/2014/main" val="20000"/>
                    </a:ext>
                  </a:extLst>
                </a:gridCol>
                <a:gridCol w="1308100">
                  <a:extLst>
                    <a:ext uri="{9D8B030D-6E8A-4147-A177-3AD203B41FA5}">
                      <a16:colId xmlns="" xmlns:a16="http://schemas.microsoft.com/office/drawing/2014/main" val="20001"/>
                    </a:ext>
                  </a:extLst>
                </a:gridCol>
              </a:tblGrid>
              <a:tr h="42862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AA </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4.00</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42862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BA </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3.50</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42862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BB </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3.00</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42862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CB </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2.50</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42862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CC </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2.00</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42862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DC </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1.50</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42862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DD </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1.00</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42862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FF </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0.00</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42862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FG</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0.00</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42862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NA</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0.00</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r h="42862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UB </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0.00</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slide(fromBottom)">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slide(fromBottom)">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slide(fromBottom)">
                                      <p:cBhvr>
                                        <p:cTn id="17" dur="500"/>
                                        <p:tgtEl>
                                          <p:spTgt spid="2">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slide(fromBottom)">
                                      <p:cBhvr>
                                        <p:cTn id="22" dur="500"/>
                                        <p:tgtEl>
                                          <p:spTgt spid="2">
                                            <p:txEl>
                                              <p:pRg st="8" end="8"/>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slide(fromBottom)">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2">
                                            <p:txEl>
                                              <p:pRg st="10" end="10"/>
                                            </p:txEl>
                                          </p:spTgt>
                                        </p:tgtEl>
                                        <p:attrNameLst>
                                          <p:attrName>style.visibility</p:attrName>
                                        </p:attrNameLst>
                                      </p:cBhvr>
                                      <p:to>
                                        <p:strVal val="visible"/>
                                      </p:to>
                                    </p:set>
                                    <p:animEffect transition="in" filter="slide(fromBottom)">
                                      <p:cBhvr>
                                        <p:cTn id="30" dur="500"/>
                                        <p:tgtEl>
                                          <p:spTgt spid="2">
                                            <p:txEl>
                                              <p:pRg st="10" end="10"/>
                                            </p:txEl>
                                          </p:spTgt>
                                        </p:tgtEl>
                                      </p:cBhvr>
                                    </p:animEffect>
                                  </p:childTnLst>
                                </p:cTn>
                              </p:par>
                              <p:par>
                                <p:cTn id="31" presetID="12" presetClass="entr" presetSubtype="4" fill="hold" nodeType="withEffect">
                                  <p:stCondLst>
                                    <p:cond delay="0"/>
                                  </p:stCondLst>
                                  <p:childTnLst>
                                    <p:set>
                                      <p:cBhvr>
                                        <p:cTn id="32" dur="1" fill="hold">
                                          <p:stCondLst>
                                            <p:cond delay="0"/>
                                          </p:stCondLst>
                                        </p:cTn>
                                        <p:tgtEl>
                                          <p:spTgt spid="2">
                                            <p:txEl>
                                              <p:pRg st="11" end="11"/>
                                            </p:txEl>
                                          </p:spTgt>
                                        </p:tgtEl>
                                        <p:attrNameLst>
                                          <p:attrName>style.visibility</p:attrName>
                                        </p:attrNameLst>
                                      </p:cBhvr>
                                      <p:to>
                                        <p:strVal val="visible"/>
                                      </p:to>
                                    </p:set>
                                    <p:animEffect transition="in" filter="slide(fromBottom)">
                                      <p:cBhvr>
                                        <p:cTn id="33"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2 İçerik Yer Tutucusu"/>
          <p:cNvSpPr>
            <a:spLocks noGrp="1"/>
          </p:cNvSpPr>
          <p:nvPr>
            <p:ph idx="4294967295"/>
          </p:nvPr>
        </p:nvSpPr>
        <p:spPr/>
        <p:txBody>
          <a:bodyPr/>
          <a:lstStyle/>
          <a:p>
            <a:pPr>
              <a:buFontTx/>
              <a:buNone/>
            </a:pPr>
            <a:r>
              <a:rPr lang="tr-TR" sz="2000">
                <a:latin typeface="Calibri" pitchFamily="34" charset="0"/>
              </a:rPr>
              <a:t/>
            </a:r>
            <a:br>
              <a:rPr lang="tr-TR" sz="2000">
                <a:latin typeface="Calibri" pitchFamily="34" charset="0"/>
              </a:rPr>
            </a:br>
            <a:r>
              <a:rPr lang="tr-TR" sz="2000">
                <a:latin typeface="Calibri" pitchFamily="34" charset="0"/>
              </a:rPr>
              <a:t/>
            </a:r>
            <a:br>
              <a:rPr lang="tr-TR" sz="2000">
                <a:latin typeface="Calibri" pitchFamily="34" charset="0"/>
              </a:rPr>
            </a:br>
            <a:r>
              <a:rPr lang="tr-TR" sz="2000">
                <a:latin typeface="Calibri" pitchFamily="34" charset="0"/>
              </a:rPr>
              <a:t>Bağıl değerlendirme sistemi, öğrencinin ara ve yarıyıl veya staj sonu notlarının ağırlıklarına göre belirlenen başarı not ortalamasının o dersi alan tüm öğrencilerin başarı düzeyine göre belirlenmesidir. </a:t>
            </a:r>
          </a:p>
          <a:p>
            <a:pPr>
              <a:buFontTx/>
              <a:buNone/>
            </a:pPr>
            <a:endParaRPr lang="tr-TR" sz="2000">
              <a:latin typeface="Calibri" pitchFamily="34" charset="0"/>
            </a:endParaRPr>
          </a:p>
          <a:p>
            <a:pPr>
              <a:buFontTx/>
              <a:buNone/>
            </a:pPr>
            <a:r>
              <a:rPr lang="tr-TR" sz="2000">
                <a:latin typeface="Calibri" pitchFamily="34" charset="0"/>
              </a:rPr>
              <a:t>	Başarı düzeyi, notların istatistiksel dağılımı ve sınıf aritmetik ortalaması göz önünde bulundurularak yapılır.</a:t>
            </a:r>
          </a:p>
          <a:p>
            <a:endParaRPr lang="tr-TR" sz="2000">
              <a:latin typeface="Calibri" pitchFamily="34" charset="0"/>
              <a:hlinkClick r:id="rId2"/>
            </a:endParaRPr>
          </a:p>
          <a:p>
            <a:pPr>
              <a:buFontTx/>
              <a:buNone/>
            </a:pPr>
            <a:r>
              <a:rPr lang="tr-TR" sz="2000">
                <a:latin typeface="Calibri" pitchFamily="34" charset="0"/>
              </a:rPr>
              <a:t/>
            </a:r>
            <a:br>
              <a:rPr lang="tr-TR" sz="2000">
                <a:latin typeface="Calibri" pitchFamily="34" charset="0"/>
              </a:rPr>
            </a:br>
            <a:endParaRPr lang="tr-TR" sz="2000">
              <a:latin typeface="Calibri" pitchFamily="34" charset="0"/>
            </a:endParaRPr>
          </a:p>
        </p:txBody>
      </p:sp>
      <p:sp>
        <p:nvSpPr>
          <p:cNvPr id="26626" name="3 Metin kutusu"/>
          <p:cNvSpPr txBox="1">
            <a:spLocks noChangeArrowheads="1"/>
          </p:cNvSpPr>
          <p:nvPr/>
        </p:nvSpPr>
        <p:spPr bwMode="auto">
          <a:xfrm>
            <a:off x="2238375" y="1357314"/>
            <a:ext cx="7500938" cy="396875"/>
          </a:xfrm>
          <a:prstGeom prst="rect">
            <a:avLst/>
          </a:prstGeom>
          <a:noFill/>
          <a:ln w="9525">
            <a:noFill/>
            <a:miter lim="800000"/>
            <a:headEnd/>
            <a:tailEnd/>
          </a:ln>
        </p:spPr>
        <p:txBody>
          <a:bodyPr>
            <a:spAutoFit/>
          </a:bodyPr>
          <a:lstStyle/>
          <a:p>
            <a:r>
              <a:rPr lang="tr-TR" sz="2000" b="1">
                <a:latin typeface="Calibri" pitchFamily="34" charset="0"/>
              </a:rPr>
              <a:t>Bağıl değerlendirme nedir? </a:t>
            </a:r>
            <a:endParaRPr lang="tr-TR" sz="2000">
              <a:latin typeface="Calibri" pitchFamily="34" charset="0"/>
            </a:endParaRPr>
          </a:p>
        </p:txBody>
      </p:sp>
      <p:pic>
        <p:nvPicPr>
          <p:cNvPr id="26627" name="Picture 2" descr="http://www.biltek.tubitak.gov.tr/gelisim/psikoloji/images/iqcan.jpg"/>
          <p:cNvPicPr>
            <a:picLocks noChangeAspect="1" noChangeArrowheads="1"/>
          </p:cNvPicPr>
          <p:nvPr/>
        </p:nvPicPr>
        <p:blipFill>
          <a:blip r:embed="rId3" cstate="print"/>
          <a:srcRect/>
          <a:stretch>
            <a:fillRect/>
          </a:stretch>
        </p:blipFill>
        <p:spPr bwMode="auto">
          <a:xfrm>
            <a:off x="6738939" y="285750"/>
            <a:ext cx="3381375" cy="17081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Effect transition="in" filter="slide(fromBottom)">
                                      <p:cBhvr>
                                        <p:cTn id="7" dur="500"/>
                                        <p:tgtEl>
                                          <p:spTgt spid="440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4035">
                                            <p:txEl>
                                              <p:pRg st="2" end="2"/>
                                            </p:txEl>
                                          </p:spTgt>
                                        </p:tgtEl>
                                        <p:attrNameLst>
                                          <p:attrName>style.visibility</p:attrName>
                                        </p:attrNameLst>
                                      </p:cBhvr>
                                      <p:to>
                                        <p:strVal val="visible"/>
                                      </p:to>
                                    </p:set>
                                    <p:animEffect transition="in" filter="slide(fromBottom)">
                                      <p:cBhvr>
                                        <p:cTn id="12" dur="500"/>
                                        <p:tgtEl>
                                          <p:spTgt spid="440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a:spLocks noChangeArrowheads="1"/>
          </p:cNvSpPr>
          <p:nvPr/>
        </p:nvSpPr>
        <p:spPr bwMode="auto">
          <a:xfrm>
            <a:off x="1809751" y="117475"/>
            <a:ext cx="5643563" cy="6186488"/>
          </a:xfrm>
          <a:prstGeom prst="rect">
            <a:avLst/>
          </a:prstGeom>
          <a:noFill/>
          <a:ln w="9525">
            <a:noFill/>
            <a:miter lim="800000"/>
            <a:headEnd/>
            <a:tailEnd/>
          </a:ln>
        </p:spPr>
        <p:txBody>
          <a:bodyPr>
            <a:spAutoFit/>
          </a:bodyPr>
          <a:lstStyle/>
          <a:p>
            <a:r>
              <a:rPr lang="tr-TR" b="1" dirty="0">
                <a:latin typeface="Calibri" pitchFamily="34" charset="0"/>
              </a:rPr>
              <a:t>Başarı </a:t>
            </a:r>
            <a:r>
              <a:rPr lang="tr-TR" b="1" dirty="0">
                <a:latin typeface="Calibri" pitchFamily="34" charset="0"/>
              </a:rPr>
              <a:t>Notları: </a:t>
            </a:r>
          </a:p>
          <a:p>
            <a:endParaRPr lang="tr-TR" dirty="0">
              <a:latin typeface="Calibri" pitchFamily="34" charset="0"/>
            </a:endParaRPr>
          </a:p>
          <a:p>
            <a:r>
              <a:rPr lang="tr-TR" dirty="0">
                <a:latin typeface="Calibri" pitchFamily="34" charset="0"/>
              </a:rPr>
              <a:t>Yarıyıl/yılsonu veya bütünleme sınavına girerek başarısız olan öğrenciye FF notu verilir.</a:t>
            </a:r>
          </a:p>
          <a:p>
            <a:endParaRPr lang="tr-TR" dirty="0">
              <a:latin typeface="Calibri" pitchFamily="34" charset="0"/>
            </a:endParaRPr>
          </a:p>
          <a:p>
            <a:r>
              <a:rPr lang="tr-TR" dirty="0">
                <a:latin typeface="Calibri" pitchFamily="34" charset="0"/>
              </a:rPr>
              <a:t>Yarıyıl/yılsonu veya bütünleme sınavına girme hakkı olduğu halde sınava girmeyen öğrencilere FG notu verilir.</a:t>
            </a:r>
          </a:p>
          <a:p>
            <a:endParaRPr lang="tr-TR" dirty="0">
              <a:latin typeface="Calibri" pitchFamily="34" charset="0"/>
            </a:endParaRPr>
          </a:p>
          <a:p>
            <a:r>
              <a:rPr lang="tr-TR" dirty="0">
                <a:latin typeface="Calibri" pitchFamily="34" charset="0"/>
              </a:rPr>
              <a:t>Mazeretsiz olarak girmediği bir sınav için öğrenciye 0 (sıfır) notu verilir.</a:t>
            </a:r>
          </a:p>
          <a:p>
            <a:endParaRPr lang="tr-TR" dirty="0">
              <a:latin typeface="Calibri" pitchFamily="34" charset="0"/>
            </a:endParaRPr>
          </a:p>
          <a:p>
            <a:r>
              <a:rPr lang="tr-TR" dirty="0">
                <a:latin typeface="Calibri" pitchFamily="34" charset="0"/>
              </a:rPr>
              <a:t>Bir dersten AA, BA, BB, CB veya CC notlarından birini almış olan bir öğrenci o dersi başarmış sayılır.</a:t>
            </a:r>
          </a:p>
          <a:p>
            <a:endParaRPr lang="tr-TR" dirty="0">
              <a:latin typeface="Calibri" pitchFamily="34" charset="0"/>
            </a:endParaRPr>
          </a:p>
          <a:p>
            <a:r>
              <a:rPr lang="tr-TR" dirty="0">
                <a:latin typeface="Calibri" pitchFamily="34" charset="0"/>
              </a:rPr>
              <a:t>Bir dersten DC veya DD alan bir öğrenci mezun olma aşamasında 2.00 </a:t>
            </a:r>
            <a:r>
              <a:rPr lang="tr-TR" dirty="0" err="1">
                <a:latin typeface="Calibri" pitchFamily="34" charset="0"/>
              </a:rPr>
              <a:t>GNO’ya</a:t>
            </a:r>
            <a:r>
              <a:rPr lang="tr-TR" dirty="0">
                <a:latin typeface="Calibri" pitchFamily="34" charset="0"/>
              </a:rPr>
              <a:t> erişmiş olmak koşulu ile o dersi başarmış sayılır.</a:t>
            </a:r>
          </a:p>
          <a:p>
            <a:endParaRPr lang="tr-TR" dirty="0">
              <a:latin typeface="Calibri" pitchFamily="34" charset="0"/>
            </a:endParaRPr>
          </a:p>
          <a:p>
            <a:r>
              <a:rPr lang="tr-TR" dirty="0">
                <a:latin typeface="Calibri" pitchFamily="34" charset="0"/>
              </a:rPr>
              <a:t>Bir dersin uygulamasında başarısız olan öğrencilere UB (Uygulamada Başarısız) notu verilir. UB notu NA notu gibi işlem görür.</a:t>
            </a:r>
          </a:p>
          <a:p>
            <a:endParaRPr lang="tr-TR" dirty="0">
              <a:latin typeface="Calibri" pitchFamily="34" charset="0"/>
            </a:endParaRPr>
          </a:p>
        </p:txBody>
      </p:sp>
      <p:graphicFrame>
        <p:nvGraphicFramePr>
          <p:cNvPr id="3" name="2 Tablo"/>
          <p:cNvGraphicFramePr>
            <a:graphicFrameLocks noGrp="1"/>
          </p:cNvGraphicFramePr>
          <p:nvPr/>
        </p:nvGraphicFramePr>
        <p:xfrm>
          <a:off x="7810501" y="428626"/>
          <a:ext cx="2214563" cy="4714875"/>
        </p:xfrm>
        <a:graphic>
          <a:graphicData uri="http://schemas.openxmlformats.org/drawingml/2006/table">
            <a:tbl>
              <a:tblPr/>
              <a:tblGrid>
                <a:gridCol w="906463">
                  <a:extLst>
                    <a:ext uri="{9D8B030D-6E8A-4147-A177-3AD203B41FA5}">
                      <a16:colId xmlns="" xmlns:a16="http://schemas.microsoft.com/office/drawing/2014/main" val="20000"/>
                    </a:ext>
                  </a:extLst>
                </a:gridCol>
                <a:gridCol w="1308100">
                  <a:extLst>
                    <a:ext uri="{9D8B030D-6E8A-4147-A177-3AD203B41FA5}">
                      <a16:colId xmlns="" xmlns:a16="http://schemas.microsoft.com/office/drawing/2014/main" val="20001"/>
                    </a:ext>
                  </a:extLst>
                </a:gridCol>
              </a:tblGrid>
              <a:tr h="42862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AA </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4.00</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42862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BA </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3.50</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42862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BB </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3.00</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42862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CB </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2.50</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42862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CC </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2.00</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42862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DC </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1.50</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42862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DD </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1.00</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42862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FF </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0.00</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42862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FG</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0.00</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42862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NA</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0.00</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r h="42862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UB </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chemeClr val="tx1"/>
                          </a:solidFill>
                          <a:effectLst/>
                          <a:latin typeface="TimesNewRomanPSMT"/>
                          <a:ea typeface="Calibri" pitchFamily="34" charset="0"/>
                          <a:cs typeface="TimesNewRomanPSMT"/>
                        </a:rPr>
                        <a:t>0.00</a:t>
                      </a:r>
                      <a:endParaRPr kumimoji="0" lang="tr-TR" sz="2000" b="1"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slide(fromBottom)">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slide(fromBottom)">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slide(fromBottom)">
                                      <p:cBhvr>
                                        <p:cTn id="17" dur="500"/>
                                        <p:tgtEl>
                                          <p:spTgt spid="2">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slide(fromBottom)">
                                      <p:cBhvr>
                                        <p:cTn id="22" dur="500"/>
                                        <p:tgtEl>
                                          <p:spTgt spid="2">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animEffect transition="in" filter="slide(fromBottom)">
                                      <p:cBhvr>
                                        <p:cTn id="27" dur="500"/>
                                        <p:tgtEl>
                                          <p:spTgt spid="2">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2">
                                            <p:txEl>
                                              <p:pRg st="12" end="12"/>
                                            </p:txEl>
                                          </p:spTgt>
                                        </p:tgtEl>
                                        <p:attrNameLst>
                                          <p:attrName>style.visibility</p:attrName>
                                        </p:attrNameLst>
                                      </p:cBhvr>
                                      <p:to>
                                        <p:strVal val="visible"/>
                                      </p:to>
                                    </p:set>
                                    <p:animEffect transition="in" filter="slide(fromBottom)">
                                      <p:cBhvr>
                                        <p:cTn id="32"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1 Metin kutusu"/>
          <p:cNvSpPr txBox="1">
            <a:spLocks noChangeArrowheads="1"/>
          </p:cNvSpPr>
          <p:nvPr/>
        </p:nvSpPr>
        <p:spPr bwMode="auto">
          <a:xfrm>
            <a:off x="1809751" y="1401763"/>
            <a:ext cx="8215313" cy="2838450"/>
          </a:xfrm>
          <a:prstGeom prst="rect">
            <a:avLst/>
          </a:prstGeom>
          <a:noFill/>
          <a:ln w="9525">
            <a:noFill/>
            <a:miter lim="800000"/>
            <a:headEnd/>
            <a:tailEnd/>
          </a:ln>
        </p:spPr>
        <p:txBody>
          <a:bodyPr>
            <a:spAutoFit/>
          </a:bodyPr>
          <a:lstStyle/>
          <a:p>
            <a:r>
              <a:rPr lang="tr-TR">
                <a:latin typeface="Calibri" pitchFamily="34" charset="0"/>
              </a:rPr>
              <a:t>Sınavlarda </a:t>
            </a:r>
          </a:p>
          <a:p>
            <a:pPr>
              <a:buFontTx/>
              <a:buChar char="•"/>
            </a:pPr>
            <a:r>
              <a:rPr lang="tr-TR">
                <a:latin typeface="Calibri" pitchFamily="34" charset="0"/>
              </a:rPr>
              <a:t>kopya çeken, </a:t>
            </a:r>
          </a:p>
          <a:p>
            <a:pPr>
              <a:buFontTx/>
              <a:buChar char="•"/>
            </a:pPr>
            <a:r>
              <a:rPr lang="tr-TR">
                <a:latin typeface="Calibri" pitchFamily="34" charset="0"/>
              </a:rPr>
              <a:t>kopya girişiminde bulunan, </a:t>
            </a:r>
          </a:p>
          <a:p>
            <a:pPr>
              <a:buFontTx/>
              <a:buChar char="•"/>
            </a:pPr>
            <a:r>
              <a:rPr lang="tr-TR">
                <a:latin typeface="Calibri" pitchFamily="34" charset="0"/>
              </a:rPr>
              <a:t>sınava hile karıştıran, </a:t>
            </a:r>
          </a:p>
          <a:p>
            <a:pPr>
              <a:buFontTx/>
              <a:buChar char="•"/>
            </a:pPr>
            <a:r>
              <a:rPr lang="tr-TR">
                <a:latin typeface="Calibri" pitchFamily="34" charset="0"/>
              </a:rPr>
              <a:t>ilgili öğretim elemanınca sınav evrakının incelenmesi sonucunda kopya çektiği anlaşılan öğrenciye, </a:t>
            </a:r>
          </a:p>
          <a:p>
            <a:r>
              <a:rPr lang="tr-TR">
                <a:latin typeface="Calibri" pitchFamily="34" charset="0"/>
              </a:rPr>
              <a:t>o sınav için 0 (sıfır) notu verilir ve hakkında Yükseköğretim Kurumları Öğrenci Disiplin Yönetmeliği hükümleri uygulanır.</a:t>
            </a:r>
          </a:p>
          <a:p>
            <a:endParaRPr lang="tr-TR">
              <a:latin typeface="Calibri" pitchFamily="34" charset="0"/>
            </a:endParaRPr>
          </a:p>
          <a:p>
            <a:r>
              <a:rPr lang="tr-TR">
                <a:latin typeface="Calibri" pitchFamily="34" charset="0"/>
              </a:rPr>
              <a:t>NA ve UB olarak bir dersten kalan öğrenci ertesi yıl bu derse devam etmek zorundadır.</a:t>
            </a:r>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a:spLocks noChangeArrowheads="1"/>
          </p:cNvSpPr>
          <p:nvPr/>
        </p:nvSpPr>
        <p:spPr bwMode="auto">
          <a:xfrm>
            <a:off x="1774825" y="1292225"/>
            <a:ext cx="8281988" cy="3937000"/>
          </a:xfrm>
          <a:prstGeom prst="rect">
            <a:avLst/>
          </a:prstGeom>
          <a:noFill/>
          <a:ln w="9525">
            <a:noFill/>
            <a:miter lim="800000"/>
            <a:headEnd/>
            <a:tailEnd/>
          </a:ln>
        </p:spPr>
        <p:txBody>
          <a:bodyPr>
            <a:spAutoFit/>
          </a:bodyPr>
          <a:lstStyle/>
          <a:p>
            <a:r>
              <a:rPr lang="tr-TR" b="1">
                <a:latin typeface="Calibri" pitchFamily="34" charset="0"/>
              </a:rPr>
              <a:t>Not Ortalamaları : </a:t>
            </a:r>
          </a:p>
          <a:p>
            <a:endParaRPr lang="tr-TR">
              <a:latin typeface="Calibri" pitchFamily="34" charset="0"/>
            </a:endParaRPr>
          </a:p>
          <a:p>
            <a:r>
              <a:rPr lang="tr-TR">
                <a:latin typeface="Calibri" pitchFamily="34" charset="0"/>
              </a:rPr>
              <a:t>Öğrencilerin başarı durumları, bitirdikleri yarıyılda almış oldukları derslere ait Dönem Not Ortalaması (DNO) ve almış oldukları tüm dersler için Genel Not Ortalaması (GNO) ile izlenir.</a:t>
            </a:r>
          </a:p>
          <a:p>
            <a:endParaRPr lang="tr-TR">
              <a:latin typeface="Calibri" pitchFamily="34" charset="0"/>
            </a:endParaRPr>
          </a:p>
          <a:p>
            <a:r>
              <a:rPr lang="tr-TR">
                <a:latin typeface="Calibri" pitchFamily="34" charset="0"/>
              </a:rPr>
              <a:t>Bu ortalamalar, ilgili derslerden alınan notlardan her birinin katsayısı ile o dersin AKTS kredisi çarpılarak bulunan sayıların toplamının, aynı derslerin AKTS kredi toplamına bölünmesiyle elde edilir. </a:t>
            </a:r>
          </a:p>
          <a:p>
            <a:endParaRPr lang="tr-TR">
              <a:latin typeface="Calibri" pitchFamily="34" charset="0"/>
            </a:endParaRPr>
          </a:p>
          <a:p>
            <a:r>
              <a:rPr lang="tr-TR">
                <a:latin typeface="Calibri" pitchFamily="34" charset="0"/>
              </a:rPr>
              <a:t>Ortalamaların kayda geçmesinde, virgülden sonraki üçüncü hane beşten küçükse sıfıra; beş veya beşten büyükse, ikinci haneyi bir arttıracak şekilde yuvarlanarak, iki hane esas alınır.</a:t>
            </a:r>
          </a:p>
          <a:p>
            <a:endParaRPr lang="tr-TR">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slide(fromBottom)">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slide(fromBottom)">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slide(fromBottom)">
                                      <p:cBhvr>
                                        <p:cTn id="1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02" name="Group 82"/>
          <p:cNvGraphicFramePr>
            <a:graphicFrameLocks noGrp="1"/>
          </p:cNvGraphicFramePr>
          <p:nvPr/>
        </p:nvGraphicFramePr>
        <p:xfrm>
          <a:off x="1881189" y="201613"/>
          <a:ext cx="7786687" cy="3989456"/>
        </p:xfrm>
        <a:graphic>
          <a:graphicData uri="http://schemas.openxmlformats.org/drawingml/2006/table">
            <a:tbl>
              <a:tblPr/>
              <a:tblGrid>
                <a:gridCol w="3114675">
                  <a:extLst>
                    <a:ext uri="{9D8B030D-6E8A-4147-A177-3AD203B41FA5}">
                      <a16:colId xmlns="" xmlns:a16="http://schemas.microsoft.com/office/drawing/2014/main" val="20000"/>
                    </a:ext>
                  </a:extLst>
                </a:gridCol>
                <a:gridCol w="966787">
                  <a:extLst>
                    <a:ext uri="{9D8B030D-6E8A-4147-A177-3AD203B41FA5}">
                      <a16:colId xmlns="" xmlns:a16="http://schemas.microsoft.com/office/drawing/2014/main" val="20001"/>
                    </a:ext>
                  </a:extLst>
                </a:gridCol>
                <a:gridCol w="966788">
                  <a:extLst>
                    <a:ext uri="{9D8B030D-6E8A-4147-A177-3AD203B41FA5}">
                      <a16:colId xmlns="" xmlns:a16="http://schemas.microsoft.com/office/drawing/2014/main" val="20002"/>
                    </a:ext>
                  </a:extLst>
                </a:gridCol>
                <a:gridCol w="1128712">
                  <a:extLst>
                    <a:ext uri="{9D8B030D-6E8A-4147-A177-3AD203B41FA5}">
                      <a16:colId xmlns="" xmlns:a16="http://schemas.microsoft.com/office/drawing/2014/main" val="20003"/>
                    </a:ext>
                  </a:extLst>
                </a:gridCol>
                <a:gridCol w="1609725">
                  <a:extLst>
                    <a:ext uri="{9D8B030D-6E8A-4147-A177-3AD203B41FA5}">
                      <a16:colId xmlns="" xmlns:a16="http://schemas.microsoft.com/office/drawing/2014/main" val="20004"/>
                    </a:ext>
                  </a:extLst>
                </a:gridCol>
              </a:tblGrid>
              <a:tr h="33178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sng" strike="noStrike" cap="none" normalizeH="0" baseline="0" smtClean="0">
                          <a:ln>
                            <a:noFill/>
                          </a:ln>
                          <a:solidFill>
                            <a:srgbClr val="0066FF"/>
                          </a:solidFill>
                          <a:effectLst/>
                          <a:latin typeface="Times New Roman" pitchFamily="18" charset="0"/>
                          <a:cs typeface="Times New Roman" pitchFamily="18" charset="0"/>
                          <a:hlinkClick r:id="rId2"/>
                        </a:rPr>
                        <a:t>Ders</a:t>
                      </a:r>
                      <a:endParaRPr kumimoji="0" lang="tr-TR" sz="2000" b="0" i="0" u="none" strike="noStrike" cap="none" normalizeH="0" baseline="0" smtClean="0">
                        <a:ln>
                          <a:noFill/>
                        </a:ln>
                        <a:solidFill>
                          <a:srgbClr val="0066FF"/>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cs typeface="Times New Roman" pitchFamily="18" charset="0"/>
                        </a:rPr>
                        <a:t>AKTS</a:t>
                      </a:r>
                      <a:endParaRPr kumimoji="0" lang="tr-TR" sz="20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cs typeface="Times New Roman" pitchFamily="18" charset="0"/>
                        </a:rPr>
                        <a:t>NOT</a:t>
                      </a:r>
                      <a:endParaRPr kumimoji="0" lang="tr-TR" sz="20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cs typeface="Times New Roman" pitchFamily="18" charset="0"/>
                        </a:rPr>
                        <a:t>Katsayı</a:t>
                      </a:r>
                      <a:endParaRPr kumimoji="0" lang="tr-TR" sz="20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AKTS X Katsayı </a:t>
                      </a:r>
                      <a:endParaRPr kumimoji="0" lang="tr-TR" sz="20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3178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sng" strike="noStrike" cap="none" normalizeH="0" baseline="0" smtClean="0">
                          <a:ln>
                            <a:noFill/>
                          </a:ln>
                          <a:solidFill>
                            <a:srgbClr val="0066FF"/>
                          </a:solidFill>
                          <a:effectLst/>
                          <a:latin typeface="Times New Roman" pitchFamily="18" charset="0"/>
                          <a:cs typeface="Times New Roman" pitchFamily="18" charset="0"/>
                          <a:hlinkClick r:id="rId2"/>
                        </a:rPr>
                        <a:t>Atatürk İlk. ve İnk. Tarihi I </a:t>
                      </a:r>
                      <a:endParaRPr kumimoji="0" lang="tr-TR" sz="2000" b="0" i="0" u="none" strike="noStrike" cap="none" normalizeH="0" baseline="0" smtClean="0">
                        <a:ln>
                          <a:noFill/>
                        </a:ln>
                        <a:solidFill>
                          <a:srgbClr val="0066FF"/>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cs typeface="Times New Roman" pitchFamily="18" charset="0"/>
                        </a:rPr>
                        <a:t>2</a:t>
                      </a:r>
                      <a:endParaRPr kumimoji="0" lang="tr-TR" sz="20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cs typeface="Times New Roman" pitchFamily="18" charset="0"/>
                        </a:rPr>
                        <a:t>CB</a:t>
                      </a:r>
                      <a:endParaRPr kumimoji="0" lang="tr-TR" sz="20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cs typeface="Times New Roman" pitchFamily="18" charset="0"/>
                        </a:rPr>
                        <a:t>2.50</a:t>
                      </a:r>
                      <a:endParaRPr kumimoji="0" lang="tr-TR" sz="20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cs typeface="Times New Roman" pitchFamily="18" charset="0"/>
                        </a:rPr>
                        <a:t>2 X 2.50</a:t>
                      </a:r>
                      <a:endParaRPr kumimoji="0" lang="tr-TR" sz="20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33178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sng" strike="noStrike" cap="none" normalizeH="0" baseline="0" smtClean="0">
                          <a:ln>
                            <a:noFill/>
                          </a:ln>
                          <a:solidFill>
                            <a:srgbClr val="0066FF"/>
                          </a:solidFill>
                          <a:effectLst/>
                          <a:latin typeface="Times New Roman" pitchFamily="18" charset="0"/>
                          <a:cs typeface="Times New Roman" pitchFamily="18" charset="0"/>
                          <a:hlinkClick r:id="rId3"/>
                        </a:rPr>
                        <a:t>Genel Biyoloji </a:t>
                      </a:r>
                      <a:endParaRPr kumimoji="0" lang="tr-TR" sz="2000" b="0" i="0" u="none" strike="noStrike" cap="none" normalizeH="0" baseline="0" smtClean="0">
                        <a:ln>
                          <a:noFill/>
                        </a:ln>
                        <a:solidFill>
                          <a:srgbClr val="0066FF"/>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cs typeface="Times New Roman" pitchFamily="18" charset="0"/>
                        </a:rPr>
                        <a:t>5</a:t>
                      </a:r>
                      <a:endParaRPr kumimoji="0" lang="tr-TR" sz="20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cs typeface="Times New Roman" pitchFamily="18" charset="0"/>
                        </a:rPr>
                        <a:t>DD</a:t>
                      </a:r>
                      <a:endParaRPr kumimoji="0" lang="tr-TR" sz="20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cs typeface="Times New Roman" pitchFamily="18" charset="0"/>
                        </a:rPr>
                        <a:t>1.00</a:t>
                      </a:r>
                      <a:endParaRPr kumimoji="0" lang="tr-TR" sz="20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cs typeface="Times New Roman" pitchFamily="18" charset="0"/>
                        </a:rPr>
                        <a:t>5 X 1.00</a:t>
                      </a:r>
                      <a:endParaRPr kumimoji="0" lang="tr-TR" sz="20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3178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sng" strike="noStrike" cap="none" normalizeH="0" baseline="0" smtClean="0">
                          <a:ln>
                            <a:noFill/>
                          </a:ln>
                          <a:solidFill>
                            <a:srgbClr val="0066FF"/>
                          </a:solidFill>
                          <a:effectLst/>
                          <a:latin typeface="Times New Roman" pitchFamily="18" charset="0"/>
                          <a:cs typeface="Times New Roman" pitchFamily="18" charset="0"/>
                          <a:hlinkClick r:id="rId4"/>
                        </a:rPr>
                        <a:t>Fizik </a:t>
                      </a:r>
                      <a:endParaRPr kumimoji="0" lang="tr-TR" sz="2000" b="0" i="0" u="none" strike="noStrike" cap="none" normalizeH="0" baseline="0" smtClean="0">
                        <a:ln>
                          <a:noFill/>
                        </a:ln>
                        <a:solidFill>
                          <a:srgbClr val="0066FF"/>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cs typeface="Times New Roman" pitchFamily="18" charset="0"/>
                        </a:rPr>
                        <a:t>4</a:t>
                      </a:r>
                      <a:endParaRPr kumimoji="0" lang="tr-TR" sz="20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cs typeface="Times New Roman" pitchFamily="18" charset="0"/>
                        </a:rPr>
                        <a:t>BB</a:t>
                      </a:r>
                      <a:endParaRPr kumimoji="0" lang="tr-TR" sz="20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cs typeface="Times New Roman" pitchFamily="18" charset="0"/>
                        </a:rPr>
                        <a:t>3.00</a:t>
                      </a:r>
                      <a:endParaRPr kumimoji="0" lang="tr-TR" sz="20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cs typeface="Times New Roman" pitchFamily="18" charset="0"/>
                        </a:rPr>
                        <a:t>4 X 3.00</a:t>
                      </a:r>
                      <a:endParaRPr kumimoji="0" lang="tr-TR" sz="20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33178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sng" strike="noStrike" cap="none" normalizeH="0" baseline="0" smtClean="0">
                          <a:ln>
                            <a:noFill/>
                          </a:ln>
                          <a:solidFill>
                            <a:srgbClr val="0066FF"/>
                          </a:solidFill>
                          <a:effectLst/>
                          <a:latin typeface="Times New Roman" pitchFamily="18" charset="0"/>
                          <a:cs typeface="Times New Roman" pitchFamily="18" charset="0"/>
                          <a:hlinkClick r:id="rId5"/>
                        </a:rPr>
                        <a:t>İngilizce </a:t>
                      </a:r>
                      <a:endParaRPr kumimoji="0" lang="tr-TR" sz="2000" b="0" i="0" u="none" strike="noStrike" cap="none" normalizeH="0" baseline="0" smtClean="0">
                        <a:ln>
                          <a:noFill/>
                        </a:ln>
                        <a:solidFill>
                          <a:srgbClr val="0066FF"/>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cs typeface="Times New Roman" pitchFamily="18" charset="0"/>
                        </a:rPr>
                        <a:t>2</a:t>
                      </a:r>
                      <a:endParaRPr kumimoji="0" lang="tr-TR" sz="20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cs typeface="Times New Roman" pitchFamily="18" charset="0"/>
                        </a:rPr>
                        <a:t>CC</a:t>
                      </a:r>
                      <a:endParaRPr kumimoji="0" lang="tr-TR" sz="20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cs typeface="Times New Roman" pitchFamily="18" charset="0"/>
                        </a:rPr>
                        <a:t>2.00</a:t>
                      </a:r>
                      <a:endParaRPr kumimoji="0" lang="tr-TR" sz="20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cs typeface="Times New Roman" pitchFamily="18" charset="0"/>
                        </a:rPr>
                        <a:t>2 X 2.00</a:t>
                      </a:r>
                      <a:endParaRPr kumimoji="0" lang="tr-TR" sz="20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33178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sng" strike="noStrike" cap="none" normalizeH="0" baseline="0" smtClean="0">
                          <a:ln>
                            <a:noFill/>
                          </a:ln>
                          <a:solidFill>
                            <a:srgbClr val="0066FF"/>
                          </a:solidFill>
                          <a:effectLst/>
                          <a:latin typeface="Times New Roman" pitchFamily="18" charset="0"/>
                          <a:cs typeface="Times New Roman" pitchFamily="18" charset="0"/>
                          <a:hlinkClick r:id="rId6"/>
                        </a:rPr>
                        <a:t>Genel Kimya </a:t>
                      </a:r>
                      <a:endParaRPr kumimoji="0" lang="tr-TR" sz="2000" b="0" i="0" u="none" strike="noStrike" cap="none" normalizeH="0" baseline="0" smtClean="0">
                        <a:ln>
                          <a:noFill/>
                        </a:ln>
                        <a:solidFill>
                          <a:srgbClr val="0066FF"/>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cs typeface="Times New Roman" pitchFamily="18" charset="0"/>
                        </a:rPr>
                        <a:t>4</a:t>
                      </a:r>
                      <a:endParaRPr kumimoji="0" lang="tr-TR" sz="20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cs typeface="Times New Roman" pitchFamily="18" charset="0"/>
                        </a:rPr>
                        <a:t>CB</a:t>
                      </a:r>
                      <a:endParaRPr kumimoji="0" lang="tr-TR" sz="20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cs typeface="Times New Roman" pitchFamily="18" charset="0"/>
                        </a:rPr>
                        <a:t>2.50</a:t>
                      </a:r>
                      <a:endParaRPr kumimoji="0" lang="tr-TR" sz="20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cs typeface="Times New Roman" pitchFamily="18" charset="0"/>
                        </a:rPr>
                        <a:t>4 X 2.50</a:t>
                      </a:r>
                      <a:endParaRPr kumimoji="0" lang="tr-TR" sz="20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33178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sng" strike="noStrike" cap="none" normalizeH="0" baseline="0" smtClean="0">
                          <a:ln>
                            <a:noFill/>
                          </a:ln>
                          <a:solidFill>
                            <a:srgbClr val="0066FF"/>
                          </a:solidFill>
                          <a:effectLst/>
                          <a:latin typeface="Times New Roman" pitchFamily="18" charset="0"/>
                          <a:cs typeface="Times New Roman" pitchFamily="18" charset="0"/>
                          <a:hlinkClick r:id="rId7"/>
                        </a:rPr>
                        <a:t>Matematik I </a:t>
                      </a:r>
                      <a:endParaRPr kumimoji="0" lang="tr-TR" sz="2000" b="0" i="0" u="none" strike="noStrike" cap="none" normalizeH="0" baseline="0" smtClean="0">
                        <a:ln>
                          <a:noFill/>
                        </a:ln>
                        <a:solidFill>
                          <a:srgbClr val="0066FF"/>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cs typeface="Times New Roman" pitchFamily="18" charset="0"/>
                        </a:rPr>
                        <a:t>4</a:t>
                      </a:r>
                      <a:endParaRPr kumimoji="0" lang="tr-TR" sz="20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cs typeface="Times New Roman" pitchFamily="18" charset="0"/>
                        </a:rPr>
                        <a:t>BB</a:t>
                      </a:r>
                      <a:endParaRPr kumimoji="0" lang="tr-TR" sz="20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cs typeface="Times New Roman" pitchFamily="18" charset="0"/>
                        </a:rPr>
                        <a:t>3.00</a:t>
                      </a:r>
                      <a:endParaRPr kumimoji="0" lang="tr-TR" sz="20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cs typeface="Times New Roman" pitchFamily="18" charset="0"/>
                        </a:rPr>
                        <a:t>4 X 3.00</a:t>
                      </a:r>
                      <a:endParaRPr kumimoji="0" lang="tr-TR" sz="20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33178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sng" strike="noStrike" cap="none" normalizeH="0" baseline="0" smtClean="0">
                          <a:ln>
                            <a:noFill/>
                          </a:ln>
                          <a:solidFill>
                            <a:srgbClr val="0066FF"/>
                          </a:solidFill>
                          <a:effectLst/>
                          <a:latin typeface="Times New Roman" pitchFamily="18" charset="0"/>
                          <a:cs typeface="Times New Roman" pitchFamily="18" charset="0"/>
                          <a:hlinkClick r:id="rId8"/>
                        </a:rPr>
                        <a:t>Kıyı Yönetimi </a:t>
                      </a:r>
                      <a:endParaRPr kumimoji="0" lang="tr-TR" sz="2000" b="0" i="0" u="none" strike="noStrike" cap="none" normalizeH="0" baseline="0" smtClean="0">
                        <a:ln>
                          <a:noFill/>
                        </a:ln>
                        <a:solidFill>
                          <a:srgbClr val="0066FF"/>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cs typeface="Times New Roman" pitchFamily="18" charset="0"/>
                        </a:rPr>
                        <a:t>4</a:t>
                      </a:r>
                      <a:endParaRPr kumimoji="0" lang="tr-TR" sz="20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cs typeface="Times New Roman" pitchFamily="18" charset="0"/>
                        </a:rPr>
                        <a:t>BA</a:t>
                      </a:r>
                      <a:endParaRPr kumimoji="0" lang="tr-TR" sz="20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cs typeface="Times New Roman" pitchFamily="18" charset="0"/>
                        </a:rPr>
                        <a:t>3.50</a:t>
                      </a:r>
                      <a:endParaRPr kumimoji="0" lang="tr-TR" sz="20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cs typeface="Times New Roman" pitchFamily="18" charset="0"/>
                        </a:rPr>
                        <a:t>4 X 3.50</a:t>
                      </a:r>
                      <a:endParaRPr kumimoji="0" lang="tr-TR" sz="20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33178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sng" strike="noStrike" cap="none" normalizeH="0" baseline="0" smtClean="0">
                          <a:ln>
                            <a:noFill/>
                          </a:ln>
                          <a:solidFill>
                            <a:srgbClr val="0066FF"/>
                          </a:solidFill>
                          <a:effectLst/>
                          <a:latin typeface="Times New Roman" pitchFamily="18" charset="0"/>
                          <a:cs typeface="Times New Roman" pitchFamily="18" charset="0"/>
                          <a:hlinkClick r:id="rId9"/>
                        </a:rPr>
                        <a:t>Türk Dili I </a:t>
                      </a:r>
                      <a:endParaRPr kumimoji="0" lang="tr-TR" sz="2000" b="0" i="0" u="none" strike="noStrike" cap="none" normalizeH="0" baseline="0" smtClean="0">
                        <a:ln>
                          <a:noFill/>
                        </a:ln>
                        <a:solidFill>
                          <a:srgbClr val="0066FF"/>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cs typeface="Times New Roman" pitchFamily="18" charset="0"/>
                        </a:rPr>
                        <a:t>2</a:t>
                      </a:r>
                      <a:endParaRPr kumimoji="0" lang="tr-TR" sz="20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cs typeface="Times New Roman" pitchFamily="18" charset="0"/>
                        </a:rPr>
                        <a:t>AA</a:t>
                      </a:r>
                      <a:endParaRPr kumimoji="0" lang="tr-TR" sz="20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cs typeface="Times New Roman" pitchFamily="18" charset="0"/>
                        </a:rPr>
                        <a:t>4.00</a:t>
                      </a:r>
                      <a:endParaRPr kumimoji="0" lang="tr-TR" sz="20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cs typeface="Times New Roman" pitchFamily="18" charset="0"/>
                        </a:rPr>
                        <a:t>2 X 4.00</a:t>
                      </a:r>
                      <a:endParaRPr kumimoji="0" lang="tr-TR" sz="20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33178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sng" strike="noStrike" cap="none" normalizeH="0" baseline="0" smtClean="0">
                          <a:ln>
                            <a:noFill/>
                          </a:ln>
                          <a:solidFill>
                            <a:srgbClr val="0066FF"/>
                          </a:solidFill>
                          <a:effectLst/>
                          <a:latin typeface="Times New Roman" pitchFamily="18" charset="0"/>
                          <a:cs typeface="Times New Roman" pitchFamily="18" charset="0"/>
                          <a:hlinkClick r:id="rId10"/>
                        </a:rPr>
                        <a:t>Mühendislik Mekaniği </a:t>
                      </a:r>
                      <a:endParaRPr kumimoji="0" lang="tr-TR" sz="2000" b="0" i="0" u="none" strike="noStrike" cap="none" normalizeH="0" baseline="0" smtClean="0">
                        <a:ln>
                          <a:noFill/>
                        </a:ln>
                        <a:solidFill>
                          <a:srgbClr val="0066FF"/>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tr-TR" sz="20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cs typeface="Times New Roman" pitchFamily="18" charset="0"/>
                        </a:rPr>
                        <a:t>BA</a:t>
                      </a:r>
                      <a:endParaRPr kumimoji="0" lang="tr-TR" sz="20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cs typeface="Times New Roman" pitchFamily="18" charset="0"/>
                        </a:rPr>
                        <a:t>3.50</a:t>
                      </a:r>
                      <a:endParaRPr kumimoji="0" lang="tr-TR" sz="20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cs typeface="Times New Roman" pitchFamily="18" charset="0"/>
                        </a:rPr>
                        <a:t>3 X 3.50</a:t>
                      </a:r>
                      <a:endParaRPr kumimoji="0" lang="tr-TR" sz="20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r h="33178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sng" strike="noStrike" cap="none" normalizeH="0" baseline="0" smtClean="0">
                          <a:ln>
                            <a:noFill/>
                          </a:ln>
                          <a:solidFill>
                            <a:srgbClr val="0066FF"/>
                          </a:solidFill>
                          <a:effectLst/>
                          <a:latin typeface="Times New Roman" pitchFamily="18" charset="0"/>
                          <a:cs typeface="Times New Roman" pitchFamily="18" charset="0"/>
                          <a:hlinkClick r:id="rId10"/>
                        </a:rPr>
                        <a:t>Toplam </a:t>
                      </a:r>
                      <a:endParaRPr kumimoji="0" lang="tr-TR" sz="2000" b="0" i="0" u="none" strike="noStrike" cap="none" normalizeH="0" baseline="0" smtClean="0">
                        <a:ln>
                          <a:noFill/>
                        </a:ln>
                        <a:solidFill>
                          <a:srgbClr val="0066FF"/>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cs typeface="Times New Roman" pitchFamily="18" charset="0"/>
                        </a:rPr>
                        <a:t>30</a:t>
                      </a:r>
                      <a:endParaRPr kumimoji="0" lang="tr-TR" sz="20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tr-TR"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tr-TR"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cs typeface="Times New Roman" pitchFamily="18" charset="0"/>
                        </a:rPr>
                        <a:t>80.50</a:t>
                      </a:r>
                      <a:endParaRPr kumimoji="0" lang="tr-TR" sz="20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0"/>
                  </a:ext>
                </a:extLst>
              </a:tr>
            </a:tbl>
          </a:graphicData>
        </a:graphic>
      </p:graphicFrame>
      <p:sp>
        <p:nvSpPr>
          <p:cNvPr id="30795" name="2 Metin kutusu"/>
          <p:cNvSpPr txBox="1">
            <a:spLocks noChangeArrowheads="1"/>
          </p:cNvSpPr>
          <p:nvPr/>
        </p:nvSpPr>
        <p:spPr bwMode="auto">
          <a:xfrm>
            <a:off x="2452688" y="4429125"/>
            <a:ext cx="6572250" cy="1938338"/>
          </a:xfrm>
          <a:prstGeom prst="rect">
            <a:avLst/>
          </a:prstGeom>
          <a:noFill/>
          <a:ln w="9525">
            <a:noFill/>
            <a:miter lim="800000"/>
            <a:headEnd/>
            <a:tailEnd/>
          </a:ln>
        </p:spPr>
        <p:txBody>
          <a:bodyPr>
            <a:spAutoFit/>
          </a:bodyPr>
          <a:lstStyle/>
          <a:p>
            <a:r>
              <a:rPr lang="tr-TR" sz="2400">
                <a:latin typeface="Calibri" pitchFamily="34" charset="0"/>
              </a:rPr>
              <a:t>Örnek DNO Hesaplaması </a:t>
            </a:r>
          </a:p>
          <a:p>
            <a:r>
              <a:rPr lang="tr-TR" sz="2400">
                <a:latin typeface="Calibri" pitchFamily="34" charset="0"/>
              </a:rPr>
              <a:t>= 80.50 / 30 </a:t>
            </a:r>
          </a:p>
          <a:p>
            <a:r>
              <a:rPr lang="tr-TR" sz="2400">
                <a:latin typeface="Calibri" pitchFamily="34" charset="0"/>
              </a:rPr>
              <a:t>= 2.6833</a:t>
            </a:r>
          </a:p>
          <a:p>
            <a:r>
              <a:rPr lang="tr-TR" sz="2400">
                <a:latin typeface="Calibri" pitchFamily="34" charset="0"/>
              </a:rPr>
              <a:t>= 2.6800</a:t>
            </a:r>
          </a:p>
          <a:p>
            <a:r>
              <a:rPr lang="tr-TR" sz="2400">
                <a:latin typeface="Calibri" pitchFamily="34" charset="0"/>
              </a:rPr>
              <a:t>=2.68</a:t>
            </a:r>
          </a:p>
        </p:txBody>
      </p:sp>
      <p:sp>
        <p:nvSpPr>
          <p:cNvPr id="4" name="3 Oval"/>
          <p:cNvSpPr/>
          <p:nvPr/>
        </p:nvSpPr>
        <p:spPr>
          <a:xfrm>
            <a:off x="5018088" y="911225"/>
            <a:ext cx="285750" cy="357188"/>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5" name="4 Oval"/>
          <p:cNvSpPr/>
          <p:nvPr/>
        </p:nvSpPr>
        <p:spPr>
          <a:xfrm>
            <a:off x="6810376" y="857251"/>
            <a:ext cx="785813" cy="428625"/>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6" name="5 Oval"/>
          <p:cNvSpPr/>
          <p:nvPr/>
        </p:nvSpPr>
        <p:spPr>
          <a:xfrm>
            <a:off x="7881938" y="857251"/>
            <a:ext cx="1357312" cy="428625"/>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7" name="6 Oval"/>
          <p:cNvSpPr/>
          <p:nvPr/>
        </p:nvSpPr>
        <p:spPr>
          <a:xfrm>
            <a:off x="4810126" y="4008439"/>
            <a:ext cx="785813" cy="428625"/>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8" name="7 Oval"/>
          <p:cNvSpPr/>
          <p:nvPr/>
        </p:nvSpPr>
        <p:spPr>
          <a:xfrm>
            <a:off x="7834313" y="4076701"/>
            <a:ext cx="1357312" cy="428625"/>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Başlık"/>
          <p:cNvSpPr>
            <a:spLocks noGrp="1"/>
          </p:cNvSpPr>
          <p:nvPr>
            <p:ph type="title"/>
          </p:nvPr>
        </p:nvSpPr>
        <p:spPr/>
        <p:txBody>
          <a:bodyPr/>
          <a:lstStyle/>
          <a:p>
            <a:pPr algn="l" eaLnBrk="1" hangingPunct="1"/>
            <a:r>
              <a:rPr lang="tr-TR" altLang="en-US" b="1" smtClean="0">
                <a:solidFill>
                  <a:srgbClr val="0070C0"/>
                </a:solidFill>
              </a:rPr>
              <a:t>Nasıl başvuru yapabilirim?</a:t>
            </a:r>
          </a:p>
        </p:txBody>
      </p:sp>
      <p:sp>
        <p:nvSpPr>
          <p:cNvPr id="10243" name="2 İçerik Yer Tutucusu"/>
          <p:cNvSpPr>
            <a:spLocks noGrp="1"/>
          </p:cNvSpPr>
          <p:nvPr>
            <p:ph idx="1"/>
          </p:nvPr>
        </p:nvSpPr>
        <p:spPr/>
        <p:txBody>
          <a:bodyPr/>
          <a:lstStyle/>
          <a:p>
            <a:pPr eaLnBrk="1" hangingPunct="1"/>
            <a:r>
              <a:rPr lang="tr-TR" altLang="en-US" smtClean="0"/>
              <a:t>Çukurova Üniversitesi Dış İlişkiler Birimi duyurularını takip ederek</a:t>
            </a:r>
          </a:p>
          <a:p>
            <a:pPr lvl="1" eaLnBrk="1" hangingPunct="1"/>
            <a:r>
              <a:rPr lang="tr-TR" altLang="en-US" smtClean="0"/>
              <a:t>Web sayfasında</a:t>
            </a:r>
          </a:p>
          <a:p>
            <a:pPr lvl="1" eaLnBrk="1" hangingPunct="1"/>
            <a:r>
              <a:rPr lang="tr-TR" altLang="en-US" smtClean="0"/>
              <a:t>Fakülte/Bölüm duyuru panolarında</a:t>
            </a:r>
          </a:p>
          <a:p>
            <a:pPr lvl="1" eaLnBrk="1" hangingPunct="1"/>
            <a:r>
              <a:rPr lang="tr-TR" altLang="en-US" smtClean="0"/>
              <a:t>Dış İlişkiler duyuru panolarında</a:t>
            </a:r>
          </a:p>
          <a:p>
            <a:pPr lvl="1" eaLnBrk="1" hangingPunct="1">
              <a:buFont typeface="Arial" panose="020B0604020202020204" pitchFamily="34" charset="0"/>
              <a:buNone/>
            </a:pPr>
            <a:endParaRPr lang="tr-TR" altLang="en-US" smtClean="0"/>
          </a:p>
        </p:txBody>
      </p:sp>
      <p:pic>
        <p:nvPicPr>
          <p:cNvPr id="10244" name="Picture 2" descr="C:\Users\ülkü\Desktop\128156_Logo_Erasmus___60ko.jpg"/>
          <p:cNvPicPr>
            <a:picLocks noChangeAspect="1" noChangeArrowheads="1"/>
          </p:cNvPicPr>
          <p:nvPr/>
        </p:nvPicPr>
        <p:blipFill>
          <a:blip r:embed="rId2">
            <a:lum bright="66000" contrast="-60000"/>
            <a:extLst>
              <a:ext uri="{28A0092B-C50C-407E-A947-70E740481C1C}">
                <a14:useLocalDpi xmlns:a14="http://schemas.microsoft.com/office/drawing/2010/main" val="0"/>
              </a:ext>
            </a:extLst>
          </a:blip>
          <a:srcRect/>
          <a:stretch>
            <a:fillRect/>
          </a:stretch>
        </p:blipFill>
        <p:spPr bwMode="auto">
          <a:xfrm>
            <a:off x="3719514" y="4797426"/>
            <a:ext cx="496887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a:spLocks noChangeArrowheads="1"/>
          </p:cNvSpPr>
          <p:nvPr/>
        </p:nvSpPr>
        <p:spPr bwMode="auto">
          <a:xfrm>
            <a:off x="1774825" y="1135063"/>
            <a:ext cx="8281988" cy="3662362"/>
          </a:xfrm>
          <a:prstGeom prst="rect">
            <a:avLst/>
          </a:prstGeom>
          <a:noFill/>
          <a:ln w="9525">
            <a:noFill/>
            <a:miter lim="800000"/>
            <a:headEnd/>
            <a:tailEnd/>
          </a:ln>
        </p:spPr>
        <p:txBody>
          <a:bodyPr>
            <a:spAutoFit/>
          </a:bodyPr>
          <a:lstStyle/>
          <a:p>
            <a:r>
              <a:rPr lang="tr-TR" b="1">
                <a:latin typeface="Calibri" pitchFamily="34" charset="0"/>
              </a:rPr>
              <a:t>Not Ortalamaları : </a:t>
            </a:r>
          </a:p>
          <a:p>
            <a:endParaRPr lang="tr-TR">
              <a:latin typeface="Calibri" pitchFamily="34" charset="0"/>
            </a:endParaRPr>
          </a:p>
          <a:p>
            <a:endParaRPr lang="tr-TR">
              <a:latin typeface="Calibri" pitchFamily="34" charset="0"/>
            </a:endParaRPr>
          </a:p>
          <a:p>
            <a:r>
              <a:rPr lang="tr-TR" b="1">
                <a:latin typeface="Calibri" pitchFamily="34" charset="0"/>
              </a:rPr>
              <a:t>Başarılı ve Başarısız Öğrenciler: </a:t>
            </a:r>
          </a:p>
          <a:p>
            <a:endParaRPr lang="tr-TR" b="1">
              <a:latin typeface="Calibri" pitchFamily="34" charset="0"/>
            </a:endParaRPr>
          </a:p>
          <a:p>
            <a:r>
              <a:rPr lang="tr-TR">
                <a:latin typeface="Calibri" pitchFamily="34" charset="0"/>
              </a:rPr>
              <a:t>Bulunulan yarıyıl sonu veya yıl sonu itibariyle GNO'su en az 2.00 olan öğrenci </a:t>
            </a:r>
            <a:r>
              <a:rPr lang="tr-TR" b="1">
                <a:latin typeface="Calibri" pitchFamily="34" charset="0"/>
              </a:rPr>
              <a:t>başarılı</a:t>
            </a:r>
            <a:r>
              <a:rPr lang="tr-TR">
                <a:latin typeface="Calibri" pitchFamily="34" charset="0"/>
              </a:rPr>
              <a:t> sayılır.</a:t>
            </a:r>
          </a:p>
          <a:p>
            <a:endParaRPr lang="tr-TR">
              <a:latin typeface="Calibri" pitchFamily="34" charset="0"/>
            </a:endParaRPr>
          </a:p>
          <a:p>
            <a:r>
              <a:rPr lang="tr-TR">
                <a:latin typeface="Calibri" pitchFamily="34" charset="0"/>
              </a:rPr>
              <a:t>Normal öğrenim süresine göre bulunduğu yarıyıldan/yıldan başarısız notu ve bir önceki yarıyıldan başarısız dersi olmayan, disiplin cezası almamış başarılı öğrencilerden yarıyıl/yıl sonunda en az normal ders yükü ile o yarıyıl not ortalaması; </a:t>
            </a:r>
          </a:p>
          <a:p>
            <a:r>
              <a:rPr lang="tr-TR">
                <a:latin typeface="Calibri" pitchFamily="34" charset="0"/>
              </a:rPr>
              <a:t>3.00-3.49 arasında olanlar </a:t>
            </a:r>
            <a:r>
              <a:rPr lang="tr-TR" b="1">
                <a:latin typeface="Calibri" pitchFamily="34" charset="0"/>
              </a:rPr>
              <a:t>onur öğrencisi</a:t>
            </a:r>
            <a:r>
              <a:rPr lang="tr-TR">
                <a:latin typeface="Calibri" pitchFamily="34" charset="0"/>
              </a:rPr>
              <a:t>, </a:t>
            </a:r>
          </a:p>
          <a:p>
            <a:r>
              <a:rPr lang="tr-TR">
                <a:latin typeface="Calibri" pitchFamily="34" charset="0"/>
              </a:rPr>
              <a:t>3.50-4.00 arasında olanlar </a:t>
            </a:r>
            <a:r>
              <a:rPr lang="tr-TR" b="1">
                <a:latin typeface="Calibri" pitchFamily="34" charset="0"/>
              </a:rPr>
              <a:t>yüksek onur öğrencisi </a:t>
            </a:r>
            <a:r>
              <a:rPr lang="tr-TR">
                <a:latin typeface="Calibri" pitchFamily="34" charset="0"/>
              </a:rPr>
              <a:t>olarak kabul edilir.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slide(fromBottom)">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slide(fromBottom)">
                                      <p:cBhvr>
                                        <p:cTn id="12" dur="500"/>
                                        <p:tgtEl>
                                          <p:spTgt spid="2">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animEffect transition="in" filter="slide(fromBottom)">
                                      <p:cBhvr>
                                        <p:cTn id="17" dur="500"/>
                                        <p:tgtEl>
                                          <p:spTgt spid="2">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slide(fromBottom)">
                                      <p:cBhvr>
                                        <p:cTn id="22" dur="500"/>
                                        <p:tgtEl>
                                          <p:spTgt spid="2">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animEffect transition="in" filter="slide(fromBottom)">
                                      <p:cBhvr>
                                        <p:cTn id="27"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a:spLocks noChangeArrowheads="1"/>
          </p:cNvSpPr>
          <p:nvPr/>
        </p:nvSpPr>
        <p:spPr bwMode="auto">
          <a:xfrm>
            <a:off x="1917700" y="1265239"/>
            <a:ext cx="8281988" cy="3387725"/>
          </a:xfrm>
          <a:prstGeom prst="rect">
            <a:avLst/>
          </a:prstGeom>
          <a:noFill/>
          <a:ln w="9525">
            <a:noFill/>
            <a:miter lim="800000"/>
            <a:headEnd/>
            <a:tailEnd/>
          </a:ln>
        </p:spPr>
        <p:txBody>
          <a:bodyPr>
            <a:spAutoFit/>
          </a:bodyPr>
          <a:lstStyle/>
          <a:p>
            <a:r>
              <a:rPr lang="tr-TR" b="1">
                <a:latin typeface="Calibri" pitchFamily="34" charset="0"/>
              </a:rPr>
              <a:t>Ders Tekrarı: </a:t>
            </a:r>
          </a:p>
          <a:p>
            <a:endParaRPr lang="tr-TR">
              <a:latin typeface="Calibri" pitchFamily="34" charset="0"/>
            </a:endParaRPr>
          </a:p>
          <a:p>
            <a:r>
              <a:rPr lang="tr-TR">
                <a:latin typeface="Calibri" pitchFamily="34" charset="0"/>
              </a:rPr>
              <a:t>Bir dersten başarısız olduysanız ya da devamsızlıktan kaldıysanız (FF, FG, UB veya NA aldıysanız), bu dersi, verildiği ilk yarıyılda/yılda almak zorundasınızdır. </a:t>
            </a:r>
          </a:p>
          <a:p>
            <a:endParaRPr lang="tr-TR">
              <a:latin typeface="Calibri" pitchFamily="34" charset="0"/>
            </a:endParaRPr>
          </a:p>
          <a:p>
            <a:r>
              <a:rPr lang="tr-TR">
                <a:latin typeface="Calibri" pitchFamily="34" charset="0"/>
              </a:rPr>
              <a:t>GNO’nuzu yükseltmek için daha önce alıp başarılı olduğunuz dersleri o derslerin verildiği yarıyılda tekrarlayabilirsiziniz. </a:t>
            </a:r>
          </a:p>
          <a:p>
            <a:endParaRPr lang="tr-TR">
              <a:latin typeface="Calibri" pitchFamily="34" charset="0"/>
            </a:endParaRPr>
          </a:p>
          <a:p>
            <a:r>
              <a:rPr lang="tr-TR">
                <a:latin typeface="Calibri" pitchFamily="34" charset="0"/>
              </a:rPr>
              <a:t>Başarılı dersin tekrarında devam şartı aranmaz. GNO hesabında, tekrarlanan dersten alınan en son not geçerlidir.</a:t>
            </a:r>
          </a:p>
          <a:p>
            <a:endParaRPr lang="tr-TR">
              <a:latin typeface="Calibri" pitchFamily="34" charset="0"/>
            </a:endParaRPr>
          </a:p>
          <a:p>
            <a:endParaRPr lang="tr-TR">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slide(fromBottom)">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slide(fromBottom)">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slide(fromBottom)">
                                      <p:cBhvr>
                                        <p:cTn id="1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a:spLocks noChangeArrowheads="1"/>
          </p:cNvSpPr>
          <p:nvPr/>
        </p:nvSpPr>
        <p:spPr bwMode="auto">
          <a:xfrm>
            <a:off x="1774825" y="260351"/>
            <a:ext cx="8281988" cy="5356225"/>
          </a:xfrm>
          <a:prstGeom prst="rect">
            <a:avLst/>
          </a:prstGeom>
          <a:noFill/>
          <a:ln w="9525">
            <a:noFill/>
            <a:miter lim="800000"/>
            <a:headEnd/>
            <a:tailEnd/>
          </a:ln>
        </p:spPr>
        <p:txBody>
          <a:bodyPr>
            <a:spAutoFit/>
          </a:bodyPr>
          <a:lstStyle/>
          <a:p>
            <a:r>
              <a:rPr lang="tr-TR" dirty="0">
                <a:latin typeface="Calibri" pitchFamily="34" charset="0"/>
              </a:rPr>
              <a:t>Sınav Sonuçlarının İlanı ve İtiraz</a:t>
            </a:r>
          </a:p>
          <a:p>
            <a:endParaRPr lang="tr-TR" dirty="0">
              <a:latin typeface="Calibri" pitchFamily="34" charset="0"/>
            </a:endParaRPr>
          </a:p>
          <a:p>
            <a:r>
              <a:rPr lang="tr-TR" dirty="0">
                <a:latin typeface="Calibri" pitchFamily="34" charset="0"/>
              </a:rPr>
              <a:t>Başarı notu yarıyıl veya yılsonu sınavlarının bitiş tarihinden en geç bir hafta sonra elektronik ortamda ilan edilir.</a:t>
            </a:r>
          </a:p>
          <a:p>
            <a:endParaRPr lang="tr-TR" dirty="0">
              <a:latin typeface="Calibri" pitchFamily="34" charset="0"/>
            </a:endParaRPr>
          </a:p>
          <a:p>
            <a:r>
              <a:rPr lang="tr-TR" dirty="0">
                <a:latin typeface="Calibri" pitchFamily="34" charset="0"/>
              </a:rPr>
              <a:t>Sınav sonuçları, maddi hata durumunun belirlenmesi dışında değiştirilemez. </a:t>
            </a:r>
          </a:p>
          <a:p>
            <a:endParaRPr lang="tr-TR" dirty="0">
              <a:latin typeface="Calibri" pitchFamily="34" charset="0"/>
            </a:endParaRPr>
          </a:p>
          <a:p>
            <a:r>
              <a:rPr lang="tr-TR" dirty="0">
                <a:latin typeface="Calibri" pitchFamily="34" charset="0"/>
              </a:rPr>
              <a:t>Öğrenciler veya öğretim elemanları maddi hata konusunda, sınav sonuçlarının </a:t>
            </a:r>
            <a:r>
              <a:rPr lang="tr-TR" b="1" dirty="0">
                <a:solidFill>
                  <a:srgbClr val="FF0000"/>
                </a:solidFill>
                <a:latin typeface="Calibri" pitchFamily="34" charset="0"/>
              </a:rPr>
              <a:t>ilanından itibaren en geç beş iş günü içerisinde </a:t>
            </a:r>
            <a:r>
              <a:rPr lang="tr-TR" dirty="0">
                <a:latin typeface="Calibri" pitchFamily="34" charset="0"/>
              </a:rPr>
              <a:t>bağlı bulundukları ilgili birime yazılı olarak başvurabilirler. </a:t>
            </a:r>
          </a:p>
          <a:p>
            <a:endParaRPr lang="tr-TR" dirty="0">
              <a:latin typeface="Calibri" pitchFamily="34" charset="0"/>
            </a:endParaRPr>
          </a:p>
          <a:p>
            <a:r>
              <a:rPr lang="tr-TR" dirty="0">
                <a:latin typeface="Calibri" pitchFamily="34" charset="0"/>
              </a:rPr>
              <a:t>İlgili öğretim elemanınca sınav evrakının incelenmesi sonucunda maddi hata tespit edilirse, bu hata ilgili bölüm/program başkanlığının da görüşü alınarak ilgili yönetim kurulunca alınan karar doğrultusunda Öğrenci İşleri Daire Başkanlığı tarafından sonuç düzeltilerek elektronik ortamda yeniden ilan edilir. </a:t>
            </a:r>
          </a:p>
          <a:p>
            <a:endParaRPr lang="tr-TR" dirty="0">
              <a:latin typeface="Calibri" pitchFamily="34" charset="0"/>
            </a:endParaRPr>
          </a:p>
          <a:p>
            <a:r>
              <a:rPr lang="tr-TR" dirty="0">
                <a:latin typeface="Calibri" pitchFamily="34" charset="0"/>
              </a:rPr>
              <a:t>Maddi hata olmadığı anlaşılırsa, durum ilgilinin dilekçesine işlenir ve kendisine bildirilir. </a:t>
            </a:r>
          </a:p>
          <a:p>
            <a:endParaRPr lang="tr-TR" dirty="0">
              <a:latin typeface="Calibri" pitchFamily="34" charset="0"/>
            </a:endParaRPr>
          </a:p>
          <a:p>
            <a:r>
              <a:rPr lang="tr-TR" dirty="0">
                <a:latin typeface="Calibri" pitchFamily="34" charset="0"/>
              </a:rPr>
              <a:t>Belirtilen süreler dışında yapılan itirazlar kabul edilmez ve değerlendirmeye alınmaz.</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slide(fromBottom)">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slide(fromBottom)">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slide(fromBottom)">
                                      <p:cBhvr>
                                        <p:cTn id="17" dur="500"/>
                                        <p:tgtEl>
                                          <p:spTgt spid="2">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slide(fromBottom)">
                                      <p:cBhvr>
                                        <p:cTn id="22" dur="500"/>
                                        <p:tgtEl>
                                          <p:spTgt spid="2">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animEffect transition="in" filter="slide(fromBottom)">
                                      <p:cBhvr>
                                        <p:cTn id="27" dur="500"/>
                                        <p:tgtEl>
                                          <p:spTgt spid="2">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2">
                                            <p:txEl>
                                              <p:pRg st="12" end="12"/>
                                            </p:txEl>
                                          </p:spTgt>
                                        </p:tgtEl>
                                        <p:attrNameLst>
                                          <p:attrName>style.visibility</p:attrName>
                                        </p:attrNameLst>
                                      </p:cBhvr>
                                      <p:to>
                                        <p:strVal val="visible"/>
                                      </p:to>
                                    </p:set>
                                    <p:animEffect transition="in" filter="slide(fromBottom)">
                                      <p:cBhvr>
                                        <p:cTn id="32"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a:spLocks noChangeArrowheads="1"/>
          </p:cNvSpPr>
          <p:nvPr/>
        </p:nvSpPr>
        <p:spPr bwMode="auto">
          <a:xfrm>
            <a:off x="1792288" y="188640"/>
            <a:ext cx="8607425" cy="5909310"/>
          </a:xfrm>
          <a:prstGeom prst="rect">
            <a:avLst/>
          </a:prstGeom>
          <a:noFill/>
          <a:ln w="9525">
            <a:noFill/>
            <a:miter lim="800000"/>
            <a:headEnd/>
            <a:tailEnd/>
          </a:ln>
        </p:spPr>
        <p:txBody>
          <a:bodyPr>
            <a:spAutoFit/>
          </a:bodyPr>
          <a:lstStyle/>
          <a:p>
            <a:r>
              <a:rPr lang="tr-TR" b="1" dirty="0">
                <a:latin typeface="Calibri" pitchFamily="34" charset="0"/>
              </a:rPr>
              <a:t>Ders muafiyeti (</a:t>
            </a:r>
            <a:r>
              <a:rPr lang="tr-TR" b="1" dirty="0">
                <a:solidFill>
                  <a:srgbClr val="FF0000"/>
                </a:solidFill>
                <a:latin typeface="Calibri" pitchFamily="34" charset="0"/>
              </a:rPr>
              <a:t>Muafiyet talebi olan öğrenciniz yoksa bu sayfayı sunudan çıkarınız/az sayıda öğrenciyi ilgilendiren bir durum ise o öğrencileri özel olarak mutlaka bilgilendiriniz)</a:t>
            </a:r>
            <a:endParaRPr lang="tr-TR" b="1" dirty="0">
              <a:latin typeface="Calibri" pitchFamily="34" charset="0"/>
            </a:endParaRPr>
          </a:p>
          <a:p>
            <a:r>
              <a:rPr lang="tr-TR" dirty="0">
                <a:latin typeface="Calibri" pitchFamily="34" charset="0"/>
              </a:rPr>
              <a:t>Üniversite birimlerine kaydını yaptıran öğrenciler</a:t>
            </a:r>
            <a:r>
              <a:rPr lang="tr-TR" b="1" dirty="0">
                <a:solidFill>
                  <a:srgbClr val="FF0000"/>
                </a:solidFill>
                <a:latin typeface="Calibri" pitchFamily="34" charset="0"/>
              </a:rPr>
              <a:t>, </a:t>
            </a:r>
            <a:r>
              <a:rPr lang="tr-TR" b="1" dirty="0">
                <a:solidFill>
                  <a:srgbClr val="7030A0"/>
                </a:solidFill>
                <a:latin typeface="Calibri" pitchFamily="34" charset="0"/>
              </a:rPr>
              <a:t>eğitim-öğretimin başlamasını izleyen 10 iş günü içinde muafiyet talebinde bulunabilirler.</a:t>
            </a:r>
            <a:endParaRPr lang="tr-TR" b="1" dirty="0">
              <a:solidFill>
                <a:srgbClr val="7030A0"/>
              </a:solidFill>
              <a:latin typeface="Calibri" pitchFamily="34" charset="0"/>
            </a:endParaRPr>
          </a:p>
          <a:p>
            <a:endParaRPr lang="tr-TR" dirty="0">
              <a:latin typeface="Calibri" pitchFamily="34" charset="0"/>
            </a:endParaRPr>
          </a:p>
          <a:p>
            <a:r>
              <a:rPr lang="tr-TR" dirty="0">
                <a:latin typeface="Calibri" pitchFamily="34" charset="0"/>
              </a:rPr>
              <a:t>Öğrencinin yeni kayıt olduğu birim gerekli işlemleri yapar ve birimin yönetim kurulu değerlendirir ve hangi derslerden denklik nedeniyle başarılı olacağını belirler. </a:t>
            </a:r>
          </a:p>
          <a:p>
            <a:endParaRPr lang="tr-TR" dirty="0">
              <a:latin typeface="Calibri" pitchFamily="34" charset="0"/>
            </a:endParaRPr>
          </a:p>
          <a:p>
            <a:r>
              <a:rPr lang="tr-TR" dirty="0">
                <a:latin typeface="Calibri" pitchFamily="34" charset="0"/>
              </a:rPr>
              <a:t>Öğrencinin intibak ettirileceği yarıyıl/yıl belirlenirken başarılı olduğu dersler dikkate alınır ve her yarıyıl/yıl için 30/60 AKTS esas alınır. Bu süre azami süreden düşürülür ve öğrencinin programın kalan derslerini kalan zaman içerisinde tamamlaması gerekir. </a:t>
            </a:r>
          </a:p>
          <a:p>
            <a:endParaRPr lang="tr-TR" dirty="0">
              <a:latin typeface="Calibri" pitchFamily="34" charset="0"/>
            </a:endParaRPr>
          </a:p>
          <a:p>
            <a:r>
              <a:rPr lang="tr-TR" dirty="0">
                <a:latin typeface="Calibri" pitchFamily="34" charset="0"/>
              </a:rPr>
              <a:t>Bir dersin muafiyetinde, diğer yükseköğretim kurumlarından alınarak muaf olunan dersler öğrenci not çizelgesinde başarı </a:t>
            </a:r>
            <a:r>
              <a:rPr lang="tr-TR" b="1" dirty="0">
                <a:solidFill>
                  <a:srgbClr val="7030A0"/>
                </a:solidFill>
                <a:latin typeface="Calibri" pitchFamily="34" charset="0"/>
              </a:rPr>
              <a:t>notu </a:t>
            </a:r>
            <a:r>
              <a:rPr lang="tr-TR" b="1" dirty="0">
                <a:solidFill>
                  <a:srgbClr val="7030A0"/>
                </a:solidFill>
                <a:latin typeface="Calibri" pitchFamily="34" charset="0"/>
              </a:rPr>
              <a:t>yazılarak </a:t>
            </a:r>
            <a:r>
              <a:rPr lang="tr-TR" b="1" dirty="0">
                <a:solidFill>
                  <a:srgbClr val="7030A0"/>
                </a:solidFill>
                <a:latin typeface="Calibri" pitchFamily="34" charset="0"/>
              </a:rPr>
              <a:t>gösterilir ve not ortalaması hesabında dikkate </a:t>
            </a:r>
            <a:r>
              <a:rPr lang="tr-TR" b="1" dirty="0">
                <a:solidFill>
                  <a:srgbClr val="7030A0"/>
                </a:solidFill>
                <a:latin typeface="Calibri" pitchFamily="34" charset="0"/>
              </a:rPr>
              <a:t>alınır.</a:t>
            </a:r>
            <a:endParaRPr lang="tr-TR" b="1" dirty="0">
              <a:solidFill>
                <a:srgbClr val="7030A0"/>
              </a:solidFill>
              <a:latin typeface="Calibri" pitchFamily="34" charset="0"/>
            </a:endParaRPr>
          </a:p>
          <a:p>
            <a:r>
              <a:rPr lang="tr-TR" dirty="0">
                <a:latin typeface="Calibri" pitchFamily="34" charset="0"/>
              </a:rPr>
              <a:t>Öğrenci, ilgili yönetim kurulunca muaf tutulan dersler nedeniyle bir üst yarıyıldan/yıldan en fazla muaf olduğu ders saati kadar ders alabilir. </a:t>
            </a:r>
          </a:p>
          <a:p>
            <a:endParaRPr lang="tr-TR" dirty="0">
              <a:latin typeface="Calibri" pitchFamily="34" charset="0"/>
            </a:endParaRPr>
          </a:p>
          <a:p>
            <a:r>
              <a:rPr lang="tr-TR" dirty="0">
                <a:latin typeface="Calibri" pitchFamily="34" charset="0"/>
              </a:rPr>
              <a:t>İntibak ettirilen bir öğrenci, öncelikle intibak ettirildiği yarıyıldan önceki yarıyıllara ait olan muaf olamadığı dersleri almak zorundadır.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slide(fromBottom)">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slide(fromBottom)">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slide(fromBottom)">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slide(fromBottom)">
                                      <p:cBhvr>
                                        <p:cTn id="22" dur="500"/>
                                        <p:tgtEl>
                                          <p:spTgt spid="2">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slide(fromBottom)">
                                      <p:cBhvr>
                                        <p:cTn id="27" dur="500"/>
                                        <p:tgtEl>
                                          <p:spTgt spid="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2">
                                            <p:txEl>
                                              <p:pRg st="10" end="10"/>
                                            </p:txEl>
                                          </p:spTgt>
                                        </p:tgtEl>
                                        <p:attrNameLst>
                                          <p:attrName>style.visibility</p:attrName>
                                        </p:attrNameLst>
                                      </p:cBhvr>
                                      <p:to>
                                        <p:strVal val="visible"/>
                                      </p:to>
                                    </p:set>
                                    <p:animEffect transition="in" filter="slide(fromBottom)">
                                      <p:cBhvr>
                                        <p:cTn id="32"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a:spLocks noChangeArrowheads="1"/>
          </p:cNvSpPr>
          <p:nvPr/>
        </p:nvSpPr>
        <p:spPr bwMode="auto">
          <a:xfrm>
            <a:off x="1774825" y="1174751"/>
            <a:ext cx="8281988" cy="4247317"/>
          </a:xfrm>
          <a:prstGeom prst="rect">
            <a:avLst/>
          </a:prstGeom>
          <a:noFill/>
          <a:ln w="9525">
            <a:noFill/>
            <a:miter lim="800000"/>
            <a:headEnd/>
            <a:tailEnd/>
          </a:ln>
        </p:spPr>
        <p:txBody>
          <a:bodyPr>
            <a:spAutoFit/>
          </a:bodyPr>
          <a:lstStyle/>
          <a:p>
            <a:r>
              <a:rPr lang="tr-TR" b="1" dirty="0">
                <a:latin typeface="Calibri" pitchFamily="34" charset="0"/>
              </a:rPr>
              <a:t>MEZUNİYET</a:t>
            </a:r>
          </a:p>
          <a:p>
            <a:endParaRPr lang="tr-TR" dirty="0">
              <a:latin typeface="Calibri" pitchFamily="34" charset="0"/>
            </a:endParaRPr>
          </a:p>
          <a:p>
            <a:pPr>
              <a:buFontTx/>
              <a:buChar char="•"/>
            </a:pPr>
            <a:r>
              <a:rPr lang="tr-TR" dirty="0">
                <a:latin typeface="Calibri" pitchFamily="34" charset="0"/>
              </a:rPr>
              <a:t>Kayıtlı olduğu bölüm veya programın öğretim planındaki bütün ders, uygulama ve çalışmalardan başarılı olmuş, </a:t>
            </a:r>
          </a:p>
          <a:p>
            <a:pPr>
              <a:buFontTx/>
              <a:buChar char="•"/>
            </a:pPr>
            <a:r>
              <a:rPr lang="tr-TR" dirty="0">
                <a:latin typeface="Calibri" pitchFamily="34" charset="0"/>
              </a:rPr>
              <a:t>Ön </a:t>
            </a:r>
            <a:r>
              <a:rPr lang="tr-TR" dirty="0">
                <a:latin typeface="Calibri" pitchFamily="34" charset="0"/>
              </a:rPr>
              <a:t>lisans düzeyinde ise 120 </a:t>
            </a:r>
            <a:r>
              <a:rPr lang="tr-TR" dirty="0">
                <a:latin typeface="Calibri" pitchFamily="34" charset="0"/>
              </a:rPr>
              <a:t>AKTS, </a:t>
            </a:r>
            <a:r>
              <a:rPr lang="tr-TR" b="1" dirty="0">
                <a:solidFill>
                  <a:srgbClr val="7030A0"/>
                </a:solidFill>
                <a:latin typeface="Calibri" pitchFamily="34" charset="0"/>
              </a:rPr>
              <a:t>lisans düzeyinde ise 240 AKTS </a:t>
            </a:r>
            <a:r>
              <a:rPr lang="tr-TR" dirty="0">
                <a:latin typeface="Calibri" pitchFamily="34" charset="0"/>
              </a:rPr>
              <a:t>kredisini </a:t>
            </a:r>
            <a:r>
              <a:rPr lang="tr-TR" dirty="0">
                <a:latin typeface="Calibri" pitchFamily="34" charset="0"/>
              </a:rPr>
              <a:t>tamamlamış,</a:t>
            </a:r>
          </a:p>
          <a:p>
            <a:pPr>
              <a:buFontTx/>
              <a:buChar char="•"/>
            </a:pPr>
            <a:r>
              <a:rPr lang="tr-TR" dirty="0">
                <a:latin typeface="Calibri" pitchFamily="34" charset="0"/>
              </a:rPr>
              <a:t>En </a:t>
            </a:r>
            <a:r>
              <a:rPr lang="tr-TR" dirty="0">
                <a:latin typeface="Calibri" pitchFamily="34" charset="0"/>
              </a:rPr>
              <a:t>az 2.00 </a:t>
            </a:r>
            <a:r>
              <a:rPr lang="tr-TR" dirty="0" err="1">
                <a:latin typeface="Calibri" pitchFamily="34" charset="0"/>
              </a:rPr>
              <a:t>GNO’ya</a:t>
            </a:r>
            <a:r>
              <a:rPr lang="tr-TR" dirty="0">
                <a:latin typeface="Calibri" pitchFamily="34" charset="0"/>
              </a:rPr>
              <a:t> sahip olan bir öğrenci mezun olma hakkını kazanmış sayılır ve kendisine diploma verilir. GNO aynı zamanda mezuniyet not ortalamasıdır.</a:t>
            </a:r>
          </a:p>
          <a:p>
            <a:endParaRPr lang="tr-TR" b="1" dirty="0">
              <a:latin typeface="Calibri" pitchFamily="34" charset="0"/>
            </a:endParaRPr>
          </a:p>
          <a:p>
            <a:r>
              <a:rPr lang="tr-TR" b="1" dirty="0">
                <a:latin typeface="Calibri" pitchFamily="34" charset="0"/>
              </a:rPr>
              <a:t>Diplomalar</a:t>
            </a:r>
          </a:p>
          <a:p>
            <a:r>
              <a:rPr lang="tr-TR" dirty="0">
                <a:latin typeface="Calibri" pitchFamily="34" charset="0"/>
              </a:rPr>
              <a:t>Öğrenim programlarını başarı ile tamamlayan öğrencilere, programın tamamlanmasını takip eden sınav dönemi sonunda diplomaları verilir.</a:t>
            </a:r>
          </a:p>
          <a:p>
            <a:endParaRPr lang="tr-TR" dirty="0">
              <a:latin typeface="Calibri" pitchFamily="34" charset="0"/>
            </a:endParaRPr>
          </a:p>
          <a:p>
            <a:r>
              <a:rPr lang="tr-TR" dirty="0">
                <a:latin typeface="Calibri" pitchFamily="34" charset="0"/>
              </a:rPr>
              <a:t>Ayrıca mezun olan öğrencilere, başarı notlarını ve varsa yarıyıl/yıl onur derecelerini de birlikte belirten bir not belgesi ve diploma eki verilir.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slide(fromBottom)">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slide(fromBottom)">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slide(fromBottom)">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slide(fromBottom)">
                                      <p:cBhvr>
                                        <p:cTn id="22" dur="500"/>
                                        <p:tgtEl>
                                          <p:spTgt spid="2">
                                            <p:txEl>
                                              <p:pRg st="6" end="6"/>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animEffect transition="in" filter="slide(fromBottom)">
                                      <p:cBhvr>
                                        <p:cTn id="25" dur="500"/>
                                        <p:tgtEl>
                                          <p:spTgt spid="2">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2">
                                            <p:txEl>
                                              <p:pRg st="9" end="9"/>
                                            </p:txEl>
                                          </p:spTgt>
                                        </p:tgtEl>
                                        <p:attrNameLst>
                                          <p:attrName>style.visibility</p:attrName>
                                        </p:attrNameLst>
                                      </p:cBhvr>
                                      <p:to>
                                        <p:strVal val="visible"/>
                                      </p:to>
                                    </p:set>
                                    <p:animEffect transition="in" filter="slide(fromBottom)">
                                      <p:cBhvr>
                                        <p:cTn id="30"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9F61192E-EA56-4D4F-A2D8-E0C3AF929007}"/>
              </a:ext>
            </a:extLst>
          </p:cNvPr>
          <p:cNvSpPr>
            <a:spLocks noGrp="1"/>
          </p:cNvSpPr>
          <p:nvPr>
            <p:ph type="title"/>
          </p:nvPr>
        </p:nvSpPr>
        <p:spPr>
          <a:xfrm>
            <a:off x="1738185" y="261645"/>
            <a:ext cx="9560482" cy="687454"/>
          </a:xfrm>
        </p:spPr>
        <p:txBody>
          <a:bodyPr>
            <a:normAutofit fontScale="90000"/>
          </a:bodyPr>
          <a:lstStyle/>
          <a:p>
            <a:r>
              <a:rPr lang="tr-TR" b="1" dirty="0" smtClean="0">
                <a:solidFill>
                  <a:srgbClr val="C00000"/>
                </a:solidFill>
                <a:latin typeface="Arial" panose="020B0604020202020204" pitchFamily="34" charset="0"/>
                <a:cs typeface="Arial" panose="020B0604020202020204" pitchFamily="34" charset="0"/>
              </a:rPr>
              <a:t>Bağımlı mıyız?</a:t>
            </a:r>
            <a:endParaRPr lang="en-GB" b="1" dirty="0">
              <a:solidFill>
                <a:srgbClr val="C00000"/>
              </a:solidFill>
              <a:latin typeface="Arial" panose="020B0604020202020204" pitchFamily="34" charset="0"/>
              <a:cs typeface="Arial" panose="020B0604020202020204" pitchFamily="34" charset="0"/>
            </a:endParaRPr>
          </a:p>
        </p:txBody>
      </p:sp>
      <p:sp>
        <p:nvSpPr>
          <p:cNvPr id="3" name="İçerik Yer Tutucusu 2">
            <a:extLst>
              <a:ext uri="{FF2B5EF4-FFF2-40B4-BE49-F238E27FC236}">
                <a16:creationId xmlns="" xmlns:a16="http://schemas.microsoft.com/office/drawing/2014/main" id="{8AE2322C-9988-4C87-BD83-4133830C019C}"/>
              </a:ext>
            </a:extLst>
          </p:cNvPr>
          <p:cNvSpPr>
            <a:spLocks noGrp="1"/>
          </p:cNvSpPr>
          <p:nvPr>
            <p:ph idx="1"/>
          </p:nvPr>
        </p:nvSpPr>
        <p:spPr>
          <a:xfrm>
            <a:off x="1260389" y="1113855"/>
            <a:ext cx="10836876" cy="5649409"/>
          </a:xfrm>
        </p:spPr>
        <p:txBody>
          <a:bodyPr>
            <a:normAutofit lnSpcReduction="10000"/>
          </a:bodyPr>
          <a:lstStyle/>
          <a:p>
            <a:pPr algn="just">
              <a:lnSpc>
                <a:spcPct val="115000"/>
              </a:lnSpc>
              <a:spcAft>
                <a:spcPts val="1000"/>
              </a:spcAft>
            </a:pPr>
            <a:r>
              <a:rPr lang="tr-TR" sz="29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Bu sorunun yanıtı için iki ölçütün karşılanıp karşılanmadığına bakılır. Bunlar:</a:t>
            </a:r>
          </a:p>
          <a:p>
            <a:pPr algn="just">
              <a:lnSpc>
                <a:spcPct val="115000"/>
              </a:lnSpc>
              <a:spcAft>
                <a:spcPts val="1000"/>
              </a:spcAft>
            </a:pPr>
            <a:r>
              <a:rPr lang="tr-TR" sz="29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Yoksunluk: </a:t>
            </a:r>
            <a:r>
              <a:rPr lang="tr-TR" sz="2900" dirty="0" smtClean="0">
                <a:solidFill>
                  <a:schemeClr val="tx1"/>
                </a:solidFill>
                <a:latin typeface="Arial" panose="020B0604020202020204" pitchFamily="34" charset="0"/>
                <a:ea typeface="Calibri" panose="020F0502020204030204" pitchFamily="34" charset="0"/>
                <a:cs typeface="Arial" panose="020B0604020202020204" pitchFamily="34" charset="0"/>
              </a:rPr>
              <a:t>Düzenli yapılan şeye/kullanılan </a:t>
            </a:r>
            <a:r>
              <a:rPr lang="tr-TR" sz="2900" dirty="0">
                <a:solidFill>
                  <a:schemeClr val="tx1"/>
                </a:solidFill>
                <a:latin typeface="Arial" panose="020B0604020202020204" pitchFamily="34" charset="0"/>
                <a:ea typeface="Calibri" panose="020F0502020204030204" pitchFamily="34" charset="0"/>
                <a:cs typeface="Arial" panose="020B0604020202020204" pitchFamily="34" charset="0"/>
              </a:rPr>
              <a:t>bir </a:t>
            </a:r>
            <a:r>
              <a:rPr lang="tr-TR" sz="2900" dirty="0" smtClean="0">
                <a:solidFill>
                  <a:schemeClr val="tx1"/>
                </a:solidFill>
                <a:latin typeface="Arial" panose="020B0604020202020204" pitchFamily="34" charset="0"/>
                <a:ea typeface="Calibri" panose="020F0502020204030204" pitchFamily="34" charset="0"/>
                <a:cs typeface="Arial" panose="020B0604020202020204" pitchFamily="34" charset="0"/>
              </a:rPr>
              <a:t>uyuşturucu/uyarıcı maddenin </a:t>
            </a:r>
            <a:r>
              <a:rPr lang="tr-TR" sz="2900" dirty="0">
                <a:solidFill>
                  <a:schemeClr val="tx1"/>
                </a:solidFill>
                <a:latin typeface="Arial" panose="020B0604020202020204" pitchFamily="34" charset="0"/>
                <a:ea typeface="Calibri" panose="020F0502020204030204" pitchFamily="34" charset="0"/>
                <a:cs typeface="Arial" panose="020B0604020202020204" pitchFamily="34" charset="0"/>
              </a:rPr>
              <a:t>alımının azaltılması veya kesilmesinden sonra o </a:t>
            </a:r>
            <a:r>
              <a:rPr lang="tr-TR" sz="2900" dirty="0" smtClean="0">
                <a:solidFill>
                  <a:schemeClr val="tx1"/>
                </a:solidFill>
                <a:latin typeface="Arial" panose="020B0604020202020204" pitchFamily="34" charset="0"/>
                <a:ea typeface="Calibri" panose="020F0502020204030204" pitchFamily="34" charset="0"/>
                <a:cs typeface="Arial" panose="020B0604020202020204" pitchFamily="34" charset="0"/>
              </a:rPr>
              <a:t>maddeye/davranışa </a:t>
            </a:r>
            <a:r>
              <a:rPr lang="tr-TR" sz="2900" dirty="0">
                <a:solidFill>
                  <a:schemeClr val="tx1"/>
                </a:solidFill>
                <a:latin typeface="Arial" panose="020B0604020202020204" pitchFamily="34" charset="0"/>
                <a:ea typeface="Calibri" panose="020F0502020204030204" pitchFamily="34" charset="0"/>
                <a:cs typeface="Arial" panose="020B0604020202020204" pitchFamily="34" charset="0"/>
              </a:rPr>
              <a:t>özgü bir </a:t>
            </a:r>
            <a:r>
              <a:rPr lang="tr-TR" sz="2900" smtClean="0">
                <a:solidFill>
                  <a:schemeClr val="tx1"/>
                </a:solidFill>
                <a:latin typeface="Arial" panose="020B0604020202020204" pitchFamily="34" charset="0"/>
                <a:ea typeface="Calibri" panose="020F0502020204030204" pitchFamily="34" charset="0"/>
                <a:cs typeface="Arial" panose="020B0604020202020204" pitchFamily="34" charset="0"/>
              </a:rPr>
              <a:t>sendromun gelişmesidir</a:t>
            </a:r>
            <a:r>
              <a:rPr lang="tr-TR" sz="2900" dirty="0">
                <a:solidFill>
                  <a:schemeClr val="tx1"/>
                </a:solidFill>
                <a:latin typeface="Arial" panose="020B0604020202020204" pitchFamily="34" charset="0"/>
                <a:ea typeface="Calibri" panose="020F0502020204030204" pitchFamily="34" charset="0"/>
                <a:cs typeface="Arial" panose="020B0604020202020204" pitchFamily="34" charset="0"/>
              </a:rPr>
              <a:t>. </a:t>
            </a:r>
            <a:endParaRPr lang="tr-TR" sz="2900" dirty="0" smtClean="0">
              <a:solidFill>
                <a:schemeClr val="tx1"/>
              </a:solidFill>
              <a:latin typeface="Arial" panose="020B0604020202020204" pitchFamily="34" charset="0"/>
              <a:ea typeface="Calibri" panose="020F0502020204030204" pitchFamily="34" charset="0"/>
              <a:cs typeface="Arial" panose="020B0604020202020204" pitchFamily="34" charset="0"/>
            </a:endParaRPr>
          </a:p>
          <a:p>
            <a:pPr lvl="0" algn="just">
              <a:lnSpc>
                <a:spcPct val="115000"/>
              </a:lnSpc>
              <a:spcAft>
                <a:spcPts val="1000"/>
              </a:spcAft>
              <a:buClr>
                <a:srgbClr val="353535"/>
              </a:buClr>
            </a:pPr>
            <a:r>
              <a:rPr lang="tr-TR" sz="30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Tolerans: </a:t>
            </a:r>
            <a:r>
              <a:rPr lang="tr-TR" sz="3000" dirty="0" smtClean="0">
                <a:solidFill>
                  <a:prstClr val="black"/>
                </a:solidFill>
                <a:latin typeface="Arial" panose="020B0604020202020204" pitchFamily="34" charset="0"/>
                <a:ea typeface="Calibri" panose="020F0502020204030204" pitchFamily="34" charset="0"/>
                <a:cs typeface="Arial" panose="020B0604020202020204" pitchFamily="34" charset="0"/>
              </a:rPr>
              <a:t>İstenen </a:t>
            </a:r>
            <a:r>
              <a:rPr lang="tr-TR" sz="3000" dirty="0">
                <a:solidFill>
                  <a:prstClr val="black"/>
                </a:solidFill>
                <a:latin typeface="Arial" panose="020B0604020202020204" pitchFamily="34" charset="0"/>
                <a:ea typeface="Calibri" panose="020F0502020204030204" pitchFamily="34" charset="0"/>
                <a:cs typeface="Arial" panose="020B0604020202020204" pitchFamily="34" charset="0"/>
              </a:rPr>
              <a:t>etkiye ulaşmak için gittikçe artan miktarlarda maddeye/eyleme gereksinim duyma ve aynı dozun/sürenin sürekli alınması/yapılması halinde etkinin giderek </a:t>
            </a:r>
            <a:r>
              <a:rPr lang="tr-TR" sz="3000" dirty="0" smtClean="0">
                <a:solidFill>
                  <a:prstClr val="black"/>
                </a:solidFill>
                <a:latin typeface="Arial" panose="020B0604020202020204" pitchFamily="34" charset="0"/>
                <a:ea typeface="Calibri" panose="020F0502020204030204" pitchFamily="34" charset="0"/>
                <a:cs typeface="Arial" panose="020B0604020202020204" pitchFamily="34" charset="0"/>
              </a:rPr>
              <a:t>azalmasıdır. </a:t>
            </a:r>
            <a:endParaRPr lang="tr-TR" sz="3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1000"/>
              </a:spcAft>
            </a:pPr>
            <a:endParaRPr lang="en-GB" sz="2900" dirty="0">
              <a:solidFill>
                <a:schemeClr val="tx1"/>
              </a:solidFill>
              <a:latin typeface="Arial" panose="020B0604020202020204" pitchFamily="34" charset="0"/>
              <a:ea typeface="Calibri" panose="020F050202020403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984792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Sağ Ok"/>
          <p:cNvSpPr/>
          <p:nvPr/>
        </p:nvSpPr>
        <p:spPr>
          <a:xfrm rot="18826619">
            <a:off x="6696870" y="1340645"/>
            <a:ext cx="1152525" cy="36036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pic>
        <p:nvPicPr>
          <p:cNvPr id="11267"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65175"/>
            <a:ext cx="9144000"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Düz Ok Bağlayıcısı 3"/>
          <p:cNvCxnSpPr/>
          <p:nvPr/>
        </p:nvCxnSpPr>
        <p:spPr>
          <a:xfrm flipV="1">
            <a:off x="7802563" y="1844676"/>
            <a:ext cx="0" cy="1223963"/>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450" y="549276"/>
            <a:ext cx="7761288"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Sağ Ok"/>
          <p:cNvSpPr/>
          <p:nvPr/>
        </p:nvSpPr>
        <p:spPr>
          <a:xfrm>
            <a:off x="1847851" y="1844676"/>
            <a:ext cx="1655763" cy="14446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ülkü\Desktop\128156_Logo_Erasmus___60ko.jpg"/>
          <p:cNvPicPr>
            <a:picLocks noChangeAspect="1" noChangeArrowheads="1"/>
          </p:cNvPicPr>
          <p:nvPr/>
        </p:nvPicPr>
        <p:blipFill>
          <a:blip r:embed="rId2">
            <a:lum bright="66000" contrast="-60000"/>
            <a:extLst>
              <a:ext uri="{28A0092B-C50C-407E-A947-70E740481C1C}">
                <a14:useLocalDpi xmlns:a14="http://schemas.microsoft.com/office/drawing/2010/main" val="0"/>
              </a:ext>
            </a:extLst>
          </a:blip>
          <a:srcRect/>
          <a:stretch>
            <a:fillRect/>
          </a:stretch>
        </p:blipFill>
        <p:spPr bwMode="auto">
          <a:xfrm>
            <a:off x="1524000" y="2205038"/>
            <a:ext cx="9094788"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1 Başlık"/>
          <p:cNvSpPr>
            <a:spLocks noGrp="1"/>
          </p:cNvSpPr>
          <p:nvPr>
            <p:ph type="title"/>
          </p:nvPr>
        </p:nvSpPr>
        <p:spPr/>
        <p:txBody>
          <a:bodyPr/>
          <a:lstStyle/>
          <a:p>
            <a:pPr algn="l" eaLnBrk="1" hangingPunct="1"/>
            <a:r>
              <a:rPr lang="tr-TR" altLang="en-US" b="1" smtClean="0">
                <a:solidFill>
                  <a:srgbClr val="0070C0"/>
                </a:solidFill>
              </a:rPr>
              <a:t>Başvuru sonuçları?</a:t>
            </a:r>
          </a:p>
        </p:txBody>
      </p:sp>
      <p:sp>
        <p:nvSpPr>
          <p:cNvPr id="13316" name="2 İçerik Yer Tutucusu"/>
          <p:cNvSpPr>
            <a:spLocks noGrp="1"/>
          </p:cNvSpPr>
          <p:nvPr>
            <p:ph idx="1"/>
          </p:nvPr>
        </p:nvSpPr>
        <p:spPr/>
        <p:txBody>
          <a:bodyPr/>
          <a:lstStyle/>
          <a:p>
            <a:pPr eaLnBrk="1" hangingPunct="1"/>
            <a:r>
              <a:rPr lang="tr-TR" altLang="en-US" smtClean="0"/>
              <a:t>Başvurular “uygunluk testi” sonucunda İngilizce/Almanca/Fransızca gibi öğrenim görülecek yabancı dil sınavına girecek olan öğrenciler belirlenir.</a:t>
            </a:r>
          </a:p>
          <a:p>
            <a:pPr eaLnBrk="1" hangingPunct="1"/>
            <a:r>
              <a:rPr lang="tr-TR" altLang="en-US" smtClean="0"/>
              <a:t>Listeler Dış İlişkilerin web sayfasında ve YADYO’nun duyuru panolarında yayınlanır</a:t>
            </a:r>
          </a:p>
          <a:p>
            <a:pPr eaLnBrk="1" hangingPunct="1"/>
            <a:r>
              <a:rPr lang="tr-TR" altLang="en-US" smtClean="0"/>
              <a:t>İlgili yabancı dil sınavlarının yeri ve saatine göre öğrenciler sınava girer</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ülkü\Desktop\128156_Logo_Erasmus___60ko.jpg"/>
          <p:cNvPicPr>
            <a:picLocks noChangeAspect="1" noChangeArrowheads="1"/>
          </p:cNvPicPr>
          <p:nvPr/>
        </p:nvPicPr>
        <p:blipFill>
          <a:blip r:embed="rId2">
            <a:lum bright="66000" contrast="-60000"/>
            <a:extLst>
              <a:ext uri="{28A0092B-C50C-407E-A947-70E740481C1C}">
                <a14:useLocalDpi xmlns:a14="http://schemas.microsoft.com/office/drawing/2010/main" val="0"/>
              </a:ext>
            </a:extLst>
          </a:blip>
          <a:srcRect/>
          <a:stretch>
            <a:fillRect/>
          </a:stretch>
        </p:blipFill>
        <p:spPr bwMode="auto">
          <a:xfrm>
            <a:off x="1524000" y="2349501"/>
            <a:ext cx="87503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1 Başlık"/>
          <p:cNvSpPr>
            <a:spLocks noGrp="1"/>
          </p:cNvSpPr>
          <p:nvPr>
            <p:ph type="title"/>
          </p:nvPr>
        </p:nvSpPr>
        <p:spPr/>
        <p:txBody>
          <a:bodyPr/>
          <a:lstStyle/>
          <a:p>
            <a:pPr algn="l" eaLnBrk="1" hangingPunct="1"/>
            <a:r>
              <a:rPr lang="tr-TR" altLang="en-US" b="1" smtClean="0">
                <a:solidFill>
                  <a:srgbClr val="0070C0"/>
                </a:solidFill>
              </a:rPr>
              <a:t>Erasmus Notu= GNO + Dil Puanı</a:t>
            </a:r>
          </a:p>
        </p:txBody>
      </p:sp>
      <p:sp>
        <p:nvSpPr>
          <p:cNvPr id="14340" name="2 İçerik Yer Tutucusu"/>
          <p:cNvSpPr>
            <a:spLocks noGrp="1"/>
          </p:cNvSpPr>
          <p:nvPr>
            <p:ph idx="1"/>
          </p:nvPr>
        </p:nvSpPr>
        <p:spPr/>
        <p:txBody>
          <a:bodyPr/>
          <a:lstStyle/>
          <a:p>
            <a:pPr eaLnBrk="1" hangingPunct="1"/>
            <a:r>
              <a:rPr lang="tr-TR" altLang="en-US" smtClean="0"/>
              <a:t>Yabancı dil sınavında başarılı olanların sınav sonuçları ve Genel Not Ortalaması toplanarak Erasmus Notu hesaplanır.</a:t>
            </a:r>
          </a:p>
          <a:p>
            <a:pPr eaLnBrk="1" hangingPunct="1"/>
            <a:r>
              <a:rPr lang="tr-TR" altLang="en-US" smtClean="0"/>
              <a:t>Erasmus notlarına göre en başarılı öğrenciden aşağıya doğru listeler hazırlanır</a:t>
            </a:r>
          </a:p>
          <a:p>
            <a:pPr eaLnBrk="1" hangingPunct="1"/>
            <a:r>
              <a:rPr lang="tr-TR" altLang="en-US" smtClean="0"/>
              <a:t>Her öğrenci kendi bölümü içerisinde başarı sırasını dikkate almalıdır</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ülkü\Desktop\128156_Logo_Erasmus___60ko.jpg"/>
          <p:cNvPicPr>
            <a:picLocks noChangeAspect="1" noChangeArrowheads="1"/>
          </p:cNvPicPr>
          <p:nvPr/>
        </p:nvPicPr>
        <p:blipFill>
          <a:blip r:embed="rId2">
            <a:lum bright="66000" contrast="-60000"/>
            <a:extLst>
              <a:ext uri="{28A0092B-C50C-407E-A947-70E740481C1C}">
                <a14:useLocalDpi xmlns:a14="http://schemas.microsoft.com/office/drawing/2010/main" val="0"/>
              </a:ext>
            </a:extLst>
          </a:blip>
          <a:srcRect/>
          <a:stretch>
            <a:fillRect/>
          </a:stretch>
        </p:blipFill>
        <p:spPr bwMode="auto">
          <a:xfrm>
            <a:off x="1573214" y="2852739"/>
            <a:ext cx="9094787" cy="259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1 Başlık"/>
          <p:cNvSpPr>
            <a:spLocks noGrp="1"/>
          </p:cNvSpPr>
          <p:nvPr>
            <p:ph type="title"/>
          </p:nvPr>
        </p:nvSpPr>
        <p:spPr/>
        <p:txBody>
          <a:bodyPr/>
          <a:lstStyle/>
          <a:p>
            <a:pPr algn="l" eaLnBrk="1" hangingPunct="1"/>
            <a:r>
              <a:rPr lang="tr-TR" altLang="en-US" b="1" smtClean="0">
                <a:solidFill>
                  <a:srgbClr val="0070C0"/>
                </a:solidFill>
              </a:rPr>
              <a:t>Okullara yerleşme</a:t>
            </a:r>
          </a:p>
        </p:txBody>
      </p:sp>
      <p:sp>
        <p:nvSpPr>
          <p:cNvPr id="3" name="2 İçerik Yer Tutucusu"/>
          <p:cNvSpPr>
            <a:spLocks noGrp="1"/>
          </p:cNvSpPr>
          <p:nvPr>
            <p:ph idx="1"/>
          </p:nvPr>
        </p:nvSpPr>
        <p:spPr/>
        <p:txBody>
          <a:bodyPr rtlCol="0">
            <a:normAutofit/>
          </a:bodyPr>
          <a:lstStyle/>
          <a:p>
            <a:pPr>
              <a:defRPr/>
            </a:pPr>
            <a:r>
              <a:rPr lang="tr-TR" dirty="0" smtClean="0"/>
              <a:t>Her bölümün Erasmus Koordinatörü öğrencileri anlaşmalı olan üniversitelere yerleştirir.</a:t>
            </a:r>
          </a:p>
          <a:p>
            <a:pPr>
              <a:defRPr/>
            </a:pPr>
            <a:r>
              <a:rPr lang="tr-TR" dirty="0" smtClean="0"/>
              <a:t>Öğrenciler yerleştirildikleri üniversitelerin başvuru koşullarını takip eder ve başvuru belgelerini hazırlar.</a:t>
            </a:r>
          </a:p>
          <a:p>
            <a:pPr>
              <a:defRPr/>
            </a:pPr>
            <a:r>
              <a:rPr lang="tr-TR" dirty="0" smtClean="0"/>
              <a:t>Kabul edilen öğrencilerin öğrenim sürelerine göre Erasmus Hibesi hesaplanır.</a:t>
            </a:r>
          </a:p>
          <a:p>
            <a:pPr>
              <a:defRPr/>
            </a:pPr>
            <a:r>
              <a:rPr lang="tr-TR" dirty="0" smtClean="0"/>
              <a:t>Hareketlilik başlar </a:t>
            </a:r>
            <a:r>
              <a:rPr lang="tr-TR" dirty="0" smtClean="0">
                <a:sym typeface="Wingdings" pitchFamily="2" charset="2"/>
              </a:rPr>
              <a:t></a:t>
            </a:r>
            <a:endParaRPr lang="tr-T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ülkü\Desktop\128156_Logo_Erasmus___60ko.jpg"/>
          <p:cNvPicPr>
            <a:picLocks noChangeAspect="1" noChangeArrowheads="1"/>
          </p:cNvPicPr>
          <p:nvPr/>
        </p:nvPicPr>
        <p:blipFill>
          <a:blip r:embed="rId2">
            <a:lum bright="66000" contrast="-60000"/>
            <a:extLst>
              <a:ext uri="{28A0092B-C50C-407E-A947-70E740481C1C}">
                <a14:useLocalDpi xmlns:a14="http://schemas.microsoft.com/office/drawing/2010/main" val="0"/>
              </a:ext>
            </a:extLst>
          </a:blip>
          <a:srcRect/>
          <a:stretch>
            <a:fillRect/>
          </a:stretch>
        </p:blipFill>
        <p:spPr bwMode="auto">
          <a:xfrm>
            <a:off x="1631951" y="2349501"/>
            <a:ext cx="8842375"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1 Başlık"/>
          <p:cNvSpPr>
            <a:spLocks noGrp="1"/>
          </p:cNvSpPr>
          <p:nvPr>
            <p:ph type="title"/>
          </p:nvPr>
        </p:nvSpPr>
        <p:spPr/>
        <p:txBody>
          <a:bodyPr/>
          <a:lstStyle/>
          <a:p>
            <a:pPr algn="l" eaLnBrk="1" hangingPunct="1"/>
            <a:r>
              <a:rPr lang="tr-TR" altLang="en-US" b="1" smtClean="0">
                <a:solidFill>
                  <a:srgbClr val="0070C0"/>
                </a:solidFill>
              </a:rPr>
              <a:t>Hangi Ülke? Hangi Okul?</a:t>
            </a:r>
          </a:p>
        </p:txBody>
      </p:sp>
      <p:sp>
        <p:nvSpPr>
          <p:cNvPr id="16388" name="2 İçerik Yer Tutucusu"/>
          <p:cNvSpPr>
            <a:spLocks noGrp="1"/>
          </p:cNvSpPr>
          <p:nvPr>
            <p:ph idx="1"/>
          </p:nvPr>
        </p:nvSpPr>
        <p:spPr/>
        <p:txBody>
          <a:bodyPr/>
          <a:lstStyle/>
          <a:p>
            <a:pPr eaLnBrk="1" hangingPunct="1"/>
            <a:r>
              <a:rPr lang="tr-TR" altLang="en-US" smtClean="0"/>
              <a:t>Çukurova Üniversitesinin 400’e yakın Erasmus ikili anlaşması vardır.</a:t>
            </a:r>
          </a:p>
          <a:p>
            <a:pPr eaLnBrk="1" hangingPunct="1"/>
            <a:r>
              <a:rPr lang="tr-TR" altLang="en-US" smtClean="0"/>
              <a:t>Her bölümün kendi anlaşma ve öğrenci kontenjanı vardır.</a:t>
            </a:r>
          </a:p>
          <a:p>
            <a:pPr eaLnBrk="1" hangingPunct="1"/>
            <a:r>
              <a:rPr lang="tr-TR" altLang="en-US" smtClean="0"/>
              <a:t>Her bölümün anlaşmalı olduğu ülkeler ve üniversiteler farklı olabilir.</a:t>
            </a:r>
          </a:p>
          <a:p>
            <a:pPr eaLnBrk="1" hangingPunct="1"/>
            <a:r>
              <a:rPr lang="tr-TR" altLang="en-US" smtClean="0"/>
              <a:t>Anlaşmaları görmek için web sayfasını takip edebilirsiniz.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Başlık"/>
          <p:cNvSpPr>
            <a:spLocks noGrp="1"/>
          </p:cNvSpPr>
          <p:nvPr>
            <p:ph type="title"/>
          </p:nvPr>
        </p:nvSpPr>
        <p:spPr/>
        <p:txBody>
          <a:bodyPr/>
          <a:lstStyle/>
          <a:p>
            <a:pPr algn="l" eaLnBrk="1" hangingPunct="1"/>
            <a:r>
              <a:rPr lang="tr-TR" altLang="en-US" b="1" smtClean="0">
                <a:solidFill>
                  <a:srgbClr val="0070C0"/>
                </a:solidFill>
              </a:rPr>
              <a:t>Staj yeri bulma + yerleşme</a:t>
            </a:r>
          </a:p>
        </p:txBody>
      </p:sp>
      <p:sp>
        <p:nvSpPr>
          <p:cNvPr id="3" name="2 İçerik Yer Tutucusu"/>
          <p:cNvSpPr>
            <a:spLocks noGrp="1"/>
          </p:cNvSpPr>
          <p:nvPr>
            <p:ph idx="1"/>
          </p:nvPr>
        </p:nvSpPr>
        <p:spPr>
          <a:xfrm>
            <a:off x="1981200" y="1600201"/>
            <a:ext cx="8229600" cy="4708525"/>
          </a:xfrm>
        </p:spPr>
        <p:txBody>
          <a:bodyPr rtlCol="0">
            <a:normAutofit/>
          </a:bodyPr>
          <a:lstStyle/>
          <a:p>
            <a:pPr>
              <a:defRPr/>
            </a:pPr>
            <a:r>
              <a:rPr lang="tr-TR" dirty="0" smtClean="0">
                <a:latin typeface="+mj-lt"/>
                <a:cs typeface="Tahoma" pitchFamily="34" charset="0"/>
              </a:rPr>
              <a:t>CV - </a:t>
            </a:r>
            <a:r>
              <a:rPr lang="tr-TR" dirty="0" err="1" smtClean="0">
                <a:latin typeface="+mj-lt"/>
                <a:cs typeface="Tahoma" pitchFamily="34" charset="0"/>
              </a:rPr>
              <a:t>Motivation</a:t>
            </a:r>
            <a:r>
              <a:rPr lang="tr-TR" dirty="0" smtClean="0">
                <a:latin typeface="+mj-lt"/>
                <a:cs typeface="Tahoma" pitchFamily="34" charset="0"/>
              </a:rPr>
              <a:t> </a:t>
            </a:r>
            <a:r>
              <a:rPr lang="tr-TR" dirty="0" err="1" smtClean="0">
                <a:latin typeface="+mj-lt"/>
                <a:cs typeface="Tahoma" pitchFamily="34" charset="0"/>
              </a:rPr>
              <a:t>Letter</a:t>
            </a:r>
            <a:r>
              <a:rPr lang="tr-TR" dirty="0" smtClean="0">
                <a:latin typeface="+mj-lt"/>
                <a:cs typeface="Tahoma" pitchFamily="34" charset="0"/>
              </a:rPr>
              <a:t> hazırlayın</a:t>
            </a:r>
          </a:p>
          <a:p>
            <a:pPr>
              <a:defRPr/>
            </a:pPr>
            <a:r>
              <a:rPr lang="tr-TR" dirty="0" smtClean="0">
                <a:latin typeface="+mj-lt"/>
                <a:cs typeface="Tahoma" pitchFamily="34" charset="0"/>
              </a:rPr>
              <a:t>Erasmus Koordinatörlere danışın</a:t>
            </a:r>
          </a:p>
          <a:p>
            <a:pPr>
              <a:defRPr/>
            </a:pPr>
            <a:r>
              <a:rPr lang="tr-TR" dirty="0" smtClean="0">
                <a:latin typeface="+mj-lt"/>
                <a:cs typeface="Tahoma" pitchFamily="34" charset="0"/>
              </a:rPr>
              <a:t>Daha önce yararlanmış öğrencilerin staj yerlerini araştırın</a:t>
            </a:r>
          </a:p>
          <a:p>
            <a:pPr>
              <a:defRPr/>
            </a:pPr>
            <a:r>
              <a:rPr lang="tr-TR" dirty="0" smtClean="0">
                <a:latin typeface="+mj-lt"/>
                <a:cs typeface="Tahoma" pitchFamily="34" charset="0"/>
              </a:rPr>
              <a:t>Web sayfamızdaki staj olanakları sayfasını inceleyin</a:t>
            </a:r>
          </a:p>
          <a:p>
            <a:pPr>
              <a:defRPr/>
            </a:pPr>
            <a:r>
              <a:rPr lang="tr-TR" dirty="0" err="1" smtClean="0">
                <a:latin typeface="+mj-lt"/>
                <a:cs typeface="Tahoma" pitchFamily="34" charset="0"/>
              </a:rPr>
              <a:t>ErasmusIntern</a:t>
            </a:r>
            <a:r>
              <a:rPr lang="tr-TR" dirty="0" smtClean="0">
                <a:latin typeface="+mj-lt"/>
                <a:cs typeface="Tahoma" pitchFamily="34" charset="0"/>
              </a:rPr>
              <a:t> sayfasında staj ile ilgili arama motorundan faydalanın </a:t>
            </a:r>
            <a:r>
              <a:rPr lang="tr-TR" dirty="0">
                <a:hlinkClick r:id="rId2"/>
              </a:rPr>
              <a:t>https://erasmusintern.org/</a:t>
            </a:r>
            <a:endParaRPr lang="tr-TR" dirty="0">
              <a:latin typeface="+mj-l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59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Sağ Ok"/>
          <p:cNvSpPr/>
          <p:nvPr/>
        </p:nvSpPr>
        <p:spPr>
          <a:xfrm>
            <a:off x="1847851" y="2060576"/>
            <a:ext cx="1152525" cy="11747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Başlık"/>
          <p:cNvSpPr>
            <a:spLocks noGrp="1"/>
          </p:cNvSpPr>
          <p:nvPr>
            <p:ph type="title"/>
          </p:nvPr>
        </p:nvSpPr>
        <p:spPr/>
        <p:txBody>
          <a:bodyPr/>
          <a:lstStyle/>
          <a:p>
            <a:pPr algn="l" eaLnBrk="1" hangingPunct="1"/>
            <a:r>
              <a:rPr lang="tr-TR" altLang="en-US" b="1" smtClean="0">
                <a:solidFill>
                  <a:srgbClr val="0070C0"/>
                </a:solidFill>
              </a:rPr>
              <a:t>Yurt dışında staj yaparak</a:t>
            </a:r>
          </a:p>
        </p:txBody>
      </p:sp>
      <p:sp>
        <p:nvSpPr>
          <p:cNvPr id="3" name="2 İçerik Yer Tutucusu"/>
          <p:cNvSpPr>
            <a:spLocks noGrp="1"/>
          </p:cNvSpPr>
          <p:nvPr>
            <p:ph idx="1"/>
          </p:nvPr>
        </p:nvSpPr>
        <p:spPr/>
        <p:txBody>
          <a:bodyPr rtlCol="0">
            <a:normAutofit/>
          </a:bodyPr>
          <a:lstStyle/>
          <a:p>
            <a:pPr>
              <a:defRPr/>
            </a:pPr>
            <a:r>
              <a:rPr lang="tr-TR" dirty="0" smtClean="0">
                <a:latin typeface="+mj-lt"/>
                <a:cs typeface="Tahoma" pitchFamily="34" charset="0"/>
              </a:rPr>
              <a:t>Avrupa’da İş Deneyimi Kazanma fırsatı elde edin</a:t>
            </a:r>
          </a:p>
          <a:p>
            <a:pPr>
              <a:defRPr/>
            </a:pPr>
            <a:r>
              <a:rPr lang="tr-TR" dirty="0" smtClean="0">
                <a:latin typeface="+mj-lt"/>
                <a:cs typeface="Tahoma" pitchFamily="34" charset="0"/>
              </a:rPr>
              <a:t>Başka bir ülkede çalışarak kişisel, akademik, kültürel ve dil gelişiminize katkı sağlayın</a:t>
            </a:r>
          </a:p>
          <a:p>
            <a:pPr>
              <a:defRPr/>
            </a:pPr>
            <a:r>
              <a:rPr lang="tr-TR" dirty="0" smtClean="0">
                <a:latin typeface="+mj-lt"/>
                <a:cs typeface="Tahoma" pitchFamily="34" charset="0"/>
              </a:rPr>
              <a:t>Daha kendine güvenli, daha bağımsız ve daha motive olmuş olarak dönün</a:t>
            </a:r>
          </a:p>
          <a:p>
            <a:pPr>
              <a:defRPr/>
            </a:pPr>
            <a:r>
              <a:rPr lang="tr-TR" dirty="0" smtClean="0">
                <a:latin typeface="+mj-lt"/>
                <a:cs typeface="Tahoma" pitchFamily="34" charset="0"/>
              </a:rPr>
              <a:t>Seyahat edin, yeni yerler görün</a:t>
            </a:r>
          </a:p>
          <a:p>
            <a:pPr>
              <a:defRPr/>
            </a:pPr>
            <a:r>
              <a:rPr lang="tr-TR" dirty="0" smtClean="0">
                <a:latin typeface="+mj-lt"/>
                <a:cs typeface="Tahoma" pitchFamily="34" charset="0"/>
              </a:rPr>
              <a:t>Kendinize yeni olanakların kapısını aralayın </a:t>
            </a:r>
          </a:p>
          <a:p>
            <a:pPr>
              <a:defRPr/>
            </a:pPr>
            <a:endParaRPr lang="tr-TR" dirty="0">
              <a:latin typeface="+mj-l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ua.gov.tr/images/default-source/default-album/sporkazand%C4%B1r%C4%B1re-ana-program.jpg?sfvrsn=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8764" y="260351"/>
            <a:ext cx="9139237"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9F61192E-EA56-4D4F-A2D8-E0C3AF929007}"/>
              </a:ext>
            </a:extLst>
          </p:cNvPr>
          <p:cNvSpPr>
            <a:spLocks noGrp="1"/>
          </p:cNvSpPr>
          <p:nvPr>
            <p:ph type="title"/>
          </p:nvPr>
        </p:nvSpPr>
        <p:spPr>
          <a:xfrm>
            <a:off x="1841157" y="657061"/>
            <a:ext cx="9778785" cy="687454"/>
          </a:xfrm>
        </p:spPr>
        <p:txBody>
          <a:bodyPr>
            <a:normAutofit fontScale="90000"/>
          </a:bodyPr>
          <a:lstStyle/>
          <a:p>
            <a:r>
              <a:rPr lang="tr-TR" b="1" dirty="0" smtClean="0">
                <a:solidFill>
                  <a:srgbClr val="8E0000"/>
                </a:solidFill>
                <a:latin typeface="Arial" panose="020B0604020202020204" pitchFamily="34" charset="0"/>
                <a:cs typeface="Arial" panose="020B0604020202020204" pitchFamily="34" charset="0"/>
              </a:rPr>
              <a:t>GİRİŞ</a:t>
            </a:r>
            <a:endParaRPr lang="en-GB" b="1" dirty="0">
              <a:solidFill>
                <a:srgbClr val="8E0000"/>
              </a:solidFill>
              <a:latin typeface="Arial" panose="020B0604020202020204" pitchFamily="34" charset="0"/>
              <a:cs typeface="Arial" panose="020B0604020202020204" pitchFamily="34" charset="0"/>
            </a:endParaRPr>
          </a:p>
        </p:txBody>
      </p:sp>
      <p:sp>
        <p:nvSpPr>
          <p:cNvPr id="3" name="İçerik Yer Tutucusu 2">
            <a:extLst>
              <a:ext uri="{FF2B5EF4-FFF2-40B4-BE49-F238E27FC236}">
                <a16:creationId xmlns="" xmlns:a16="http://schemas.microsoft.com/office/drawing/2014/main" id="{8AE2322C-9988-4C87-BD83-4133830C019C}"/>
              </a:ext>
            </a:extLst>
          </p:cNvPr>
          <p:cNvSpPr>
            <a:spLocks noGrp="1"/>
          </p:cNvSpPr>
          <p:nvPr>
            <p:ph idx="1"/>
          </p:nvPr>
        </p:nvSpPr>
        <p:spPr>
          <a:xfrm>
            <a:off x="1705232" y="1989436"/>
            <a:ext cx="10128422" cy="3472248"/>
          </a:xfrm>
        </p:spPr>
        <p:txBody>
          <a:bodyPr>
            <a:normAutofit/>
          </a:bodyPr>
          <a:lstStyle/>
          <a:p>
            <a:pPr marL="0" indent="0">
              <a:buNone/>
            </a:pPr>
            <a:r>
              <a:rPr lang="tr-TR" sz="3200" dirty="0" smtClean="0">
                <a:latin typeface="Arial" panose="020B0604020202020204" pitchFamily="34" charset="0"/>
                <a:cs typeface="Arial" panose="020B0604020202020204" pitchFamily="34" charset="0"/>
              </a:rPr>
              <a:t>Yaşam ve kariyer planlarınızın önemli engellerinden biri de </a:t>
            </a:r>
            <a:r>
              <a:rPr lang="tr-TR" sz="3200" u="sng" dirty="0" smtClean="0">
                <a:solidFill>
                  <a:srgbClr val="C00000"/>
                </a:solidFill>
                <a:latin typeface="Arial" panose="020B0604020202020204" pitchFamily="34" charset="0"/>
                <a:cs typeface="Arial" panose="020B0604020202020204" pitchFamily="34" charset="0"/>
              </a:rPr>
              <a:t>bağımlılıktır.</a:t>
            </a:r>
          </a:p>
          <a:p>
            <a:pPr marL="0" indent="0">
              <a:buNone/>
            </a:pPr>
            <a:r>
              <a:rPr lang="tr-TR" sz="3200" u="sng" dirty="0" smtClean="0">
                <a:solidFill>
                  <a:srgbClr val="C00000"/>
                </a:solidFill>
                <a:latin typeface="Arial" panose="020B0604020202020204" pitchFamily="34" charset="0"/>
                <a:cs typeface="Arial" panose="020B0604020202020204" pitchFamily="34" charset="0"/>
              </a:rPr>
              <a:t>Bağımlı olmamak </a:t>
            </a:r>
            <a:r>
              <a:rPr lang="tr-TR" sz="3200" dirty="0" smtClean="0">
                <a:latin typeface="Arial" panose="020B0604020202020204" pitchFamily="34" charset="0"/>
                <a:cs typeface="Arial" panose="020B0604020202020204" pitchFamily="34" charset="0"/>
              </a:rPr>
              <a:t>ve </a:t>
            </a:r>
            <a:r>
              <a:rPr lang="tr-TR" sz="3200" u="sng" dirty="0" smtClean="0">
                <a:solidFill>
                  <a:srgbClr val="C00000"/>
                </a:solidFill>
                <a:latin typeface="Arial" panose="020B0604020202020204" pitchFamily="34" charset="0"/>
                <a:cs typeface="Arial" panose="020B0604020202020204" pitchFamily="34" charset="0"/>
              </a:rPr>
              <a:t>bağımlılığı önlemek </a:t>
            </a:r>
            <a:r>
              <a:rPr lang="tr-TR" sz="3200" dirty="0" smtClean="0">
                <a:latin typeface="Arial" panose="020B0604020202020204" pitchFamily="34" charset="0"/>
                <a:cs typeface="Arial" panose="020B0604020202020204" pitchFamily="34" charset="0"/>
              </a:rPr>
              <a:t>için riskli davranışlara hiç başlamamak; </a:t>
            </a:r>
            <a:r>
              <a:rPr lang="tr-TR" sz="3200" b="1" u="sng" dirty="0" smtClean="0">
                <a:latin typeface="Arial" panose="020B0604020202020204" pitchFamily="34" charset="0"/>
                <a:cs typeface="Arial" panose="020B0604020202020204" pitchFamily="34" charset="0"/>
              </a:rPr>
              <a:t>kariyer hedeflerinize ulaşmak için</a:t>
            </a:r>
            <a:r>
              <a:rPr lang="tr-TR" sz="3200" b="1" dirty="0" smtClean="0">
                <a:latin typeface="Arial" panose="020B0604020202020204" pitchFamily="34" charset="0"/>
                <a:cs typeface="Arial" panose="020B0604020202020204" pitchFamily="34" charset="0"/>
              </a:rPr>
              <a:t> </a:t>
            </a:r>
            <a:r>
              <a:rPr lang="tr-TR" sz="3200" dirty="0" smtClean="0">
                <a:latin typeface="Arial" panose="020B0604020202020204" pitchFamily="34" charset="0"/>
                <a:cs typeface="Arial" panose="020B0604020202020204" pitchFamily="34" charset="0"/>
              </a:rPr>
              <a:t>çok önemlidir.         </a:t>
            </a:r>
          </a:p>
          <a:p>
            <a:pPr marL="0" indent="0">
              <a:buNone/>
            </a:pPr>
            <a:r>
              <a:rPr lang="tr-TR" sz="3200" dirty="0">
                <a:latin typeface="Arial" panose="020B0604020202020204" pitchFamily="34" charset="0"/>
                <a:cs typeface="Arial" panose="020B0604020202020204" pitchFamily="34" charset="0"/>
              </a:rPr>
              <a:t> </a:t>
            </a:r>
            <a:r>
              <a:rPr lang="tr-TR" sz="3200" dirty="0" smtClean="0">
                <a:latin typeface="Arial" panose="020B0604020202020204" pitchFamily="34" charset="0"/>
                <a:cs typeface="Arial" panose="020B0604020202020204" pitchFamily="34" charset="0"/>
              </a:rPr>
              <a:t>       </a:t>
            </a:r>
          </a:p>
          <a:p>
            <a:pPr marL="0" indent="0">
              <a:buNone/>
            </a:pPr>
            <a:endParaRPr lang="tr-TR" dirty="0" smtClean="0"/>
          </a:p>
          <a:p>
            <a:pPr marL="0" indent="0">
              <a:buNone/>
            </a:pPr>
            <a:endParaRPr lang="en-GB" dirty="0"/>
          </a:p>
        </p:txBody>
      </p:sp>
    </p:spTree>
    <p:extLst>
      <p:ext uri="{BB962C8B-B14F-4D97-AF65-F5344CB8AC3E}">
        <p14:creationId xmlns:p14="http://schemas.microsoft.com/office/powerpoint/2010/main" val="13527151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Başlık"/>
          <p:cNvSpPr>
            <a:spLocks noGrp="1"/>
          </p:cNvSpPr>
          <p:nvPr>
            <p:ph type="title"/>
          </p:nvPr>
        </p:nvSpPr>
        <p:spPr/>
        <p:txBody>
          <a:bodyPr/>
          <a:lstStyle/>
          <a:p>
            <a:pPr eaLnBrk="1" hangingPunct="1"/>
            <a:r>
              <a:rPr lang="tr-TR" altLang="en-US" b="1" smtClean="0">
                <a:solidFill>
                  <a:srgbClr val="0070C0"/>
                </a:solidFill>
              </a:rPr>
              <a:t>İletişim</a:t>
            </a:r>
            <a:r>
              <a:rPr lang="tr-TR" altLang="en-US" smtClean="0"/>
              <a:t> </a:t>
            </a:r>
          </a:p>
        </p:txBody>
      </p:sp>
      <p:sp>
        <p:nvSpPr>
          <p:cNvPr id="21507" name="2 İçerik Yer Tutucusu"/>
          <p:cNvSpPr>
            <a:spLocks noGrp="1"/>
          </p:cNvSpPr>
          <p:nvPr>
            <p:ph idx="1"/>
          </p:nvPr>
        </p:nvSpPr>
        <p:spPr/>
        <p:txBody>
          <a:bodyPr/>
          <a:lstStyle/>
          <a:p>
            <a:pPr algn="ctr" eaLnBrk="1" hangingPunct="1">
              <a:buFont typeface="Arial" panose="020B0604020202020204" pitchFamily="34" charset="0"/>
              <a:buNone/>
            </a:pPr>
            <a:r>
              <a:rPr lang="tr-TR" altLang="en-US" smtClean="0"/>
              <a:t>Çukurova Üniversitesi Dış İlişkiler Birimi</a:t>
            </a:r>
          </a:p>
          <a:p>
            <a:pPr algn="ctr" eaLnBrk="1" hangingPunct="1">
              <a:buFont typeface="Arial" panose="020B0604020202020204" pitchFamily="34" charset="0"/>
              <a:buNone/>
            </a:pPr>
            <a:endParaRPr lang="tr-TR" altLang="en-US" smtClean="0">
              <a:hlinkClick r:id=""/>
            </a:endParaRPr>
          </a:p>
          <a:p>
            <a:pPr algn="ctr" eaLnBrk="1" hangingPunct="1">
              <a:buFont typeface="Arial" panose="020B0604020202020204" pitchFamily="34" charset="0"/>
              <a:buNone/>
            </a:pPr>
            <a:r>
              <a:rPr lang="tr-TR" altLang="en-US" smtClean="0">
                <a:hlinkClick r:id=""/>
              </a:rPr>
              <a:t>http://international.cu.edu.tr/tr/Default.aspx</a:t>
            </a:r>
            <a:endParaRPr lang="tr-TR" altLang="en-US" smtClean="0"/>
          </a:p>
          <a:p>
            <a:pPr algn="ctr" eaLnBrk="1" hangingPunct="1">
              <a:buFont typeface="Arial" panose="020B0604020202020204" pitchFamily="34" charset="0"/>
              <a:buNone/>
            </a:pPr>
            <a:endParaRPr lang="tr-TR" altLang="en-US" smtClean="0"/>
          </a:p>
          <a:p>
            <a:pPr algn="ctr" eaLnBrk="1" hangingPunct="1">
              <a:buFont typeface="Arial" panose="020B0604020202020204" pitchFamily="34" charset="0"/>
              <a:buNone/>
            </a:pPr>
            <a:r>
              <a:rPr lang="tr-TR" altLang="en-US" smtClean="0"/>
              <a:t>Telefon: 3386411</a:t>
            </a:r>
          </a:p>
          <a:p>
            <a:pPr algn="ctr" eaLnBrk="1" hangingPunct="1">
              <a:buFont typeface="Arial" panose="020B0604020202020204" pitchFamily="34" charset="0"/>
              <a:buNone/>
            </a:pPr>
            <a:r>
              <a:rPr lang="tr-TR" altLang="en-US" smtClean="0"/>
              <a:t>Öğrenim Hareketliliği: </a:t>
            </a:r>
            <a:r>
              <a:rPr lang="tr-TR" altLang="en-US" smtClean="0">
                <a:hlinkClick r:id="rId2"/>
              </a:rPr>
              <a:t>erasmus@cu.edu.tr</a:t>
            </a:r>
            <a:r>
              <a:rPr lang="tr-TR" altLang="en-US" smtClean="0"/>
              <a:t> </a:t>
            </a:r>
          </a:p>
          <a:p>
            <a:pPr algn="ctr" eaLnBrk="1" hangingPunct="1">
              <a:buFont typeface="Arial" panose="020B0604020202020204" pitchFamily="34" charset="0"/>
              <a:buNone/>
            </a:pPr>
            <a:r>
              <a:rPr lang="tr-TR" altLang="en-US" smtClean="0"/>
              <a:t>Staj Hareketliliği: </a:t>
            </a:r>
            <a:r>
              <a:rPr lang="tr-TR" altLang="en-US" smtClean="0">
                <a:hlinkClick r:id="rId3"/>
              </a:rPr>
              <a:t>erasmuspl@cu.edu.tr</a:t>
            </a:r>
            <a:r>
              <a:rPr lang="tr-TR" altLang="en-US" smtClean="0"/>
              <a:t>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3810000" y="1556792"/>
            <a:ext cx="6172200" cy="1872208"/>
          </a:xfrm>
        </p:spPr>
        <p:txBody>
          <a:bodyPr>
            <a:normAutofit fontScale="90000"/>
          </a:bodyPr>
          <a:lstStyle/>
          <a:p>
            <a:pPr algn="ctr"/>
            <a:r>
              <a:rPr lang="tr-TR" dirty="0" smtClean="0">
                <a:solidFill>
                  <a:schemeClr val="accent1">
                    <a:lumMod val="75000"/>
                  </a:schemeClr>
                </a:solidFill>
              </a:rPr>
              <a:t>FARABİ DEĞİŞİM PROGRAMI TANITIMI</a:t>
            </a:r>
            <a:endParaRPr lang="tr-TR" dirty="0">
              <a:solidFill>
                <a:schemeClr val="accent1">
                  <a:lumMod val="75000"/>
                </a:schemeClr>
              </a:solidFill>
            </a:endParaRPr>
          </a:p>
        </p:txBody>
      </p:sp>
      <p:sp>
        <p:nvSpPr>
          <p:cNvPr id="3" name="Alt Başlık 2"/>
          <p:cNvSpPr>
            <a:spLocks noGrp="1"/>
          </p:cNvSpPr>
          <p:nvPr>
            <p:ph type="subTitle" idx="1"/>
          </p:nvPr>
        </p:nvSpPr>
        <p:spPr/>
        <p:txBody>
          <a:bodyPr/>
          <a:lstStyle/>
          <a:p>
            <a:endParaRPr lang="tr-T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561" y="3429000"/>
            <a:ext cx="1323975"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7547" y="4869160"/>
            <a:ext cx="706165"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689" y="4485481"/>
            <a:ext cx="661987" cy="479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542" y="5733256"/>
            <a:ext cx="661987" cy="479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3151" y="5373216"/>
            <a:ext cx="504056" cy="479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Resim 5" descr="Ç.Ü. Orjinal Logo 640x480"/>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2137181" y="361453"/>
            <a:ext cx="10572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99801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pic>
        <p:nvPicPr>
          <p:cNvPr id="4" name="İçerik Yer Tutucusu 3"/>
          <p:cNvPicPr>
            <a:picLocks noGrp="1"/>
          </p:cNvPicPr>
          <p:nvPr>
            <p:ph sz="quarter" idx="1"/>
          </p:nvPr>
        </p:nvPicPr>
        <p:blipFill>
          <a:blip r:embed="rId2" cstate="print"/>
          <a:srcRect/>
          <a:stretch>
            <a:fillRect/>
          </a:stretch>
        </p:blipFill>
        <p:spPr bwMode="auto">
          <a:xfrm>
            <a:off x="1524000" y="0"/>
            <a:ext cx="9144000" cy="7406680"/>
          </a:xfrm>
          <a:prstGeom prst="rect">
            <a:avLst/>
          </a:prstGeom>
          <a:noFill/>
          <a:ln w="9525">
            <a:noFill/>
            <a:miter lim="800000"/>
            <a:headEnd/>
            <a:tailEnd/>
          </a:ln>
        </p:spPr>
      </p:pic>
    </p:spTree>
    <p:extLst>
      <p:ext uri="{BB962C8B-B14F-4D97-AF65-F5344CB8AC3E}">
        <p14:creationId xmlns:p14="http://schemas.microsoft.com/office/powerpoint/2010/main" val="21411913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307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ol Ok 4"/>
          <p:cNvSpPr/>
          <p:nvPr/>
        </p:nvSpPr>
        <p:spPr>
          <a:xfrm>
            <a:off x="8400256" y="2270301"/>
            <a:ext cx="648072"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017669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981200" y="274638"/>
            <a:ext cx="8219256" cy="1143000"/>
          </a:xfrm>
        </p:spPr>
        <p:txBody>
          <a:bodyPr/>
          <a:lstStyle/>
          <a:p>
            <a:pPr algn="ctr"/>
            <a:r>
              <a:rPr lang="tr-TR" b="1" dirty="0" smtClean="0">
                <a:solidFill>
                  <a:schemeClr val="accent1">
                    <a:lumMod val="75000"/>
                  </a:schemeClr>
                </a:solidFill>
              </a:rPr>
              <a:t>FARABİ DEĞİŞİM PROGRAMI </a:t>
            </a:r>
            <a:endParaRPr lang="tr-TR" b="1" dirty="0">
              <a:solidFill>
                <a:schemeClr val="accent1">
                  <a:lumMod val="75000"/>
                </a:schemeClr>
              </a:solidFill>
            </a:endParaRPr>
          </a:p>
        </p:txBody>
      </p:sp>
      <p:sp>
        <p:nvSpPr>
          <p:cNvPr id="3" name="İçerik Yer Tutucusu 2"/>
          <p:cNvSpPr>
            <a:spLocks noGrp="1"/>
          </p:cNvSpPr>
          <p:nvPr>
            <p:ph sz="quarter" idx="1"/>
          </p:nvPr>
        </p:nvSpPr>
        <p:spPr/>
        <p:txBody>
          <a:bodyPr>
            <a:normAutofit/>
          </a:bodyPr>
          <a:lstStyle/>
          <a:p>
            <a:pPr marL="0" indent="0" algn="just">
              <a:buNone/>
            </a:pPr>
            <a:endParaRPr lang="tr-TR" altLang="tr-TR" dirty="0">
              <a:latin typeface="Arial" charset="0"/>
              <a:cs typeface="Arial" charset="0"/>
            </a:endParaRPr>
          </a:p>
          <a:p>
            <a:pPr algn="just"/>
            <a:r>
              <a:rPr lang="tr-TR" altLang="tr-TR" dirty="0" smtClean="0">
                <a:latin typeface="Arial" charset="0"/>
                <a:cs typeface="Arial" charset="0"/>
              </a:rPr>
              <a:t>Kısaca "Farabi Değişim Programı" olarak adlandırılan Yükseköğretim </a:t>
            </a:r>
            <a:r>
              <a:rPr lang="tr-TR" altLang="tr-TR" dirty="0">
                <a:latin typeface="Arial" charset="0"/>
                <a:cs typeface="Arial" charset="0"/>
              </a:rPr>
              <a:t>K</a:t>
            </a:r>
            <a:r>
              <a:rPr lang="tr-TR" altLang="tr-TR" dirty="0" smtClean="0">
                <a:latin typeface="Arial" charset="0"/>
                <a:cs typeface="Arial" charset="0"/>
              </a:rPr>
              <a:t>urumları </a:t>
            </a:r>
            <a:r>
              <a:rPr lang="tr-TR" altLang="tr-TR" dirty="0">
                <a:latin typeface="Arial" charset="0"/>
                <a:cs typeface="Arial" charset="0"/>
              </a:rPr>
              <a:t>A</a:t>
            </a:r>
            <a:r>
              <a:rPr lang="tr-TR" altLang="tr-TR" dirty="0" smtClean="0">
                <a:latin typeface="Arial" charset="0"/>
                <a:cs typeface="Arial" charset="0"/>
              </a:rPr>
              <a:t>rasında </a:t>
            </a:r>
            <a:r>
              <a:rPr lang="tr-TR" altLang="tr-TR" dirty="0">
                <a:latin typeface="Arial" charset="0"/>
                <a:cs typeface="Arial" charset="0"/>
              </a:rPr>
              <a:t>Ö</a:t>
            </a:r>
            <a:r>
              <a:rPr lang="tr-TR" altLang="tr-TR" dirty="0" smtClean="0">
                <a:latin typeface="Arial" charset="0"/>
                <a:cs typeface="Arial" charset="0"/>
              </a:rPr>
              <a:t>ğrenci </a:t>
            </a:r>
            <a:r>
              <a:rPr lang="tr-TR" altLang="tr-TR" dirty="0">
                <a:latin typeface="Arial" charset="0"/>
                <a:cs typeface="Arial" charset="0"/>
              </a:rPr>
              <a:t>ve </a:t>
            </a:r>
            <a:r>
              <a:rPr lang="tr-TR" altLang="tr-TR" dirty="0" smtClean="0">
                <a:latin typeface="Arial" charset="0"/>
                <a:cs typeface="Arial" charset="0"/>
              </a:rPr>
              <a:t>Öğretim </a:t>
            </a:r>
            <a:r>
              <a:rPr lang="tr-TR" altLang="tr-TR" dirty="0">
                <a:latin typeface="Arial" charset="0"/>
                <a:cs typeface="Arial" charset="0"/>
              </a:rPr>
              <a:t>Ü</a:t>
            </a:r>
            <a:r>
              <a:rPr lang="tr-TR" altLang="tr-TR" dirty="0" smtClean="0">
                <a:latin typeface="Arial" charset="0"/>
                <a:cs typeface="Arial" charset="0"/>
              </a:rPr>
              <a:t>yesi </a:t>
            </a:r>
            <a:r>
              <a:rPr lang="tr-TR" altLang="tr-TR" dirty="0">
                <a:latin typeface="Arial" charset="0"/>
                <a:cs typeface="Arial" charset="0"/>
              </a:rPr>
              <a:t>D</a:t>
            </a:r>
            <a:r>
              <a:rPr lang="tr-TR" altLang="tr-TR" dirty="0" smtClean="0">
                <a:latin typeface="Arial" charset="0"/>
                <a:cs typeface="Arial" charset="0"/>
              </a:rPr>
              <a:t>eğişim </a:t>
            </a:r>
            <a:r>
              <a:rPr lang="tr-TR" altLang="tr-TR" dirty="0">
                <a:latin typeface="Arial" charset="0"/>
                <a:cs typeface="Arial" charset="0"/>
              </a:rPr>
              <a:t>P</a:t>
            </a:r>
            <a:r>
              <a:rPr lang="tr-TR" altLang="tr-TR" dirty="0" smtClean="0">
                <a:latin typeface="Arial" charset="0"/>
                <a:cs typeface="Arial" charset="0"/>
              </a:rPr>
              <a:t>rogramıdır</a:t>
            </a:r>
            <a:r>
              <a:rPr lang="tr-TR" altLang="tr-TR" dirty="0">
                <a:latin typeface="Arial" charset="0"/>
                <a:cs typeface="Arial" charset="0"/>
              </a:rPr>
              <a:t>.  </a:t>
            </a:r>
            <a:br>
              <a:rPr lang="tr-TR" altLang="tr-TR" dirty="0">
                <a:latin typeface="Arial" charset="0"/>
                <a:cs typeface="Arial" charset="0"/>
              </a:rPr>
            </a:br>
            <a:r>
              <a:rPr lang="tr-TR" altLang="tr-TR" dirty="0">
                <a:latin typeface="Arial" charset="0"/>
                <a:cs typeface="Arial" charset="0"/>
              </a:rPr>
              <a:t>(2010 yılında öğretim üyesi değişimi durdurulmuştur</a:t>
            </a:r>
            <a:r>
              <a:rPr lang="tr-TR" altLang="tr-TR" dirty="0" smtClean="0">
                <a:latin typeface="Arial" charset="0"/>
                <a:cs typeface="Arial" charset="0"/>
              </a:rPr>
              <a:t>.)</a:t>
            </a:r>
          </a:p>
          <a:p>
            <a:pPr algn="just"/>
            <a:endParaRPr lang="tr-TR" altLang="tr-TR" dirty="0">
              <a:latin typeface="Arial" charset="0"/>
              <a:cs typeface="Arial" charset="0"/>
            </a:endParaRPr>
          </a:p>
          <a:p>
            <a:pPr algn="just"/>
            <a:r>
              <a:rPr lang="tr-TR" altLang="tr-TR" dirty="0" smtClean="0">
                <a:latin typeface="Arial" charset="0"/>
                <a:cs typeface="Arial" charset="0"/>
              </a:rPr>
              <a:t>Farabi </a:t>
            </a:r>
            <a:r>
              <a:rPr lang="tr-TR" altLang="tr-TR" dirty="0">
                <a:latin typeface="Arial" charset="0"/>
                <a:cs typeface="Arial" charset="0"/>
              </a:rPr>
              <a:t>Değişim Programı, öğrencilerin bir veya iki yarıyıl süresince kendi kurumlarının dışında bir  yükseköğretim kurumunda  eğitim faaliyetlerine devam etmelerini amaçlamaktadır</a:t>
            </a:r>
            <a:r>
              <a:rPr lang="tr-TR" altLang="tr-TR" dirty="0" smtClean="0">
                <a:latin typeface="Arial" charset="0"/>
                <a:cs typeface="Arial" charset="0"/>
              </a:rPr>
              <a:t>.</a:t>
            </a:r>
          </a:p>
          <a:p>
            <a:pPr algn="just"/>
            <a:endParaRPr lang="tr-TR" altLang="tr-TR" dirty="0">
              <a:latin typeface="Arial" charset="0"/>
              <a:cs typeface="Arial" charset="0"/>
            </a:endParaRPr>
          </a:p>
          <a:p>
            <a:pPr algn="just"/>
            <a:endParaRPr lang="tr-TR" altLang="tr-TR" dirty="0" smtClean="0">
              <a:latin typeface="Arial" charset="0"/>
              <a:cs typeface="Arial" charset="0"/>
            </a:endParaRPr>
          </a:p>
          <a:p>
            <a:pPr algn="just"/>
            <a:endParaRPr lang="tr-TR"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4393" y="5679669"/>
            <a:ext cx="661987" cy="629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73562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981200" y="274638"/>
            <a:ext cx="7787208" cy="1143000"/>
          </a:xfrm>
        </p:spPr>
        <p:txBody>
          <a:bodyPr/>
          <a:lstStyle/>
          <a:p>
            <a:pPr algn="ctr"/>
            <a:r>
              <a:rPr lang="tr-TR" b="1" dirty="0">
                <a:solidFill>
                  <a:schemeClr val="accent1">
                    <a:lumMod val="75000"/>
                  </a:schemeClr>
                </a:solidFill>
              </a:rPr>
              <a:t>FARABİ DEĞİŞİM PROGRAMI </a:t>
            </a:r>
            <a:endParaRPr lang="tr-TR" dirty="0"/>
          </a:p>
        </p:txBody>
      </p:sp>
      <p:sp>
        <p:nvSpPr>
          <p:cNvPr id="3" name="İçerik Yer Tutucusu 2"/>
          <p:cNvSpPr>
            <a:spLocks noGrp="1"/>
          </p:cNvSpPr>
          <p:nvPr>
            <p:ph sz="quarter" idx="1"/>
          </p:nvPr>
        </p:nvSpPr>
        <p:spPr>
          <a:xfrm>
            <a:off x="1981200" y="1600200"/>
            <a:ext cx="7859216" cy="4572000"/>
          </a:xfrm>
        </p:spPr>
        <p:txBody>
          <a:bodyPr/>
          <a:lstStyle/>
          <a:p>
            <a:pPr algn="just"/>
            <a:endParaRPr lang="tr-TR" dirty="0" smtClean="0">
              <a:latin typeface="Arial" panose="020B0604020202020204" pitchFamily="34" charset="0"/>
              <a:cs typeface="Arial" panose="020B0604020202020204" pitchFamily="34" charset="0"/>
            </a:endParaRPr>
          </a:p>
          <a:p>
            <a:pPr algn="just"/>
            <a:r>
              <a:rPr lang="tr-TR" dirty="0" smtClean="0">
                <a:latin typeface="Arial" panose="020B0604020202020204" pitchFamily="34" charset="0"/>
                <a:cs typeface="Arial" panose="020B0604020202020204" pitchFamily="34" charset="0"/>
              </a:rPr>
              <a:t>Prog</a:t>
            </a:r>
            <a:r>
              <a:rPr lang="tr-TR" altLang="tr-TR" dirty="0" smtClean="0">
                <a:latin typeface="Arial" charset="0"/>
                <a:cs typeface="Arial" charset="0"/>
              </a:rPr>
              <a:t>ramın </a:t>
            </a:r>
            <a:r>
              <a:rPr lang="tr-TR" altLang="tr-TR" dirty="0">
                <a:latin typeface="Arial" charset="0"/>
                <a:cs typeface="Arial" charset="0"/>
              </a:rPr>
              <a:t>asıl amacı öğrencilerimizin bilgi, beceri ve yetkinliklerini çeşitlendirerek zenginleştirmek, farklı sosyal ve kültürel ortamların tecrübesine imkan tanımak ve öğrencilerimizin kariyer hedeflerine ulaşmalarına katkı sağlamaktır.</a:t>
            </a:r>
          </a:p>
          <a:p>
            <a:endParaRPr lang="tr-TR" dirty="0"/>
          </a:p>
        </p:txBody>
      </p:sp>
    </p:spTree>
    <p:extLst>
      <p:ext uri="{BB962C8B-B14F-4D97-AF65-F5344CB8AC3E}">
        <p14:creationId xmlns:p14="http://schemas.microsoft.com/office/powerpoint/2010/main" val="37335729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981200" y="274638"/>
            <a:ext cx="7787208" cy="1143000"/>
          </a:xfrm>
        </p:spPr>
        <p:txBody>
          <a:bodyPr/>
          <a:lstStyle/>
          <a:p>
            <a:pPr algn="ctr"/>
            <a:r>
              <a:rPr lang="tr-TR" b="1" dirty="0">
                <a:solidFill>
                  <a:schemeClr val="accent1">
                    <a:lumMod val="75000"/>
                  </a:schemeClr>
                </a:solidFill>
              </a:rPr>
              <a:t>FARABİ DEĞİŞİM PROGRAMI </a:t>
            </a:r>
            <a:endParaRPr lang="tr-TR" dirty="0"/>
          </a:p>
        </p:txBody>
      </p:sp>
      <p:sp>
        <p:nvSpPr>
          <p:cNvPr id="3" name="İçerik Yer Tutucusu 2"/>
          <p:cNvSpPr>
            <a:spLocks noGrp="1"/>
          </p:cNvSpPr>
          <p:nvPr>
            <p:ph sz="quarter" idx="1"/>
          </p:nvPr>
        </p:nvSpPr>
        <p:spPr>
          <a:xfrm>
            <a:off x="1981200" y="1600200"/>
            <a:ext cx="7859216" cy="4572000"/>
          </a:xfrm>
        </p:spPr>
        <p:txBody>
          <a:bodyPr/>
          <a:lstStyle/>
          <a:p>
            <a:pPr algn="just"/>
            <a:endParaRPr lang="tr-TR" dirty="0" smtClean="0">
              <a:latin typeface="Arial" panose="020B0604020202020204" pitchFamily="34" charset="0"/>
              <a:cs typeface="Arial" panose="020B0604020202020204" pitchFamily="34" charset="0"/>
            </a:endParaRPr>
          </a:p>
          <a:p>
            <a:pPr algn="just"/>
            <a:r>
              <a:rPr lang="tr-TR" dirty="0" smtClean="0">
                <a:latin typeface="Arial" panose="020B0604020202020204" pitchFamily="34" charset="0"/>
                <a:cs typeface="Arial" panose="020B0604020202020204" pitchFamily="34" charset="0"/>
              </a:rPr>
              <a:t>Prog</a:t>
            </a:r>
            <a:r>
              <a:rPr lang="tr-TR" altLang="tr-TR" dirty="0" smtClean="0">
                <a:latin typeface="Arial" charset="0"/>
                <a:cs typeface="Arial" charset="0"/>
              </a:rPr>
              <a:t>ramın </a:t>
            </a:r>
            <a:r>
              <a:rPr lang="tr-TR" altLang="tr-TR" dirty="0">
                <a:latin typeface="Arial" charset="0"/>
                <a:cs typeface="Arial" charset="0"/>
              </a:rPr>
              <a:t>asıl amacı öğrencilerimizin bilgi, beceri ve yetkinliklerini çeşitlendirerek zenginleştirmek, farklı sosyal ve kültürel ortamların tecrübesine imkan tanımak ve öğrencilerimizin kariyer hedeflerine ulaşmalarına katkı sağlamaktır.</a:t>
            </a:r>
          </a:p>
          <a:p>
            <a:endParaRPr lang="tr-TR" dirty="0"/>
          </a:p>
        </p:txBody>
      </p:sp>
    </p:spTree>
    <p:extLst>
      <p:ext uri="{BB962C8B-B14F-4D97-AF65-F5344CB8AC3E}">
        <p14:creationId xmlns:p14="http://schemas.microsoft.com/office/powerpoint/2010/main" val="37335729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981200" y="274638"/>
            <a:ext cx="8219256" cy="1143000"/>
          </a:xfrm>
        </p:spPr>
        <p:txBody>
          <a:bodyPr>
            <a:normAutofit fontScale="90000"/>
          </a:bodyPr>
          <a:lstStyle/>
          <a:p>
            <a:pPr algn="ctr"/>
            <a:r>
              <a:rPr lang="tr-TR" b="1" dirty="0" smtClean="0">
                <a:solidFill>
                  <a:schemeClr val="accent1">
                    <a:lumMod val="75000"/>
                  </a:schemeClr>
                </a:solidFill>
              </a:rPr>
              <a:t>FARABİ DEĞİŞİM PROGRAMI PROTOKOLÜ</a:t>
            </a:r>
            <a:endParaRPr lang="tr-TR" b="1" dirty="0">
              <a:solidFill>
                <a:schemeClr val="accent1">
                  <a:lumMod val="75000"/>
                </a:schemeClr>
              </a:solidFill>
            </a:endParaRPr>
          </a:p>
        </p:txBody>
      </p:sp>
      <p:sp>
        <p:nvSpPr>
          <p:cNvPr id="3" name="İçerik Yer Tutucusu 2"/>
          <p:cNvSpPr>
            <a:spLocks noGrp="1"/>
          </p:cNvSpPr>
          <p:nvPr>
            <p:ph sz="quarter" idx="1"/>
          </p:nvPr>
        </p:nvSpPr>
        <p:spPr/>
        <p:txBody>
          <a:bodyPr/>
          <a:lstStyle/>
          <a:p>
            <a:pPr algn="just"/>
            <a:r>
              <a:rPr lang="tr-TR" altLang="tr-TR" dirty="0">
                <a:latin typeface="Arial" charset="0"/>
                <a:cs typeface="Arial" charset="0"/>
              </a:rPr>
              <a:t>Program iki </a:t>
            </a:r>
            <a:r>
              <a:rPr lang="tr-TR" altLang="tr-TR" dirty="0" smtClean="0">
                <a:latin typeface="Arial" charset="0"/>
                <a:cs typeface="Arial" charset="0"/>
              </a:rPr>
              <a:t>yükseköğretim kurumu </a:t>
            </a:r>
            <a:r>
              <a:rPr lang="tr-TR" altLang="tr-TR" dirty="0">
                <a:latin typeface="Arial" charset="0"/>
                <a:cs typeface="Arial" charset="0"/>
              </a:rPr>
              <a:t>arasında imzalanan “Farabi Değişim Programı Protokolü ile gerçekleştirilir”.</a:t>
            </a:r>
          </a:p>
          <a:p>
            <a:endParaRPr lang="tr-TR" dirty="0" smtClean="0"/>
          </a:p>
          <a:p>
            <a:pPr algn="just"/>
            <a:r>
              <a:rPr lang="tr-TR" altLang="tr-TR" dirty="0">
                <a:latin typeface="Arial" charset="0"/>
                <a:cs typeface="Arial" charset="0"/>
              </a:rPr>
              <a:t>İmzacı kurumlar, “Farabi Değişim Programı Protokolü” ile kendi aralarında program kapsamında ortak faaliyetler ve programlar gerçekleştirme konusunda işbirliği yapmayı taahhüt ederler.</a:t>
            </a:r>
          </a:p>
          <a:p>
            <a:endParaRPr lang="tr-TR"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4393" y="5679669"/>
            <a:ext cx="661987" cy="629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99581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981200" y="274638"/>
            <a:ext cx="8219256" cy="1143000"/>
          </a:xfrm>
        </p:spPr>
        <p:txBody>
          <a:bodyPr/>
          <a:lstStyle/>
          <a:p>
            <a:pPr algn="ctr"/>
            <a:r>
              <a:rPr lang="tr-TR" b="1" dirty="0" smtClean="0">
                <a:solidFill>
                  <a:schemeClr val="accent1">
                    <a:lumMod val="75000"/>
                  </a:schemeClr>
                </a:solidFill>
              </a:rPr>
              <a:t>KİMLER BAŞVURU YAPABİLİR ?</a:t>
            </a:r>
            <a:endParaRPr lang="tr-TR" b="1" dirty="0">
              <a:solidFill>
                <a:schemeClr val="accent1">
                  <a:lumMod val="75000"/>
                </a:schemeClr>
              </a:solidFill>
            </a:endParaRPr>
          </a:p>
        </p:txBody>
      </p:sp>
      <p:sp>
        <p:nvSpPr>
          <p:cNvPr id="3" name="İçerik Yer Tutucusu 2"/>
          <p:cNvSpPr>
            <a:spLocks noGrp="1"/>
          </p:cNvSpPr>
          <p:nvPr>
            <p:ph sz="quarter" idx="1"/>
          </p:nvPr>
        </p:nvSpPr>
        <p:spPr/>
        <p:txBody>
          <a:bodyPr>
            <a:normAutofit lnSpcReduction="10000"/>
          </a:bodyPr>
          <a:lstStyle/>
          <a:p>
            <a:pPr algn="just"/>
            <a:r>
              <a:rPr lang="tr-TR" altLang="tr-TR" dirty="0">
                <a:latin typeface="Arial" charset="0"/>
                <a:cs typeface="Arial" charset="0"/>
              </a:rPr>
              <a:t>Örgün eğitim verilen yükseköğretim programlarında kayıtlı </a:t>
            </a:r>
            <a:r>
              <a:rPr lang="tr-TR" altLang="tr-TR" u="sng" dirty="0">
                <a:latin typeface="Arial" charset="0"/>
                <a:cs typeface="Arial" charset="0"/>
              </a:rPr>
              <a:t>ön lisans</a:t>
            </a:r>
            <a:r>
              <a:rPr lang="tr-TR" altLang="tr-TR" dirty="0">
                <a:latin typeface="Arial" charset="0"/>
                <a:cs typeface="Arial" charset="0"/>
              </a:rPr>
              <a:t>, </a:t>
            </a:r>
            <a:r>
              <a:rPr lang="tr-TR" altLang="tr-TR" u="sng" dirty="0">
                <a:latin typeface="Arial" charset="0"/>
                <a:cs typeface="Arial" charset="0"/>
              </a:rPr>
              <a:t>lisans</a:t>
            </a:r>
            <a:r>
              <a:rPr lang="tr-TR" altLang="tr-TR" dirty="0">
                <a:latin typeface="Arial" charset="0"/>
                <a:cs typeface="Arial" charset="0"/>
              </a:rPr>
              <a:t>, </a:t>
            </a:r>
            <a:r>
              <a:rPr lang="tr-TR" altLang="tr-TR" u="sng" dirty="0">
                <a:latin typeface="Arial" charset="0"/>
                <a:cs typeface="Arial" charset="0"/>
              </a:rPr>
              <a:t>yüksek lisans</a:t>
            </a:r>
            <a:r>
              <a:rPr lang="tr-TR" altLang="tr-TR" dirty="0">
                <a:latin typeface="Arial" charset="0"/>
                <a:cs typeface="Arial" charset="0"/>
              </a:rPr>
              <a:t> ve </a:t>
            </a:r>
            <a:r>
              <a:rPr lang="tr-TR" altLang="tr-TR" u="sng" dirty="0">
                <a:latin typeface="Arial" charset="0"/>
                <a:cs typeface="Arial" charset="0"/>
              </a:rPr>
              <a:t>doktora</a:t>
            </a:r>
            <a:r>
              <a:rPr lang="tr-TR" altLang="tr-TR" dirty="0">
                <a:latin typeface="Arial" charset="0"/>
                <a:cs typeface="Arial" charset="0"/>
              </a:rPr>
              <a:t> öğrencileri yararlanabilir</a:t>
            </a:r>
            <a:r>
              <a:rPr lang="tr-TR" altLang="tr-TR" dirty="0" smtClean="0">
                <a:latin typeface="Arial" charset="0"/>
                <a:cs typeface="Arial" charset="0"/>
              </a:rPr>
              <a:t>.</a:t>
            </a:r>
          </a:p>
          <a:p>
            <a:endParaRPr lang="tr-TR" altLang="tr-TR" dirty="0">
              <a:latin typeface="Arial" charset="0"/>
              <a:cs typeface="Arial" charset="0"/>
            </a:endParaRPr>
          </a:p>
          <a:p>
            <a:pPr algn="just"/>
            <a:r>
              <a:rPr lang="tr-TR" altLang="tr-TR" dirty="0">
                <a:latin typeface="Arial" charset="0"/>
                <a:cs typeface="Arial" charset="0"/>
              </a:rPr>
              <a:t>Ön lisans ve lisans programlarının hazırlık ve birinci sınıfında okuyan </a:t>
            </a:r>
            <a:r>
              <a:rPr lang="tr-TR" altLang="tr-TR" dirty="0" smtClean="0">
                <a:latin typeface="Arial" charset="0"/>
                <a:cs typeface="Arial" charset="0"/>
              </a:rPr>
              <a:t>öğrenciler bu programdan </a:t>
            </a:r>
            <a:r>
              <a:rPr lang="tr-TR" altLang="tr-TR" u="sng" dirty="0" smtClean="0">
                <a:latin typeface="Arial" charset="0"/>
                <a:cs typeface="Arial" charset="0"/>
              </a:rPr>
              <a:t>yararlanamaz. </a:t>
            </a:r>
            <a:r>
              <a:rPr lang="tr-TR" altLang="tr-TR" dirty="0" smtClean="0">
                <a:latin typeface="Arial" charset="0"/>
                <a:cs typeface="Arial" charset="0"/>
              </a:rPr>
              <a:t>(1.sınfta 2.sınıf için başvuru yapılabilir)</a:t>
            </a:r>
          </a:p>
          <a:p>
            <a:pPr algn="just"/>
            <a:endParaRPr lang="tr-TR" altLang="tr-TR" u="sng" dirty="0" smtClean="0">
              <a:latin typeface="Arial" charset="0"/>
              <a:cs typeface="Arial" charset="0"/>
            </a:endParaRPr>
          </a:p>
          <a:p>
            <a:pPr algn="just"/>
            <a:r>
              <a:rPr lang="tr-TR" altLang="tr-TR" dirty="0" smtClean="0">
                <a:latin typeface="Arial" charset="0"/>
                <a:cs typeface="Arial" charset="0"/>
              </a:rPr>
              <a:t>Yüksek </a:t>
            </a:r>
            <a:r>
              <a:rPr lang="tr-TR" altLang="tr-TR" dirty="0">
                <a:latin typeface="Arial" charset="0"/>
                <a:cs typeface="Arial" charset="0"/>
              </a:rPr>
              <a:t>lisans ve doktora öğrencileri, hazırlık ve bilimsel hazırlık dönemleri ile esas eğitime başladıkları ilk yarıyıl için bu programdan </a:t>
            </a:r>
            <a:r>
              <a:rPr lang="tr-TR" altLang="tr-TR" u="sng" dirty="0">
                <a:latin typeface="Arial" charset="0"/>
                <a:cs typeface="Arial" charset="0"/>
              </a:rPr>
              <a:t>yararlanamazlar</a:t>
            </a:r>
            <a:r>
              <a:rPr lang="tr-TR" altLang="tr-TR" u="sng" dirty="0" smtClean="0">
                <a:latin typeface="Arial" charset="0"/>
                <a:cs typeface="Arial" charset="0"/>
              </a:rPr>
              <a:t>.</a:t>
            </a:r>
          </a:p>
          <a:p>
            <a:pPr algn="just"/>
            <a:endParaRPr lang="tr-TR" altLang="tr-TR" u="sng" dirty="0">
              <a:latin typeface="Arial" charset="0"/>
              <a:cs typeface="Arial" charset="0"/>
            </a:endParaRPr>
          </a:p>
          <a:p>
            <a:pPr algn="just"/>
            <a:endParaRPr lang="tr-TR" altLang="tr-TR" dirty="0">
              <a:latin typeface="Arial" charset="0"/>
              <a:cs typeface="Arial" charset="0"/>
            </a:endParaRPr>
          </a:p>
          <a:p>
            <a:endParaRPr lang="tr-TR" altLang="tr-TR" dirty="0">
              <a:latin typeface="Arial" charset="0"/>
              <a:cs typeface="Arial" charset="0"/>
            </a:endParaRPr>
          </a:p>
          <a:p>
            <a:endParaRPr lang="tr-TR"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4393" y="5679669"/>
            <a:ext cx="661987" cy="629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15751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sz="quarter" idx="1"/>
          </p:nvPr>
        </p:nvSpPr>
        <p:spPr/>
        <p:txBody>
          <a:bodyPr/>
          <a:lstStyle/>
          <a:p>
            <a:pPr algn="just"/>
            <a:r>
              <a:rPr lang="tr-TR" altLang="tr-TR" dirty="0">
                <a:latin typeface="Arial" charset="0"/>
                <a:cs typeface="Arial" charset="0"/>
              </a:rPr>
              <a:t>Üniversitemiz Tıp Fakültesi öğrencileri bu programdan 4. ve 5. sınıfta yararlanabilirler.</a:t>
            </a:r>
          </a:p>
          <a:p>
            <a:pPr algn="just"/>
            <a:endParaRPr lang="tr-TR" altLang="tr-TR" dirty="0" smtClean="0">
              <a:latin typeface="Arial" charset="0"/>
              <a:cs typeface="Arial" charset="0"/>
            </a:endParaRPr>
          </a:p>
          <a:p>
            <a:pPr algn="just"/>
            <a:r>
              <a:rPr lang="tr-TR" altLang="tr-TR" dirty="0" smtClean="0">
                <a:latin typeface="Arial" charset="0"/>
                <a:cs typeface="Arial" charset="0"/>
              </a:rPr>
              <a:t>Öğrenciler </a:t>
            </a:r>
            <a:r>
              <a:rPr lang="tr-TR" altLang="tr-TR" u="sng" dirty="0">
                <a:latin typeface="Arial" charset="0"/>
                <a:cs typeface="Arial" charset="0"/>
              </a:rPr>
              <a:t>her bir eğitim-öğretim kademesinde </a:t>
            </a:r>
            <a:r>
              <a:rPr lang="tr-TR" altLang="tr-TR" dirty="0" smtClean="0">
                <a:latin typeface="Arial" charset="0"/>
                <a:cs typeface="Arial" charset="0"/>
              </a:rPr>
              <a:t>(</a:t>
            </a:r>
            <a:r>
              <a:rPr lang="tr-TR" altLang="tr-TR" dirty="0" err="1">
                <a:latin typeface="Arial" charset="0"/>
                <a:cs typeface="Arial" charset="0"/>
              </a:rPr>
              <a:t>Ö</a:t>
            </a:r>
            <a:r>
              <a:rPr lang="tr-TR" altLang="tr-TR" dirty="0" err="1" smtClean="0">
                <a:latin typeface="Arial" charset="0"/>
                <a:cs typeface="Arial" charset="0"/>
              </a:rPr>
              <a:t>nlisans</a:t>
            </a:r>
            <a:r>
              <a:rPr lang="tr-TR" altLang="tr-TR" dirty="0">
                <a:latin typeface="Arial" charset="0"/>
                <a:cs typeface="Arial" charset="0"/>
              </a:rPr>
              <a:t>, </a:t>
            </a:r>
            <a:r>
              <a:rPr lang="tr-TR" altLang="tr-TR" dirty="0" smtClean="0">
                <a:latin typeface="Arial" charset="0"/>
                <a:cs typeface="Arial" charset="0"/>
              </a:rPr>
              <a:t>Lisans</a:t>
            </a:r>
            <a:r>
              <a:rPr lang="tr-TR" altLang="tr-TR" dirty="0">
                <a:latin typeface="Arial" charset="0"/>
                <a:cs typeface="Arial" charset="0"/>
              </a:rPr>
              <a:t>, Y</a:t>
            </a:r>
            <a:r>
              <a:rPr lang="tr-TR" altLang="tr-TR" dirty="0" smtClean="0">
                <a:latin typeface="Arial" charset="0"/>
                <a:cs typeface="Arial" charset="0"/>
              </a:rPr>
              <a:t>üksek </a:t>
            </a:r>
            <a:r>
              <a:rPr lang="tr-TR" altLang="tr-TR" dirty="0">
                <a:latin typeface="Arial" charset="0"/>
                <a:cs typeface="Arial" charset="0"/>
              </a:rPr>
              <a:t>L</a:t>
            </a:r>
            <a:r>
              <a:rPr lang="tr-TR" altLang="tr-TR" dirty="0" smtClean="0">
                <a:latin typeface="Arial" charset="0"/>
                <a:cs typeface="Arial" charset="0"/>
              </a:rPr>
              <a:t>isans</a:t>
            </a:r>
            <a:r>
              <a:rPr lang="tr-TR" altLang="tr-TR" dirty="0">
                <a:latin typeface="Arial" charset="0"/>
                <a:cs typeface="Arial" charset="0"/>
              </a:rPr>
              <a:t>, </a:t>
            </a:r>
            <a:r>
              <a:rPr lang="tr-TR" altLang="tr-TR" dirty="0" smtClean="0">
                <a:latin typeface="Arial" charset="0"/>
                <a:cs typeface="Arial" charset="0"/>
              </a:rPr>
              <a:t>Doktora) </a:t>
            </a:r>
            <a:r>
              <a:rPr lang="tr-TR" altLang="tr-TR" u="sng" dirty="0">
                <a:latin typeface="Arial" charset="0"/>
                <a:cs typeface="Arial" charset="0"/>
              </a:rPr>
              <a:t>birer kez</a:t>
            </a:r>
            <a:r>
              <a:rPr lang="tr-TR" altLang="tr-TR" dirty="0">
                <a:latin typeface="Arial" charset="0"/>
                <a:cs typeface="Arial" charset="0"/>
              </a:rPr>
              <a:t> Farabi Değişim Programından yararlanabilirler</a:t>
            </a:r>
            <a:r>
              <a:rPr lang="tr-TR" altLang="tr-TR" dirty="0" smtClean="0">
                <a:latin typeface="Arial" charset="0"/>
                <a:cs typeface="Arial" charset="0"/>
              </a:rPr>
              <a:t>.</a:t>
            </a:r>
          </a:p>
          <a:p>
            <a:pPr algn="just"/>
            <a:endParaRPr lang="tr-TR" altLang="tr-TR" dirty="0">
              <a:latin typeface="Arial" charset="0"/>
              <a:cs typeface="Arial" charset="0"/>
            </a:endParaRPr>
          </a:p>
          <a:p>
            <a:pPr algn="just"/>
            <a:endParaRPr lang="tr-TR" altLang="tr-TR" dirty="0">
              <a:latin typeface="Arial" charset="0"/>
              <a:cs typeface="Arial" charset="0"/>
            </a:endParaRPr>
          </a:p>
          <a:p>
            <a:endParaRPr lang="tr-TR"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4393" y="5679669"/>
            <a:ext cx="661987" cy="629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94311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1668162" y="1457579"/>
            <a:ext cx="10243752" cy="4696670"/>
          </a:xfrm>
          <a:prstGeom prst="rect">
            <a:avLst/>
          </a:prstGeom>
          <a:noFill/>
        </p:spPr>
        <p:txBody>
          <a:bodyPr wrap="square" rtlCol="0">
            <a:spAutoFit/>
          </a:bodyPr>
          <a:lstStyle/>
          <a:p>
            <a:pPr>
              <a:lnSpc>
                <a:spcPct val="110000"/>
              </a:lnSpc>
            </a:pPr>
            <a:r>
              <a:rPr lang="tr-TR" sz="4000" b="1" dirty="0" smtClean="0">
                <a:solidFill>
                  <a:srgbClr val="C00000"/>
                </a:solidFill>
                <a:latin typeface="Arial" panose="020B0604020202020204" pitchFamily="34" charset="0"/>
                <a:cs typeface="Arial" panose="020B0604020202020204" pitchFamily="34" charset="0"/>
              </a:rPr>
              <a:t>Bağımlılık</a:t>
            </a:r>
          </a:p>
          <a:p>
            <a:pPr>
              <a:lnSpc>
                <a:spcPct val="110000"/>
              </a:lnSpc>
            </a:pPr>
            <a:endParaRPr lang="tr-TR" sz="2400" b="1" dirty="0" smtClean="0">
              <a:solidFill>
                <a:srgbClr val="C00000"/>
              </a:solidFill>
              <a:latin typeface="Arial" panose="020B0604020202020204" pitchFamily="34" charset="0"/>
              <a:cs typeface="Arial" panose="020B0604020202020204" pitchFamily="34" charset="0"/>
            </a:endParaRPr>
          </a:p>
          <a:p>
            <a:pPr>
              <a:lnSpc>
                <a:spcPct val="110000"/>
              </a:lnSpc>
            </a:pPr>
            <a:r>
              <a:rPr lang="tr-TR" sz="3200" dirty="0" smtClean="0">
                <a:latin typeface="Arial" panose="020B0604020202020204" pitchFamily="34" charset="0"/>
                <a:cs typeface="Arial" panose="020B0604020202020204" pitchFamily="34" charset="0"/>
              </a:rPr>
              <a:t>Bireylerin, kendilerinin ruhsal ve bedensel sağlığına ya da sosyal yaşamına zarar vermesine karşın, belirli bir eylemi tekrarlamaya yönelik önüne geçilemez bir istek duymaları hali.  </a:t>
            </a:r>
          </a:p>
          <a:p>
            <a:pPr>
              <a:lnSpc>
                <a:spcPct val="110000"/>
              </a:lnSpc>
            </a:pPr>
            <a:endParaRPr lang="tr-TR" sz="2400" dirty="0">
              <a:latin typeface="Arial" panose="020B0604020202020204" pitchFamily="34" charset="0"/>
              <a:cs typeface="Arial" panose="020B0604020202020204" pitchFamily="34" charset="0"/>
            </a:endParaRPr>
          </a:p>
          <a:p>
            <a:pPr>
              <a:lnSpc>
                <a:spcPct val="110000"/>
              </a:lnSpc>
            </a:pPr>
            <a:endParaRPr lang="tr-TR" sz="2800" dirty="0" smtClean="0">
              <a:latin typeface="Arial" panose="020B0604020202020204" pitchFamily="34" charset="0"/>
              <a:cs typeface="Arial" panose="020B0604020202020204" pitchFamily="34" charset="0"/>
            </a:endParaRPr>
          </a:p>
          <a:p>
            <a:pPr>
              <a:lnSpc>
                <a:spcPct val="110000"/>
              </a:lnSpc>
            </a:pPr>
            <a:endParaRPr lang="tr-TR"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63039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981200" y="274638"/>
            <a:ext cx="8147248" cy="1143000"/>
          </a:xfrm>
        </p:spPr>
        <p:txBody>
          <a:bodyPr/>
          <a:lstStyle/>
          <a:p>
            <a:pPr algn="ctr"/>
            <a:r>
              <a:rPr lang="tr-TR" b="1" dirty="0" smtClean="0">
                <a:solidFill>
                  <a:schemeClr val="accent1">
                    <a:lumMod val="75000"/>
                  </a:schemeClr>
                </a:solidFill>
              </a:rPr>
              <a:t>BAŞVURU ŞARTLARI</a:t>
            </a:r>
            <a:endParaRPr lang="tr-TR" b="1" dirty="0">
              <a:solidFill>
                <a:schemeClr val="accent1">
                  <a:lumMod val="75000"/>
                </a:schemeClr>
              </a:solidFill>
            </a:endParaRPr>
          </a:p>
        </p:txBody>
      </p:sp>
      <p:sp>
        <p:nvSpPr>
          <p:cNvPr id="3" name="İçerik Yer Tutucusu 2"/>
          <p:cNvSpPr>
            <a:spLocks noGrp="1"/>
          </p:cNvSpPr>
          <p:nvPr>
            <p:ph sz="quarter" idx="1"/>
          </p:nvPr>
        </p:nvSpPr>
        <p:spPr/>
        <p:txBody>
          <a:bodyPr/>
          <a:lstStyle/>
          <a:p>
            <a:pPr algn="just"/>
            <a:r>
              <a:rPr lang="tr-TR" altLang="tr-TR" b="1" dirty="0">
                <a:latin typeface="Arial" charset="0"/>
                <a:cs typeface="Arial" charset="0"/>
              </a:rPr>
              <a:t>Ön lisans ve lisans öğrencilerinin genel akademik not ortalamasının en az </a:t>
            </a:r>
            <a:r>
              <a:rPr lang="tr-TR" altLang="tr-TR" b="1" u="sng" dirty="0">
                <a:latin typeface="Arial" charset="0"/>
                <a:cs typeface="Arial" charset="0"/>
              </a:rPr>
              <a:t>2.0/4 </a:t>
            </a:r>
            <a:r>
              <a:rPr lang="tr-TR" altLang="tr-TR" b="1" dirty="0">
                <a:latin typeface="Arial" charset="0"/>
                <a:cs typeface="Arial" charset="0"/>
              </a:rPr>
              <a:t>olması, </a:t>
            </a:r>
          </a:p>
          <a:p>
            <a:pPr algn="just"/>
            <a:endParaRPr lang="tr-TR" altLang="tr-TR" b="1" dirty="0">
              <a:latin typeface="Arial" charset="0"/>
              <a:cs typeface="Arial" charset="0"/>
            </a:endParaRPr>
          </a:p>
          <a:p>
            <a:pPr algn="just"/>
            <a:r>
              <a:rPr lang="tr-TR" altLang="tr-TR" b="1" dirty="0">
                <a:latin typeface="Arial" charset="0"/>
                <a:cs typeface="Arial" charset="0"/>
              </a:rPr>
              <a:t>Yüksek lisans ve doktora öğrencilerinin genel akademik not   ortalamasının en az </a:t>
            </a:r>
            <a:r>
              <a:rPr lang="tr-TR" altLang="tr-TR" b="1" u="sng" dirty="0">
                <a:latin typeface="Arial" charset="0"/>
                <a:cs typeface="Arial" charset="0"/>
              </a:rPr>
              <a:t>2.5/4</a:t>
            </a:r>
            <a:r>
              <a:rPr lang="tr-TR" altLang="tr-TR" b="1" dirty="0">
                <a:latin typeface="Arial" charset="0"/>
                <a:cs typeface="Arial" charset="0"/>
              </a:rPr>
              <a:t> olması gerekmektedir.</a:t>
            </a:r>
          </a:p>
          <a:p>
            <a:endParaRPr lang="tr-TR" dirty="0"/>
          </a:p>
        </p:txBody>
      </p:sp>
    </p:spTree>
    <p:extLst>
      <p:ext uri="{BB962C8B-B14F-4D97-AF65-F5344CB8AC3E}">
        <p14:creationId xmlns:p14="http://schemas.microsoft.com/office/powerpoint/2010/main" val="12699897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981200" y="274638"/>
            <a:ext cx="8219256" cy="1143000"/>
          </a:xfrm>
        </p:spPr>
        <p:txBody>
          <a:bodyPr>
            <a:normAutofit fontScale="90000"/>
          </a:bodyPr>
          <a:lstStyle/>
          <a:p>
            <a:pPr algn="ctr"/>
            <a:r>
              <a:rPr lang="tr-TR" altLang="tr-TR" b="1" dirty="0">
                <a:solidFill>
                  <a:schemeClr val="accent1">
                    <a:lumMod val="75000"/>
                  </a:schemeClr>
                </a:solidFill>
                <a:latin typeface="Arial" charset="0"/>
                <a:cs typeface="Arial" charset="0"/>
              </a:rPr>
              <a:t>BAŞVURUDA DİKKAT EDİLMESİ GEREKEN </a:t>
            </a:r>
            <a:r>
              <a:rPr lang="tr-TR" altLang="tr-TR" b="1" dirty="0" smtClean="0">
                <a:solidFill>
                  <a:schemeClr val="accent1">
                    <a:lumMod val="75000"/>
                  </a:schemeClr>
                </a:solidFill>
                <a:latin typeface="Arial" charset="0"/>
                <a:cs typeface="Arial" charset="0"/>
              </a:rPr>
              <a:t>KONULAR</a:t>
            </a:r>
            <a:endParaRPr lang="tr-TR" dirty="0">
              <a:solidFill>
                <a:schemeClr val="accent1">
                  <a:lumMod val="75000"/>
                </a:schemeClr>
              </a:solidFill>
            </a:endParaRPr>
          </a:p>
        </p:txBody>
      </p:sp>
      <p:sp>
        <p:nvSpPr>
          <p:cNvPr id="3" name="İçerik Yer Tutucusu 2"/>
          <p:cNvSpPr>
            <a:spLocks noGrp="1"/>
          </p:cNvSpPr>
          <p:nvPr>
            <p:ph sz="quarter" idx="1"/>
          </p:nvPr>
        </p:nvSpPr>
        <p:spPr/>
        <p:txBody>
          <a:bodyPr/>
          <a:lstStyle/>
          <a:p>
            <a:pPr algn="just"/>
            <a:r>
              <a:rPr lang="tr-TR" altLang="tr-TR" dirty="0" smtClean="0">
                <a:latin typeface="Arial" panose="020B0604020202020204" pitchFamily="34" charset="0"/>
                <a:cs typeface="Arial" panose="020B0604020202020204" pitchFamily="34" charset="0"/>
              </a:rPr>
              <a:t>Başvurular “Farabi </a:t>
            </a:r>
            <a:r>
              <a:rPr lang="tr-TR" altLang="tr-TR" dirty="0">
                <a:latin typeface="Arial" panose="020B0604020202020204" pitchFamily="34" charset="0"/>
                <a:cs typeface="Arial" panose="020B0604020202020204" pitchFamily="34" charset="0"/>
              </a:rPr>
              <a:t>Değişim Programı Protokolü imzaladığımız yani anlaşmalı olduğumuz  üniversite ve bölümlerine yapılmalıdır</a:t>
            </a:r>
            <a:r>
              <a:rPr lang="tr-TR" altLang="tr-TR" dirty="0" smtClean="0">
                <a:latin typeface="Arial" panose="020B0604020202020204" pitchFamily="34" charset="0"/>
                <a:cs typeface="Arial" panose="020B0604020202020204" pitchFamily="34" charset="0"/>
              </a:rPr>
              <a:t>. </a:t>
            </a:r>
          </a:p>
          <a:p>
            <a:pPr algn="just"/>
            <a:endParaRPr lang="tr-TR" altLang="tr-TR" dirty="0">
              <a:latin typeface="Arial" panose="020B0604020202020204" pitchFamily="34" charset="0"/>
              <a:cs typeface="Arial" panose="020B0604020202020204" pitchFamily="34" charset="0"/>
            </a:endParaRPr>
          </a:p>
          <a:p>
            <a:pPr algn="just"/>
            <a:r>
              <a:rPr lang="tr-TR" altLang="tr-TR" dirty="0" smtClean="0">
                <a:latin typeface="Arial" panose="020B0604020202020204" pitchFamily="34" charset="0"/>
                <a:cs typeface="Arial" panose="020B0604020202020204" pitchFamily="34" charset="0"/>
              </a:rPr>
              <a:t>Başvurulacak </a:t>
            </a:r>
            <a:r>
              <a:rPr lang="tr-TR" altLang="tr-TR" dirty="0">
                <a:latin typeface="Arial" panose="020B0604020202020204" pitchFamily="34" charset="0"/>
                <a:cs typeface="Arial" panose="020B0604020202020204" pitchFamily="34" charset="0"/>
              </a:rPr>
              <a:t>üniversiteleri belirlerken üniversitemizde alacağınız zorunlu derslerin tamamının birebir karşılığını gideceğiniz üniversitede bulmanız gerekmektedir. Yani </a:t>
            </a:r>
            <a:r>
              <a:rPr lang="tr-TR" altLang="tr-TR" u="sng" dirty="0">
                <a:latin typeface="Arial" panose="020B0604020202020204" pitchFamily="34" charset="0"/>
                <a:cs typeface="Arial" panose="020B0604020202020204" pitchFamily="34" charset="0"/>
              </a:rPr>
              <a:t>ders içeriği açısından uyumlu olan üniversiteler tercih edilmelidir. </a:t>
            </a:r>
            <a:endParaRPr lang="tr-TR" altLang="tr-TR" u="sng" dirty="0" smtClean="0">
              <a:latin typeface="Arial" panose="020B0604020202020204" pitchFamily="34" charset="0"/>
              <a:cs typeface="Arial" panose="020B0604020202020204" pitchFamily="34" charset="0"/>
            </a:endParaRPr>
          </a:p>
          <a:p>
            <a:pPr algn="just"/>
            <a:endParaRPr lang="tr-TR" altLang="tr-TR" dirty="0">
              <a:latin typeface="Arial" panose="020B0604020202020204" pitchFamily="34" charset="0"/>
              <a:cs typeface="Arial" panose="020B0604020202020204" pitchFamily="34" charset="0"/>
            </a:endParaRPr>
          </a:p>
          <a:p>
            <a:pPr algn="just"/>
            <a:endParaRPr lang="tr-TR"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4393" y="5679669"/>
            <a:ext cx="661987" cy="629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89995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981200" y="274638"/>
            <a:ext cx="7467600" cy="778098"/>
          </a:xfrm>
        </p:spPr>
        <p:txBody>
          <a:bodyPr/>
          <a:lstStyle/>
          <a:p>
            <a:endParaRPr lang="tr-TR" dirty="0"/>
          </a:p>
        </p:txBody>
      </p:sp>
      <p:sp>
        <p:nvSpPr>
          <p:cNvPr id="3" name="İçerik Yer Tutucusu 2"/>
          <p:cNvSpPr>
            <a:spLocks noGrp="1"/>
          </p:cNvSpPr>
          <p:nvPr>
            <p:ph sz="quarter" idx="1"/>
          </p:nvPr>
        </p:nvSpPr>
        <p:spPr>
          <a:xfrm>
            <a:off x="1981200" y="548680"/>
            <a:ext cx="7499176" cy="6048672"/>
          </a:xfrm>
        </p:spPr>
        <p:txBody>
          <a:bodyPr>
            <a:normAutofit fontScale="92500" lnSpcReduction="20000"/>
          </a:bodyPr>
          <a:lstStyle/>
          <a:p>
            <a:pPr marL="0" indent="0" algn="just">
              <a:buNone/>
            </a:pPr>
            <a:endParaRPr lang="tr-TR" altLang="tr-TR" dirty="0" smtClean="0">
              <a:latin typeface="Arial" panose="020B0604020202020204" pitchFamily="34" charset="0"/>
              <a:cs typeface="Arial" panose="020B0604020202020204" pitchFamily="34" charset="0"/>
            </a:endParaRPr>
          </a:p>
          <a:p>
            <a:pPr algn="just"/>
            <a:r>
              <a:rPr lang="tr-TR" altLang="tr-TR" dirty="0">
                <a:latin typeface="Arial" panose="020B0604020202020204" pitchFamily="34" charset="0"/>
                <a:cs typeface="Arial" panose="020B0604020202020204" pitchFamily="34" charset="0"/>
              </a:rPr>
              <a:t>Başta bölüm </a:t>
            </a:r>
            <a:r>
              <a:rPr lang="tr-TR" altLang="tr-TR" dirty="0" smtClean="0">
                <a:latin typeface="Arial" panose="020B0604020202020204" pitchFamily="34" charset="0"/>
                <a:cs typeface="Arial" panose="020B0604020202020204" pitchFamily="34" charset="0"/>
              </a:rPr>
              <a:t>koordinatörü </a:t>
            </a:r>
            <a:r>
              <a:rPr lang="tr-TR" altLang="tr-TR" dirty="0">
                <a:latin typeface="Arial" panose="020B0604020202020204" pitchFamily="34" charset="0"/>
                <a:cs typeface="Arial" panose="020B0604020202020204" pitchFamily="34" charset="0"/>
              </a:rPr>
              <a:t>olmak üzere bölüm kurulu tarafından onaylanan her ders uyumlu olarak kabul edilir</a:t>
            </a:r>
            <a:r>
              <a:rPr lang="tr-TR" altLang="tr-TR" dirty="0" smtClean="0">
                <a:latin typeface="Arial" panose="020B0604020202020204" pitchFamily="34" charset="0"/>
                <a:cs typeface="Arial" panose="020B0604020202020204" pitchFamily="34" charset="0"/>
              </a:rPr>
              <a:t>.</a:t>
            </a:r>
          </a:p>
          <a:p>
            <a:pPr algn="just"/>
            <a:endParaRPr lang="tr-TR" altLang="tr-TR" dirty="0">
              <a:latin typeface="Arial" panose="020B0604020202020204" pitchFamily="34" charset="0"/>
              <a:cs typeface="Arial" panose="020B0604020202020204" pitchFamily="34" charset="0"/>
            </a:endParaRPr>
          </a:p>
          <a:p>
            <a:pPr algn="just"/>
            <a:r>
              <a:rPr lang="tr-TR" altLang="tr-TR" dirty="0">
                <a:latin typeface="Arial" panose="020B0604020202020204" pitchFamily="34" charset="0"/>
                <a:cs typeface="Arial" panose="020B0604020202020204" pitchFamily="34" charset="0"/>
              </a:rPr>
              <a:t>Gidilen yükseköğretim kurumunun alt ve üst sınıflarından da dersler seçilebilir, değişimde ders sayısı değil, derslerin </a:t>
            </a:r>
            <a:r>
              <a:rPr lang="tr-TR" altLang="tr-TR" dirty="0" smtClean="0">
                <a:latin typeface="Arial" panose="020B0604020202020204" pitchFamily="34" charset="0"/>
                <a:cs typeface="Arial" panose="020B0604020202020204" pitchFamily="34" charset="0"/>
              </a:rPr>
              <a:t>TOPLAM kredileri </a:t>
            </a:r>
            <a:r>
              <a:rPr lang="tr-TR" altLang="tr-TR" dirty="0">
                <a:latin typeface="Arial" panose="020B0604020202020204" pitchFamily="34" charset="0"/>
                <a:cs typeface="Arial" panose="020B0604020202020204" pitchFamily="34" charset="0"/>
              </a:rPr>
              <a:t>dikkate alınır. </a:t>
            </a:r>
            <a:endParaRPr lang="tr-TR" altLang="tr-TR" dirty="0" smtClean="0">
              <a:latin typeface="Arial" panose="020B0604020202020204" pitchFamily="34" charset="0"/>
              <a:cs typeface="Arial" panose="020B0604020202020204" pitchFamily="34" charset="0"/>
            </a:endParaRPr>
          </a:p>
          <a:p>
            <a:pPr algn="just"/>
            <a:endParaRPr lang="tr-TR" altLang="tr-TR" dirty="0">
              <a:latin typeface="Arial" panose="020B0604020202020204" pitchFamily="34" charset="0"/>
              <a:cs typeface="Arial" panose="020B0604020202020204" pitchFamily="34" charset="0"/>
            </a:endParaRPr>
          </a:p>
          <a:p>
            <a:pPr algn="just"/>
            <a:r>
              <a:rPr lang="tr-TR" altLang="tr-TR" dirty="0" smtClean="0">
                <a:latin typeface="Arial" panose="020B0604020202020204" pitchFamily="34" charset="0"/>
                <a:cs typeface="Arial" panose="020B0604020202020204" pitchFamily="34" charset="0"/>
              </a:rPr>
              <a:t>Daha önce alınan ve başarılı olunan ders, yükseltmek için yeniden alınamaz, ancak alttan kalan ders gidilen üniversitede alınabilir.</a:t>
            </a:r>
          </a:p>
          <a:p>
            <a:pPr algn="just"/>
            <a:endParaRPr lang="tr-TR" altLang="tr-TR" dirty="0">
              <a:latin typeface="Arial" panose="020B0604020202020204" pitchFamily="34" charset="0"/>
              <a:cs typeface="Arial" panose="020B0604020202020204" pitchFamily="34" charset="0"/>
            </a:endParaRPr>
          </a:p>
          <a:p>
            <a:pPr algn="just"/>
            <a:r>
              <a:rPr lang="tr-TR" altLang="tr-TR" dirty="0">
                <a:latin typeface="Arial" panose="020B0604020202020204" pitchFamily="34" charset="0"/>
                <a:cs typeface="Arial" panose="020B0604020202020204" pitchFamily="34" charset="0"/>
              </a:rPr>
              <a:t>Program bitiminde </a:t>
            </a:r>
            <a:r>
              <a:rPr lang="tr-TR" altLang="tr-TR" u="sng" dirty="0">
                <a:latin typeface="Arial" panose="020B0604020202020204" pitchFamily="34" charset="0"/>
                <a:cs typeface="Arial" panose="020B0604020202020204" pitchFamily="34" charset="0"/>
              </a:rPr>
              <a:t>denklikler</a:t>
            </a:r>
            <a:r>
              <a:rPr lang="tr-TR" altLang="tr-TR" dirty="0">
                <a:latin typeface="Arial" panose="020B0604020202020204" pitchFamily="34" charset="0"/>
                <a:cs typeface="Arial" panose="020B0604020202020204" pitchFamily="34" charset="0"/>
              </a:rPr>
              <a:t>, ilgili akademik birimin </a:t>
            </a:r>
            <a:r>
              <a:rPr lang="tr-TR" altLang="tr-TR" u="sng" dirty="0">
                <a:latin typeface="Arial" panose="020B0604020202020204" pitchFamily="34" charset="0"/>
                <a:cs typeface="Arial" panose="020B0604020202020204" pitchFamily="34" charset="0"/>
              </a:rPr>
              <a:t>yönetim kurulu tarafından onaylanır</a:t>
            </a:r>
            <a:r>
              <a:rPr lang="tr-TR" altLang="tr-TR" dirty="0">
                <a:latin typeface="Arial" panose="020B0604020202020204" pitchFamily="34" charset="0"/>
                <a:cs typeface="Arial" panose="020B0604020202020204" pitchFamily="34" charset="0"/>
              </a:rPr>
              <a:t>. </a:t>
            </a:r>
          </a:p>
          <a:p>
            <a:pPr algn="just"/>
            <a:endParaRPr lang="tr-TR" altLang="tr-TR" dirty="0" smtClean="0">
              <a:latin typeface="Arial" panose="020B0604020202020204" pitchFamily="34" charset="0"/>
              <a:cs typeface="Arial" panose="020B0604020202020204" pitchFamily="34" charset="0"/>
            </a:endParaRPr>
          </a:p>
          <a:p>
            <a:pPr algn="just"/>
            <a:endParaRPr lang="tr-TR" altLang="tr-TR" dirty="0" smtClean="0">
              <a:latin typeface="Arial" panose="020B0604020202020204" pitchFamily="34" charset="0"/>
              <a:cs typeface="Arial" panose="020B0604020202020204" pitchFamily="34" charset="0"/>
            </a:endParaRPr>
          </a:p>
          <a:p>
            <a:pPr marL="273050" indent="-273050" algn="just">
              <a:buNone/>
              <a:defRPr/>
            </a:pPr>
            <a:endParaRPr lang="tr-TR" altLang="tr-TR" dirty="0">
              <a:latin typeface="Arial" panose="020B0604020202020204" pitchFamily="34" charset="0"/>
              <a:cs typeface="Arial" panose="020B0604020202020204" pitchFamily="34" charset="0"/>
            </a:endParaRPr>
          </a:p>
          <a:p>
            <a:pPr algn="just"/>
            <a:endParaRPr lang="tr-TR"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4393" y="5679669"/>
            <a:ext cx="661987" cy="629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14819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981200" y="274638"/>
            <a:ext cx="8219256" cy="1143000"/>
          </a:xfrm>
        </p:spPr>
        <p:txBody>
          <a:bodyPr/>
          <a:lstStyle/>
          <a:p>
            <a:pPr algn="ctr"/>
            <a:r>
              <a:rPr lang="tr-TR" b="1" dirty="0" smtClean="0">
                <a:solidFill>
                  <a:schemeClr val="accent1">
                    <a:lumMod val="75000"/>
                  </a:schemeClr>
                </a:solidFill>
              </a:rPr>
              <a:t>FARABİ BAŞVURUSU İLANLARI</a:t>
            </a:r>
            <a:endParaRPr lang="tr-TR" b="1" dirty="0">
              <a:solidFill>
                <a:schemeClr val="accent1">
                  <a:lumMod val="75000"/>
                </a:schemeClr>
              </a:solidFill>
            </a:endParaRPr>
          </a:p>
        </p:txBody>
      </p:sp>
      <p:sp>
        <p:nvSpPr>
          <p:cNvPr id="3" name="İçerik Yer Tutucusu 2"/>
          <p:cNvSpPr>
            <a:spLocks noGrp="1"/>
          </p:cNvSpPr>
          <p:nvPr>
            <p:ph sz="quarter" idx="1"/>
          </p:nvPr>
        </p:nvSpPr>
        <p:spPr/>
        <p:txBody>
          <a:bodyPr>
            <a:normAutofit fontScale="92500" lnSpcReduction="10000"/>
          </a:bodyPr>
          <a:lstStyle/>
          <a:p>
            <a:pPr algn="just"/>
            <a:r>
              <a:rPr lang="tr-TR" altLang="tr-TR" dirty="0">
                <a:latin typeface="Arial" charset="0"/>
                <a:cs typeface="Arial" charset="0"/>
              </a:rPr>
              <a:t>Üniversitemiz Giden Öğrenci </a:t>
            </a:r>
            <a:r>
              <a:rPr lang="tr-TR" altLang="tr-TR" dirty="0" smtClean="0">
                <a:latin typeface="Arial" charset="0"/>
                <a:cs typeface="Arial" charset="0"/>
              </a:rPr>
              <a:t>başvuruları, YÖK’ün belirlediği akademik takvim doğrultusunda, başvuru </a:t>
            </a:r>
            <a:r>
              <a:rPr lang="tr-TR" altLang="tr-TR" dirty="0">
                <a:latin typeface="Arial" charset="0"/>
                <a:cs typeface="Arial" charset="0"/>
              </a:rPr>
              <a:t>koşullarını içeren bir başvuru ilanı yayınlar. </a:t>
            </a:r>
          </a:p>
          <a:p>
            <a:pPr algn="just"/>
            <a:endParaRPr lang="tr-TR" dirty="0" smtClean="0"/>
          </a:p>
          <a:p>
            <a:pPr algn="just"/>
            <a:r>
              <a:rPr lang="tr-TR" altLang="tr-TR" b="1" dirty="0" smtClean="0">
                <a:latin typeface="Arial" charset="0"/>
                <a:cs typeface="Arial" charset="0"/>
              </a:rPr>
              <a:t>Güz/</a:t>
            </a:r>
            <a:r>
              <a:rPr lang="tr-TR" altLang="tr-TR" b="1" dirty="0" err="1" smtClean="0">
                <a:latin typeface="Arial" charset="0"/>
                <a:cs typeface="Arial" charset="0"/>
              </a:rPr>
              <a:t>Güz+Bahar</a:t>
            </a:r>
            <a:r>
              <a:rPr lang="tr-TR" altLang="tr-TR" b="1" dirty="0" smtClean="0">
                <a:latin typeface="Arial" charset="0"/>
                <a:cs typeface="Arial" charset="0"/>
              </a:rPr>
              <a:t> 2020-2021 dönemi </a:t>
            </a:r>
            <a:r>
              <a:rPr lang="tr-TR" altLang="tr-TR" b="1" dirty="0">
                <a:latin typeface="Arial" charset="0"/>
                <a:cs typeface="Arial" charset="0"/>
              </a:rPr>
              <a:t>başvuru duyurusu Şubat ayı içerinde Farabi web sayfasında </a:t>
            </a:r>
            <a:r>
              <a:rPr lang="tr-TR" altLang="tr-TR" b="1" dirty="0" smtClean="0">
                <a:latin typeface="Arial" charset="0"/>
                <a:cs typeface="Arial" charset="0"/>
              </a:rPr>
              <a:t>duyurulur ve Başvurular </a:t>
            </a:r>
            <a:r>
              <a:rPr lang="tr-TR" altLang="tr-TR" b="1" dirty="0">
                <a:latin typeface="Arial" charset="0"/>
                <a:cs typeface="Arial" charset="0"/>
              </a:rPr>
              <a:t>duyuruda belirtilen tarihler arasında Dış İlişkiler Birim Başkanlığı, Farabi Ofisine yapılacaktır.</a:t>
            </a:r>
          </a:p>
          <a:p>
            <a:pPr algn="just"/>
            <a:endParaRPr lang="tr-TR" dirty="0" smtClean="0"/>
          </a:p>
          <a:p>
            <a:pPr marL="0" indent="0" algn="just">
              <a:buNone/>
            </a:pPr>
            <a:endParaRPr lang="tr-TR" altLang="tr-TR" dirty="0">
              <a:latin typeface="Arial" charset="0"/>
              <a:cs typeface="Arial" charset="0"/>
            </a:endParaRPr>
          </a:p>
          <a:p>
            <a:pPr marL="273050" indent="-273050" algn="just">
              <a:buNone/>
            </a:pPr>
            <a:r>
              <a:rPr lang="tr-TR" altLang="tr-TR" dirty="0">
                <a:solidFill>
                  <a:schemeClr val="bg1"/>
                </a:solidFill>
                <a:latin typeface="Arial" charset="0"/>
                <a:cs typeface="Arial" charset="0"/>
              </a:rPr>
              <a:t>en az </a:t>
            </a:r>
            <a:r>
              <a:rPr lang="tr-TR" altLang="tr-TR" u="sng" dirty="0">
                <a:solidFill>
                  <a:srgbClr val="FFFFCC"/>
                </a:solidFill>
                <a:latin typeface="Arial" charset="0"/>
                <a:cs typeface="Arial" charset="0"/>
              </a:rPr>
              <a:t>2.5/4</a:t>
            </a:r>
            <a:r>
              <a:rPr lang="tr-TR" altLang="tr-TR" dirty="0">
                <a:solidFill>
                  <a:schemeClr val="bg1"/>
                </a:solidFill>
                <a:latin typeface="Arial" charset="0"/>
                <a:cs typeface="Arial" charset="0"/>
              </a:rPr>
              <a:t> olması.</a:t>
            </a:r>
          </a:p>
          <a:p>
            <a:endParaRPr lang="tr-TR"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4393" y="5679669"/>
            <a:ext cx="661987" cy="629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94847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981200" y="274638"/>
            <a:ext cx="8219256" cy="1143000"/>
          </a:xfrm>
        </p:spPr>
        <p:txBody>
          <a:bodyPr>
            <a:normAutofit fontScale="90000"/>
          </a:bodyPr>
          <a:lstStyle/>
          <a:p>
            <a:pPr algn="ctr"/>
            <a:r>
              <a:rPr lang="tr-TR" altLang="tr-TR" b="1" dirty="0">
                <a:solidFill>
                  <a:schemeClr val="accent1">
                    <a:lumMod val="75000"/>
                  </a:schemeClr>
                </a:solidFill>
                <a:latin typeface="Arial" charset="0"/>
                <a:cs typeface="Arial" charset="0"/>
              </a:rPr>
              <a:t>BAŞVURUDA DİKKAT EDİLMESİ GEREKEN </a:t>
            </a:r>
            <a:r>
              <a:rPr lang="tr-TR" altLang="tr-TR" b="1" dirty="0" smtClean="0">
                <a:solidFill>
                  <a:schemeClr val="accent1">
                    <a:lumMod val="75000"/>
                  </a:schemeClr>
                </a:solidFill>
                <a:latin typeface="Arial" charset="0"/>
                <a:cs typeface="Arial" charset="0"/>
              </a:rPr>
              <a:t>KONULAR</a:t>
            </a:r>
            <a:endParaRPr lang="tr-TR" dirty="0">
              <a:solidFill>
                <a:schemeClr val="accent1">
                  <a:lumMod val="75000"/>
                </a:schemeClr>
              </a:solidFill>
            </a:endParaRPr>
          </a:p>
        </p:txBody>
      </p:sp>
      <p:sp>
        <p:nvSpPr>
          <p:cNvPr id="3" name="İçerik Yer Tutucusu 2"/>
          <p:cNvSpPr>
            <a:spLocks noGrp="1"/>
          </p:cNvSpPr>
          <p:nvPr>
            <p:ph sz="quarter" idx="1"/>
          </p:nvPr>
        </p:nvSpPr>
        <p:spPr/>
        <p:txBody>
          <a:bodyPr/>
          <a:lstStyle/>
          <a:p>
            <a:pPr algn="just"/>
            <a:r>
              <a:rPr lang="tr-TR" altLang="tr-TR" dirty="0" smtClean="0">
                <a:latin typeface="Arial" panose="020B0604020202020204" pitchFamily="34" charset="0"/>
                <a:cs typeface="Arial" panose="020B0604020202020204" pitchFamily="34" charset="0"/>
              </a:rPr>
              <a:t>Başvurular “Farabi </a:t>
            </a:r>
            <a:r>
              <a:rPr lang="tr-TR" altLang="tr-TR" dirty="0">
                <a:latin typeface="Arial" panose="020B0604020202020204" pitchFamily="34" charset="0"/>
                <a:cs typeface="Arial" panose="020B0604020202020204" pitchFamily="34" charset="0"/>
              </a:rPr>
              <a:t>Değişim Programı Protokolü imzaladığımız yani anlaşmalı olduğumuz  üniversite ve bölümlerine yapılmalıdır</a:t>
            </a:r>
            <a:r>
              <a:rPr lang="tr-TR" altLang="tr-TR" dirty="0" smtClean="0">
                <a:latin typeface="Arial" panose="020B0604020202020204" pitchFamily="34" charset="0"/>
                <a:cs typeface="Arial" panose="020B0604020202020204" pitchFamily="34" charset="0"/>
              </a:rPr>
              <a:t>. </a:t>
            </a:r>
          </a:p>
          <a:p>
            <a:pPr algn="just"/>
            <a:endParaRPr lang="tr-TR" altLang="tr-TR" dirty="0">
              <a:latin typeface="Arial" panose="020B0604020202020204" pitchFamily="34" charset="0"/>
              <a:cs typeface="Arial" panose="020B0604020202020204" pitchFamily="34" charset="0"/>
            </a:endParaRPr>
          </a:p>
          <a:p>
            <a:pPr algn="just"/>
            <a:r>
              <a:rPr lang="tr-TR" altLang="tr-TR" dirty="0" smtClean="0">
                <a:latin typeface="Arial" panose="020B0604020202020204" pitchFamily="34" charset="0"/>
                <a:cs typeface="Arial" panose="020B0604020202020204" pitchFamily="34" charset="0"/>
              </a:rPr>
              <a:t>Başvurulacak </a:t>
            </a:r>
            <a:r>
              <a:rPr lang="tr-TR" altLang="tr-TR" dirty="0">
                <a:latin typeface="Arial" panose="020B0604020202020204" pitchFamily="34" charset="0"/>
                <a:cs typeface="Arial" panose="020B0604020202020204" pitchFamily="34" charset="0"/>
              </a:rPr>
              <a:t>üniversiteleri belirlerken üniversitemizde alacağınız zorunlu derslerin tamamının birebir karşılığını gideceğiniz üniversitede bulmanız gerekmektedir. Yani </a:t>
            </a:r>
            <a:r>
              <a:rPr lang="tr-TR" altLang="tr-TR" u="sng" dirty="0">
                <a:latin typeface="Arial" panose="020B0604020202020204" pitchFamily="34" charset="0"/>
                <a:cs typeface="Arial" panose="020B0604020202020204" pitchFamily="34" charset="0"/>
              </a:rPr>
              <a:t>ders içeriği açısından uyumlu olan üniversiteler tercih edilmelidir. </a:t>
            </a:r>
            <a:endParaRPr lang="tr-TR" altLang="tr-TR" u="sng" dirty="0" smtClean="0">
              <a:latin typeface="Arial" panose="020B0604020202020204" pitchFamily="34" charset="0"/>
              <a:cs typeface="Arial" panose="020B0604020202020204" pitchFamily="34" charset="0"/>
            </a:endParaRPr>
          </a:p>
          <a:p>
            <a:pPr algn="just"/>
            <a:endParaRPr lang="tr-TR" altLang="tr-TR" dirty="0">
              <a:latin typeface="Arial" panose="020B0604020202020204" pitchFamily="34" charset="0"/>
              <a:cs typeface="Arial" panose="020B0604020202020204" pitchFamily="34" charset="0"/>
            </a:endParaRPr>
          </a:p>
          <a:p>
            <a:pPr algn="just"/>
            <a:endParaRPr lang="tr-TR"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4393" y="5679669"/>
            <a:ext cx="661987" cy="629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89995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981200" y="274638"/>
            <a:ext cx="7467600" cy="778098"/>
          </a:xfrm>
        </p:spPr>
        <p:txBody>
          <a:bodyPr/>
          <a:lstStyle/>
          <a:p>
            <a:endParaRPr lang="tr-TR" dirty="0"/>
          </a:p>
        </p:txBody>
      </p:sp>
      <p:sp>
        <p:nvSpPr>
          <p:cNvPr id="3" name="İçerik Yer Tutucusu 2"/>
          <p:cNvSpPr>
            <a:spLocks noGrp="1"/>
          </p:cNvSpPr>
          <p:nvPr>
            <p:ph sz="quarter" idx="1"/>
          </p:nvPr>
        </p:nvSpPr>
        <p:spPr>
          <a:xfrm>
            <a:off x="1981200" y="548680"/>
            <a:ext cx="7499176" cy="6048672"/>
          </a:xfrm>
        </p:spPr>
        <p:txBody>
          <a:bodyPr>
            <a:normAutofit fontScale="92500" lnSpcReduction="20000"/>
          </a:bodyPr>
          <a:lstStyle/>
          <a:p>
            <a:pPr marL="0" indent="0" algn="just">
              <a:buNone/>
            </a:pPr>
            <a:endParaRPr lang="tr-TR" altLang="tr-TR" dirty="0" smtClean="0">
              <a:latin typeface="Arial" panose="020B0604020202020204" pitchFamily="34" charset="0"/>
              <a:cs typeface="Arial" panose="020B0604020202020204" pitchFamily="34" charset="0"/>
            </a:endParaRPr>
          </a:p>
          <a:p>
            <a:pPr algn="just"/>
            <a:r>
              <a:rPr lang="tr-TR" altLang="tr-TR" dirty="0">
                <a:latin typeface="Arial" panose="020B0604020202020204" pitchFamily="34" charset="0"/>
                <a:cs typeface="Arial" panose="020B0604020202020204" pitchFamily="34" charset="0"/>
              </a:rPr>
              <a:t>Başta bölüm </a:t>
            </a:r>
            <a:r>
              <a:rPr lang="tr-TR" altLang="tr-TR" dirty="0" smtClean="0">
                <a:latin typeface="Arial" panose="020B0604020202020204" pitchFamily="34" charset="0"/>
                <a:cs typeface="Arial" panose="020B0604020202020204" pitchFamily="34" charset="0"/>
              </a:rPr>
              <a:t>koordinatörü </a:t>
            </a:r>
            <a:r>
              <a:rPr lang="tr-TR" altLang="tr-TR" dirty="0">
                <a:latin typeface="Arial" panose="020B0604020202020204" pitchFamily="34" charset="0"/>
                <a:cs typeface="Arial" panose="020B0604020202020204" pitchFamily="34" charset="0"/>
              </a:rPr>
              <a:t>olmak üzere bölüm kurulu tarafından onaylanan her ders uyumlu olarak kabul edilir</a:t>
            </a:r>
            <a:r>
              <a:rPr lang="tr-TR" altLang="tr-TR" dirty="0" smtClean="0">
                <a:latin typeface="Arial" panose="020B0604020202020204" pitchFamily="34" charset="0"/>
                <a:cs typeface="Arial" panose="020B0604020202020204" pitchFamily="34" charset="0"/>
              </a:rPr>
              <a:t>.</a:t>
            </a:r>
          </a:p>
          <a:p>
            <a:pPr algn="just"/>
            <a:endParaRPr lang="tr-TR" altLang="tr-TR" dirty="0">
              <a:latin typeface="Arial" panose="020B0604020202020204" pitchFamily="34" charset="0"/>
              <a:cs typeface="Arial" panose="020B0604020202020204" pitchFamily="34" charset="0"/>
            </a:endParaRPr>
          </a:p>
          <a:p>
            <a:pPr algn="just"/>
            <a:r>
              <a:rPr lang="tr-TR" altLang="tr-TR" dirty="0">
                <a:latin typeface="Arial" panose="020B0604020202020204" pitchFamily="34" charset="0"/>
                <a:cs typeface="Arial" panose="020B0604020202020204" pitchFamily="34" charset="0"/>
              </a:rPr>
              <a:t>Gidilen yükseköğretim kurumunun alt ve üst sınıflarından da dersler seçilebilir, değişimde ders sayısı değil, derslerin </a:t>
            </a:r>
            <a:r>
              <a:rPr lang="tr-TR" altLang="tr-TR" dirty="0" smtClean="0">
                <a:latin typeface="Arial" panose="020B0604020202020204" pitchFamily="34" charset="0"/>
                <a:cs typeface="Arial" panose="020B0604020202020204" pitchFamily="34" charset="0"/>
              </a:rPr>
              <a:t>TOPLAM kredileri </a:t>
            </a:r>
            <a:r>
              <a:rPr lang="tr-TR" altLang="tr-TR" dirty="0">
                <a:latin typeface="Arial" panose="020B0604020202020204" pitchFamily="34" charset="0"/>
                <a:cs typeface="Arial" panose="020B0604020202020204" pitchFamily="34" charset="0"/>
              </a:rPr>
              <a:t>dikkate alınır. </a:t>
            </a:r>
            <a:endParaRPr lang="tr-TR" altLang="tr-TR" dirty="0" smtClean="0">
              <a:latin typeface="Arial" panose="020B0604020202020204" pitchFamily="34" charset="0"/>
              <a:cs typeface="Arial" panose="020B0604020202020204" pitchFamily="34" charset="0"/>
            </a:endParaRPr>
          </a:p>
          <a:p>
            <a:pPr algn="just"/>
            <a:endParaRPr lang="tr-TR" altLang="tr-TR" dirty="0">
              <a:latin typeface="Arial" panose="020B0604020202020204" pitchFamily="34" charset="0"/>
              <a:cs typeface="Arial" panose="020B0604020202020204" pitchFamily="34" charset="0"/>
            </a:endParaRPr>
          </a:p>
          <a:p>
            <a:pPr algn="just"/>
            <a:r>
              <a:rPr lang="tr-TR" altLang="tr-TR" dirty="0" smtClean="0">
                <a:latin typeface="Arial" panose="020B0604020202020204" pitchFamily="34" charset="0"/>
                <a:cs typeface="Arial" panose="020B0604020202020204" pitchFamily="34" charset="0"/>
              </a:rPr>
              <a:t>Daha önce alınan ve başarılı olunan ders, yükseltmek için yeniden alınamaz, ancak alttan kalan ders gidilen üniversitede alınabilir.</a:t>
            </a:r>
          </a:p>
          <a:p>
            <a:pPr algn="just"/>
            <a:endParaRPr lang="tr-TR" altLang="tr-TR" dirty="0">
              <a:latin typeface="Arial" panose="020B0604020202020204" pitchFamily="34" charset="0"/>
              <a:cs typeface="Arial" panose="020B0604020202020204" pitchFamily="34" charset="0"/>
            </a:endParaRPr>
          </a:p>
          <a:p>
            <a:pPr algn="just"/>
            <a:r>
              <a:rPr lang="tr-TR" altLang="tr-TR" dirty="0">
                <a:latin typeface="Arial" panose="020B0604020202020204" pitchFamily="34" charset="0"/>
                <a:cs typeface="Arial" panose="020B0604020202020204" pitchFamily="34" charset="0"/>
              </a:rPr>
              <a:t>Program bitiminde </a:t>
            </a:r>
            <a:r>
              <a:rPr lang="tr-TR" altLang="tr-TR" u="sng" dirty="0">
                <a:latin typeface="Arial" panose="020B0604020202020204" pitchFamily="34" charset="0"/>
                <a:cs typeface="Arial" panose="020B0604020202020204" pitchFamily="34" charset="0"/>
              </a:rPr>
              <a:t>denklikler</a:t>
            </a:r>
            <a:r>
              <a:rPr lang="tr-TR" altLang="tr-TR" dirty="0">
                <a:latin typeface="Arial" panose="020B0604020202020204" pitchFamily="34" charset="0"/>
                <a:cs typeface="Arial" panose="020B0604020202020204" pitchFamily="34" charset="0"/>
              </a:rPr>
              <a:t>, ilgili akademik birimin </a:t>
            </a:r>
            <a:r>
              <a:rPr lang="tr-TR" altLang="tr-TR" u="sng" dirty="0">
                <a:latin typeface="Arial" panose="020B0604020202020204" pitchFamily="34" charset="0"/>
                <a:cs typeface="Arial" panose="020B0604020202020204" pitchFamily="34" charset="0"/>
              </a:rPr>
              <a:t>yönetim kurulu tarafından onaylanır</a:t>
            </a:r>
            <a:r>
              <a:rPr lang="tr-TR" altLang="tr-TR" dirty="0">
                <a:latin typeface="Arial" panose="020B0604020202020204" pitchFamily="34" charset="0"/>
                <a:cs typeface="Arial" panose="020B0604020202020204" pitchFamily="34" charset="0"/>
              </a:rPr>
              <a:t>. </a:t>
            </a:r>
          </a:p>
          <a:p>
            <a:pPr algn="just"/>
            <a:endParaRPr lang="tr-TR" altLang="tr-TR" dirty="0" smtClean="0">
              <a:latin typeface="Arial" panose="020B0604020202020204" pitchFamily="34" charset="0"/>
              <a:cs typeface="Arial" panose="020B0604020202020204" pitchFamily="34" charset="0"/>
            </a:endParaRPr>
          </a:p>
          <a:p>
            <a:pPr algn="just"/>
            <a:endParaRPr lang="tr-TR" altLang="tr-TR" dirty="0" smtClean="0">
              <a:latin typeface="Arial" panose="020B0604020202020204" pitchFamily="34" charset="0"/>
              <a:cs typeface="Arial" panose="020B0604020202020204" pitchFamily="34" charset="0"/>
            </a:endParaRPr>
          </a:p>
          <a:p>
            <a:pPr marL="273050" indent="-273050" algn="just">
              <a:buNone/>
              <a:defRPr/>
            </a:pPr>
            <a:endParaRPr lang="tr-TR" altLang="tr-TR" dirty="0">
              <a:latin typeface="Arial" panose="020B0604020202020204" pitchFamily="34" charset="0"/>
              <a:cs typeface="Arial" panose="020B0604020202020204" pitchFamily="34" charset="0"/>
            </a:endParaRPr>
          </a:p>
          <a:p>
            <a:pPr algn="just"/>
            <a:endParaRPr lang="tr-TR"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4393" y="5679669"/>
            <a:ext cx="661987" cy="629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14819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981200" y="274638"/>
            <a:ext cx="8147248" cy="1143000"/>
          </a:xfrm>
        </p:spPr>
        <p:txBody>
          <a:bodyPr>
            <a:normAutofit fontScale="90000"/>
          </a:bodyPr>
          <a:lstStyle/>
          <a:p>
            <a:pPr algn="ctr"/>
            <a:r>
              <a:rPr lang="tr-TR" b="1" dirty="0" smtClean="0">
                <a:solidFill>
                  <a:schemeClr val="accent1">
                    <a:lumMod val="75000"/>
                  </a:schemeClr>
                </a:solidFill>
              </a:rPr>
              <a:t>BAŞVURU İÇİN HAZIRLANACAK BELGELER</a:t>
            </a:r>
            <a:endParaRPr lang="tr-TR" b="1" dirty="0">
              <a:solidFill>
                <a:schemeClr val="accent1">
                  <a:lumMod val="75000"/>
                </a:schemeClr>
              </a:solidFill>
            </a:endParaRPr>
          </a:p>
        </p:txBody>
      </p:sp>
      <p:sp>
        <p:nvSpPr>
          <p:cNvPr id="3" name="İçerik Yer Tutucusu 2"/>
          <p:cNvSpPr>
            <a:spLocks noGrp="1"/>
          </p:cNvSpPr>
          <p:nvPr>
            <p:ph sz="quarter" idx="1"/>
          </p:nvPr>
        </p:nvSpPr>
        <p:spPr/>
        <p:txBody>
          <a:bodyPr/>
          <a:lstStyle/>
          <a:p>
            <a:r>
              <a:rPr lang="tr-TR" dirty="0" smtClean="0"/>
              <a:t>Aday Öğrenci Başvuru Formu</a:t>
            </a:r>
          </a:p>
          <a:p>
            <a:endParaRPr lang="tr-TR" dirty="0"/>
          </a:p>
          <a:p>
            <a:pPr algn="just"/>
            <a:r>
              <a:rPr lang="tr-TR" dirty="0" smtClean="0"/>
              <a:t>Öğrenci Transkripti </a:t>
            </a:r>
            <a:r>
              <a:rPr lang="tr-TR" altLang="tr-TR" dirty="0">
                <a:latin typeface="+mj-lt"/>
                <a:cs typeface="Arial" charset="0"/>
              </a:rPr>
              <a:t>(Öğrenci İşleri Daire Başkanlığı tarafından onaylı olacak)</a:t>
            </a:r>
          </a:p>
          <a:p>
            <a:pPr marL="0" indent="0">
              <a:buNone/>
            </a:pPr>
            <a:endParaRPr lang="tr-TR" dirty="0"/>
          </a:p>
          <a:p>
            <a:r>
              <a:rPr lang="tr-TR" dirty="0" smtClean="0"/>
              <a:t>Nüfuz Cüzdanı Fotokopisi</a:t>
            </a:r>
          </a:p>
          <a:p>
            <a:endParaRPr lang="tr-TR" dirty="0"/>
          </a:p>
          <a:p>
            <a:r>
              <a:rPr lang="tr-TR" dirty="0" smtClean="0"/>
              <a:t>Vesikalık </a:t>
            </a:r>
            <a:r>
              <a:rPr lang="tr-TR" dirty="0" err="1" smtClean="0"/>
              <a:t>Fotograf</a:t>
            </a:r>
            <a:endParaRPr lang="tr-TR"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4393" y="5679669"/>
            <a:ext cx="661987" cy="629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07772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981200" y="274638"/>
            <a:ext cx="8147248" cy="1143000"/>
          </a:xfrm>
        </p:spPr>
        <p:txBody>
          <a:bodyPr>
            <a:normAutofit fontScale="90000"/>
          </a:bodyPr>
          <a:lstStyle/>
          <a:p>
            <a:pPr algn="ctr"/>
            <a:r>
              <a:rPr lang="tr-TR" b="1" dirty="0" smtClean="0">
                <a:solidFill>
                  <a:schemeClr val="accent1">
                    <a:lumMod val="75000"/>
                  </a:schemeClr>
                </a:solidFill>
              </a:rPr>
              <a:t>BAŞVURULARIN DEĞERLENDİRİLMESİ VE ÖĞRENCİ SEÇİMİ</a:t>
            </a:r>
            <a:endParaRPr lang="tr-TR" b="1" dirty="0">
              <a:solidFill>
                <a:schemeClr val="accent1">
                  <a:lumMod val="75000"/>
                </a:schemeClr>
              </a:solidFill>
            </a:endParaRPr>
          </a:p>
        </p:txBody>
      </p:sp>
      <p:sp>
        <p:nvSpPr>
          <p:cNvPr id="3" name="İçerik Yer Tutucusu 2"/>
          <p:cNvSpPr>
            <a:spLocks noGrp="1"/>
          </p:cNvSpPr>
          <p:nvPr>
            <p:ph sz="quarter" idx="1"/>
          </p:nvPr>
        </p:nvSpPr>
        <p:spPr/>
        <p:txBody>
          <a:bodyPr>
            <a:normAutofit lnSpcReduction="10000"/>
          </a:bodyPr>
          <a:lstStyle/>
          <a:p>
            <a:pPr algn="just"/>
            <a:r>
              <a:rPr lang="tr-TR" altLang="tr-TR" dirty="0">
                <a:latin typeface="Arial" charset="0"/>
                <a:cs typeface="Arial" charset="0"/>
              </a:rPr>
              <a:t>Alınan Öğrenci Başvuruları değerlendirilmek üzere ilgili üniversitelere gönderilir. </a:t>
            </a:r>
            <a:endParaRPr lang="tr-TR" altLang="tr-TR" dirty="0" smtClean="0">
              <a:latin typeface="Arial" charset="0"/>
              <a:cs typeface="Arial" charset="0"/>
            </a:endParaRPr>
          </a:p>
          <a:p>
            <a:pPr algn="just"/>
            <a:endParaRPr lang="tr-TR" altLang="tr-TR" dirty="0">
              <a:latin typeface="Arial" charset="0"/>
              <a:cs typeface="Arial" charset="0"/>
            </a:endParaRPr>
          </a:p>
          <a:p>
            <a:pPr algn="just"/>
            <a:r>
              <a:rPr lang="tr-TR" altLang="tr-TR" dirty="0">
                <a:latin typeface="Arial" charset="0"/>
                <a:cs typeface="Arial" charset="0"/>
              </a:rPr>
              <a:t>Değerlendirmeler </a:t>
            </a:r>
            <a:r>
              <a:rPr lang="tr-TR" altLang="tr-TR" dirty="0">
                <a:solidFill>
                  <a:schemeClr val="accent1">
                    <a:lumMod val="75000"/>
                  </a:schemeClr>
                </a:solidFill>
                <a:latin typeface="Arial" charset="0"/>
                <a:cs typeface="Arial" charset="0"/>
              </a:rPr>
              <a:t>not ortalaması, alttan ders durumuna</a:t>
            </a:r>
            <a:r>
              <a:rPr lang="tr-TR" altLang="tr-TR" dirty="0">
                <a:solidFill>
                  <a:srgbClr val="C00000"/>
                </a:solidFill>
                <a:latin typeface="Arial" charset="0"/>
                <a:cs typeface="Arial" charset="0"/>
              </a:rPr>
              <a:t> </a:t>
            </a:r>
            <a:r>
              <a:rPr lang="tr-TR" altLang="tr-TR" dirty="0">
                <a:latin typeface="Arial" charset="0"/>
                <a:cs typeface="Arial" charset="0"/>
              </a:rPr>
              <a:t>göre </a:t>
            </a:r>
            <a:r>
              <a:rPr lang="tr-TR" altLang="tr-TR" dirty="0" smtClean="0">
                <a:latin typeface="Arial" charset="0"/>
                <a:cs typeface="Arial" charset="0"/>
              </a:rPr>
              <a:t>yapılır; Genel not ortalaması ne kadar yüksek ise karşı kurum tarafından kabul edilme şansı o kadar yüksektir. </a:t>
            </a:r>
            <a:r>
              <a:rPr lang="tr-TR" altLang="tr-TR" dirty="0">
                <a:latin typeface="Arial" charset="0"/>
                <a:cs typeface="Arial" charset="0"/>
              </a:rPr>
              <a:t>Alttan dersin bulunması başvuruya engel değildir. </a:t>
            </a:r>
            <a:endParaRPr lang="tr-TR" altLang="tr-TR" dirty="0" smtClean="0">
              <a:latin typeface="Arial" charset="0"/>
              <a:cs typeface="Arial" charset="0"/>
            </a:endParaRPr>
          </a:p>
          <a:p>
            <a:pPr algn="just"/>
            <a:endParaRPr lang="tr-TR" altLang="tr-TR" u="sng" dirty="0">
              <a:latin typeface="Arial" charset="0"/>
              <a:cs typeface="Arial" charset="0"/>
            </a:endParaRPr>
          </a:p>
          <a:p>
            <a:pPr algn="just"/>
            <a:r>
              <a:rPr lang="tr-TR" altLang="tr-TR" dirty="0">
                <a:latin typeface="Arial" charset="0"/>
                <a:cs typeface="Arial" charset="0"/>
              </a:rPr>
              <a:t>Başvuru sonuç listesi, </a:t>
            </a:r>
            <a:r>
              <a:rPr lang="tr-TR" altLang="tr-TR" u="sng" dirty="0">
                <a:latin typeface="Arial" charset="0"/>
                <a:cs typeface="Arial" charset="0"/>
              </a:rPr>
              <a:t>Üniversitemizin İnternet sayfasında</a:t>
            </a:r>
            <a:r>
              <a:rPr lang="tr-TR" altLang="tr-TR" dirty="0">
                <a:latin typeface="Arial" charset="0"/>
                <a:cs typeface="Arial" charset="0"/>
              </a:rPr>
              <a:t> yayınlanır.</a:t>
            </a:r>
          </a:p>
          <a:p>
            <a:pPr algn="just"/>
            <a:endParaRPr lang="tr-TR" altLang="tr-TR" u="sng" dirty="0">
              <a:latin typeface="Arial" charset="0"/>
              <a:cs typeface="Arial" charset="0"/>
            </a:endParaRPr>
          </a:p>
          <a:p>
            <a:pPr algn="just"/>
            <a:endParaRPr lang="tr-TR" altLang="tr-TR" dirty="0">
              <a:latin typeface="Arial" charset="0"/>
              <a:cs typeface="Arial" charset="0"/>
            </a:endParaRPr>
          </a:p>
          <a:p>
            <a:endParaRPr lang="tr-TR"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4393" y="5679669"/>
            <a:ext cx="661987" cy="629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43794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981200" y="274638"/>
            <a:ext cx="8147248" cy="1143000"/>
          </a:xfrm>
        </p:spPr>
        <p:txBody>
          <a:bodyPr>
            <a:normAutofit fontScale="90000"/>
          </a:bodyPr>
          <a:lstStyle/>
          <a:p>
            <a:pPr algn="ctr">
              <a:defRPr/>
            </a:pPr>
            <a:r>
              <a:rPr lang="tr-TR" sz="3200" dirty="0">
                <a:solidFill>
                  <a:srgbClr val="FF0000"/>
                </a:solidFill>
              </a:rPr>
              <a:t/>
            </a:r>
            <a:br>
              <a:rPr lang="tr-TR" sz="3200" dirty="0">
                <a:solidFill>
                  <a:srgbClr val="FF0000"/>
                </a:solidFill>
              </a:rPr>
            </a:br>
            <a:r>
              <a:rPr lang="tr-TR" sz="2700" b="1" dirty="0">
                <a:solidFill>
                  <a:schemeClr val="accent1">
                    <a:lumMod val="75000"/>
                  </a:schemeClr>
                </a:solidFill>
                <a:latin typeface="Arial" panose="020B0604020202020204" pitchFamily="34" charset="0"/>
                <a:cs typeface="Arial" panose="020B0604020202020204" pitchFamily="34" charset="0"/>
              </a:rPr>
              <a:t>DEĞİŞİM PROGRAMINDAN YARARLANMAYA HAK KAZANAN ÖĞRENCİLER </a:t>
            </a:r>
            <a:endParaRPr lang="tr-TR" altLang="tr-TR" sz="2700" dirty="0">
              <a:solidFill>
                <a:schemeClr val="accent1">
                  <a:lumMod val="75000"/>
                </a:schemeClr>
              </a:solidFill>
              <a:latin typeface="Arial" charset="0"/>
              <a:cs typeface="Arial" charset="0"/>
            </a:endParaRPr>
          </a:p>
        </p:txBody>
      </p:sp>
      <p:sp>
        <p:nvSpPr>
          <p:cNvPr id="3" name="İçerik Yer Tutucusu 2"/>
          <p:cNvSpPr>
            <a:spLocks noGrp="1"/>
          </p:cNvSpPr>
          <p:nvPr>
            <p:ph sz="quarter" idx="1"/>
          </p:nvPr>
        </p:nvSpPr>
        <p:spPr/>
        <p:txBody>
          <a:bodyPr>
            <a:normAutofit fontScale="92500" lnSpcReduction="20000"/>
          </a:bodyPr>
          <a:lstStyle/>
          <a:p>
            <a:pPr algn="just"/>
            <a:r>
              <a:rPr lang="tr-TR" altLang="tr-TR" dirty="0" smtClean="0">
                <a:latin typeface="Arial" charset="0"/>
                <a:cs typeface="Arial" charset="0"/>
              </a:rPr>
              <a:t>Öğrenci</a:t>
            </a:r>
            <a:r>
              <a:rPr lang="tr-TR" altLang="tr-TR" dirty="0">
                <a:latin typeface="Arial" charset="0"/>
                <a:cs typeface="Arial" charset="0"/>
              </a:rPr>
              <a:t>, değişim programı çerçevesinde gideceği yükseköğretim kurumuna ayrıca öğrenci katkı payı ödemez, sadece ders kaydı yaptırırlar. Sorumlu oldukları katkı paylarını (varsa 2. Öğretim) kendi üniversitelerine öderler.</a:t>
            </a:r>
          </a:p>
          <a:p>
            <a:pPr marL="0" indent="0">
              <a:buNone/>
              <a:defRPr/>
            </a:pPr>
            <a:endParaRPr lang="tr-TR" sz="2000" b="1" dirty="0">
              <a:solidFill>
                <a:schemeClr val="accent1">
                  <a:lumMod val="75000"/>
                </a:schemeClr>
              </a:solidFill>
              <a:latin typeface="Arial" panose="020B0604020202020204" pitchFamily="34" charset="0"/>
              <a:cs typeface="Arial" panose="020B0604020202020204" pitchFamily="34" charset="0"/>
            </a:endParaRPr>
          </a:p>
          <a:p>
            <a:pPr marL="0" indent="0">
              <a:buNone/>
              <a:defRPr/>
            </a:pPr>
            <a:r>
              <a:rPr lang="tr-TR" sz="2000" b="1" dirty="0">
                <a:solidFill>
                  <a:schemeClr val="accent1">
                    <a:lumMod val="75000"/>
                  </a:schemeClr>
                </a:solidFill>
                <a:latin typeface="Arial" panose="020B0604020202020204" pitchFamily="34" charset="0"/>
                <a:cs typeface="Arial" panose="020B0604020202020204" pitchFamily="34" charset="0"/>
              </a:rPr>
              <a:t>HAZIRLANACAK </a:t>
            </a:r>
            <a:r>
              <a:rPr lang="tr-TR" sz="2000" b="1" dirty="0">
                <a:solidFill>
                  <a:schemeClr val="accent1">
                    <a:lumMod val="75000"/>
                  </a:schemeClr>
                </a:solidFill>
                <a:latin typeface="Arial" panose="020B0604020202020204" pitchFamily="34" charset="0"/>
                <a:cs typeface="Arial" panose="020B0604020202020204" pitchFamily="34" charset="0"/>
              </a:rPr>
              <a:t>BELGELER</a:t>
            </a:r>
          </a:p>
          <a:p>
            <a:pPr marL="0" indent="0">
              <a:buNone/>
              <a:defRPr/>
            </a:pPr>
            <a:r>
              <a:rPr lang="tr-TR" sz="2000" dirty="0">
                <a:latin typeface="Arial" panose="020B0604020202020204" pitchFamily="34" charset="0"/>
                <a:cs typeface="Arial" panose="020B0604020202020204" pitchFamily="34" charset="0"/>
              </a:rPr>
              <a:t>	-Başvuru Formu </a:t>
            </a:r>
          </a:p>
          <a:p>
            <a:pPr marL="0" indent="0">
              <a:buNone/>
              <a:defRPr/>
            </a:pPr>
            <a:r>
              <a:rPr lang="tr-TR" sz="2000" dirty="0">
                <a:latin typeface="Arial" panose="020B0604020202020204" pitchFamily="34" charset="0"/>
                <a:cs typeface="Arial" panose="020B0604020202020204" pitchFamily="34" charset="0"/>
              </a:rPr>
              <a:t>	-Öğrenci Bilgi Formu </a:t>
            </a:r>
          </a:p>
          <a:p>
            <a:pPr marL="0" indent="0">
              <a:buNone/>
              <a:defRPr/>
            </a:pPr>
            <a:r>
              <a:rPr lang="tr-TR" sz="2000" dirty="0">
                <a:latin typeface="Arial" panose="020B0604020202020204" pitchFamily="34" charset="0"/>
                <a:cs typeface="Arial" panose="020B0604020202020204" pitchFamily="34" charset="0"/>
              </a:rPr>
              <a:t>	-Öğrenim Protokolü </a:t>
            </a:r>
          </a:p>
          <a:p>
            <a:pPr marL="0" indent="0">
              <a:buNone/>
              <a:defRPr/>
            </a:pPr>
            <a:r>
              <a:rPr lang="tr-TR" sz="2000" dirty="0">
                <a:latin typeface="Arial" panose="020B0604020202020204" pitchFamily="34" charset="0"/>
                <a:cs typeface="Arial" panose="020B0604020202020204" pitchFamily="34" charset="0"/>
              </a:rPr>
              <a:t>	-Öğrenci Yükümlülük Sözleşmesi</a:t>
            </a:r>
          </a:p>
          <a:p>
            <a:pPr marL="0" indent="0">
              <a:buNone/>
              <a:defRPr/>
            </a:pPr>
            <a:r>
              <a:rPr lang="tr-TR" sz="2000" dirty="0">
                <a:latin typeface="Arial" panose="020B0604020202020204" pitchFamily="34" charset="0"/>
                <a:cs typeface="Arial" panose="020B0604020202020204" pitchFamily="34" charset="0"/>
              </a:rPr>
              <a:t>	-Öğrenci Beyannamesi</a:t>
            </a:r>
          </a:p>
          <a:p>
            <a:pPr lvl="2" indent="0">
              <a:buNone/>
              <a:defRPr/>
            </a:pPr>
            <a:r>
              <a:rPr lang="tr-TR" dirty="0">
                <a:latin typeface="Arial" panose="020B0604020202020204" pitchFamily="34" charset="0"/>
                <a:cs typeface="Arial" panose="020B0604020202020204" pitchFamily="34" charset="0"/>
              </a:rPr>
              <a:t>-Nüfus Cüzdan Fotokopisi</a:t>
            </a:r>
          </a:p>
          <a:p>
            <a:pPr lvl="2" indent="0">
              <a:buNone/>
              <a:defRPr/>
            </a:pPr>
            <a:r>
              <a:rPr lang="tr-TR" dirty="0">
                <a:latin typeface="Arial" panose="020B0604020202020204" pitchFamily="34" charset="0"/>
                <a:cs typeface="Arial" panose="020B0604020202020204" pitchFamily="34" charset="0"/>
              </a:rPr>
              <a:t>-SGK Aylık Prim ve Hizmet Belgesi</a:t>
            </a:r>
          </a:p>
          <a:p>
            <a:pPr lvl="2" indent="0">
              <a:buNone/>
              <a:defRPr/>
            </a:pPr>
            <a:r>
              <a:rPr lang="tr-TR" dirty="0">
                <a:latin typeface="Arial" panose="020B0604020202020204" pitchFamily="34" charset="0"/>
                <a:cs typeface="Arial" panose="020B0604020202020204" pitchFamily="34" charset="0"/>
              </a:rPr>
              <a:t>-Çalışma ve Bildirim Dilekçesi</a:t>
            </a:r>
          </a:p>
          <a:p>
            <a:endParaRPr lang="tr-TR" dirty="0" smtClean="0"/>
          </a:p>
          <a:p>
            <a:endParaRPr lang="tr-TR"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4393" y="5679669"/>
            <a:ext cx="661987" cy="629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29178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981200" y="274638"/>
            <a:ext cx="8147248" cy="1143000"/>
          </a:xfrm>
        </p:spPr>
        <p:txBody>
          <a:bodyPr>
            <a:normAutofit/>
          </a:bodyPr>
          <a:lstStyle/>
          <a:p>
            <a:pPr algn="ctr"/>
            <a:r>
              <a:rPr lang="tr-TR" altLang="tr-TR" sz="2400" b="1" dirty="0">
                <a:solidFill>
                  <a:schemeClr val="accent1">
                    <a:lumMod val="75000"/>
                  </a:schemeClr>
                </a:solidFill>
                <a:latin typeface="Arial" charset="0"/>
              </a:rPr>
              <a:t>ÖĞRENİM PROTOKOLÜ NEDİR</a:t>
            </a:r>
            <a:r>
              <a:rPr lang="tr-TR" altLang="tr-TR" sz="2400" b="1" dirty="0">
                <a:solidFill>
                  <a:schemeClr val="accent1">
                    <a:lumMod val="75000"/>
                  </a:schemeClr>
                </a:solidFill>
                <a:latin typeface="Arial" charset="0"/>
              </a:rPr>
              <a:t>?</a:t>
            </a:r>
            <a:endParaRPr lang="tr-TR" sz="2400" dirty="0">
              <a:solidFill>
                <a:schemeClr val="accent1">
                  <a:lumMod val="75000"/>
                </a:schemeClr>
              </a:solidFill>
            </a:endParaRPr>
          </a:p>
        </p:txBody>
      </p:sp>
      <p:sp>
        <p:nvSpPr>
          <p:cNvPr id="3" name="İçerik Yer Tutucusu 2"/>
          <p:cNvSpPr>
            <a:spLocks noGrp="1"/>
          </p:cNvSpPr>
          <p:nvPr>
            <p:ph sz="quarter" idx="1"/>
          </p:nvPr>
        </p:nvSpPr>
        <p:spPr>
          <a:xfrm>
            <a:off x="1981200" y="1600200"/>
            <a:ext cx="7467600" cy="4997152"/>
          </a:xfrm>
        </p:spPr>
        <p:txBody>
          <a:bodyPr>
            <a:normAutofit fontScale="92500" lnSpcReduction="10000"/>
          </a:bodyPr>
          <a:lstStyle/>
          <a:p>
            <a:pPr algn="just"/>
            <a:r>
              <a:rPr lang="tr-TR" dirty="0" smtClean="0"/>
              <a:t> </a:t>
            </a:r>
            <a:r>
              <a:rPr lang="tr-TR" altLang="tr-TR" sz="2600" dirty="0">
                <a:latin typeface="Arial" charset="0"/>
              </a:rPr>
              <a:t>İki </a:t>
            </a:r>
            <a:r>
              <a:rPr lang="tr-TR" altLang="tr-TR" sz="2600" dirty="0">
                <a:latin typeface="Arial" charset="0"/>
              </a:rPr>
              <a:t>yükseköğretim kurumu arasındaki karşılıklı </a:t>
            </a:r>
          </a:p>
          <a:p>
            <a:pPr algn="just">
              <a:spcBef>
                <a:spcPct val="0"/>
              </a:spcBef>
              <a:buNone/>
            </a:pPr>
            <a:r>
              <a:rPr lang="tr-TR" altLang="tr-TR" sz="2600" dirty="0">
                <a:latin typeface="Arial" charset="0"/>
              </a:rPr>
              <a:t>dersleri gösteren belgedir. </a:t>
            </a:r>
            <a:endParaRPr lang="tr-TR" altLang="tr-TR" sz="2600" dirty="0">
              <a:latin typeface="Arial" charset="0"/>
            </a:endParaRPr>
          </a:p>
          <a:p>
            <a:pPr algn="just">
              <a:spcBef>
                <a:spcPct val="0"/>
              </a:spcBef>
              <a:buNone/>
            </a:pPr>
            <a:endParaRPr lang="tr-TR" altLang="tr-TR" sz="2600" dirty="0">
              <a:latin typeface="Arial" charset="0"/>
            </a:endParaRPr>
          </a:p>
          <a:p>
            <a:pPr>
              <a:spcBef>
                <a:spcPct val="0"/>
              </a:spcBef>
              <a:buNone/>
            </a:pPr>
            <a:r>
              <a:rPr lang="tr-TR" altLang="tr-TR" sz="2600" b="1" dirty="0">
                <a:latin typeface="Arial" charset="0"/>
              </a:rPr>
              <a:t>Öğrenim protokolünde: </a:t>
            </a:r>
          </a:p>
          <a:p>
            <a:pPr>
              <a:spcBef>
                <a:spcPct val="0"/>
              </a:spcBef>
              <a:buNone/>
            </a:pPr>
            <a:endParaRPr lang="tr-TR" altLang="tr-TR" sz="2600" dirty="0">
              <a:latin typeface="Arial" charset="0"/>
            </a:endParaRPr>
          </a:p>
          <a:p>
            <a:pPr>
              <a:spcBef>
                <a:spcPct val="0"/>
              </a:spcBef>
              <a:buNone/>
            </a:pPr>
            <a:r>
              <a:rPr lang="tr-TR" altLang="tr-TR" sz="2600" dirty="0">
                <a:latin typeface="Arial" charset="0"/>
              </a:rPr>
              <a:t>1.Öğrencinin öğrenim göreceği yarıyıl (güz/bahar) </a:t>
            </a:r>
          </a:p>
          <a:p>
            <a:pPr>
              <a:spcBef>
                <a:spcPct val="0"/>
              </a:spcBef>
              <a:buNone/>
            </a:pPr>
            <a:r>
              <a:rPr lang="tr-TR" altLang="tr-TR" sz="2600" dirty="0">
                <a:latin typeface="Arial" charset="0"/>
              </a:rPr>
              <a:t>içerisinde gideceği üniversitede alacağı dersler, </a:t>
            </a:r>
          </a:p>
          <a:p>
            <a:pPr>
              <a:spcBef>
                <a:spcPct val="0"/>
              </a:spcBef>
              <a:buNone/>
            </a:pPr>
            <a:endParaRPr lang="tr-TR" altLang="tr-TR" sz="2600" dirty="0">
              <a:latin typeface="Arial" charset="0"/>
            </a:endParaRPr>
          </a:p>
          <a:p>
            <a:pPr>
              <a:spcBef>
                <a:spcPct val="0"/>
              </a:spcBef>
              <a:buNone/>
            </a:pPr>
            <a:r>
              <a:rPr lang="es-ES" altLang="tr-TR" sz="2600" dirty="0">
                <a:latin typeface="Arial" charset="0"/>
              </a:rPr>
              <a:t>2.Kendi üniversitesinde aynı yarıyıl (güz/bahar) </a:t>
            </a:r>
          </a:p>
          <a:p>
            <a:pPr>
              <a:spcBef>
                <a:spcPct val="0"/>
              </a:spcBef>
              <a:buNone/>
            </a:pPr>
            <a:r>
              <a:rPr lang="tr-TR" altLang="tr-TR" sz="2600" dirty="0">
                <a:latin typeface="Arial" charset="0"/>
              </a:rPr>
              <a:t>içerisinde alması gereken dersler, </a:t>
            </a:r>
          </a:p>
          <a:p>
            <a:pPr>
              <a:spcBef>
                <a:spcPct val="0"/>
              </a:spcBef>
              <a:buNone/>
            </a:pPr>
            <a:endParaRPr lang="tr-TR" altLang="tr-TR" sz="2600" dirty="0">
              <a:latin typeface="Arial" charset="0"/>
            </a:endParaRPr>
          </a:p>
          <a:p>
            <a:pPr algn="just">
              <a:spcBef>
                <a:spcPct val="0"/>
              </a:spcBef>
              <a:buNone/>
            </a:pPr>
            <a:r>
              <a:rPr lang="tr-TR" altLang="tr-TR" sz="2600" dirty="0">
                <a:latin typeface="Arial" charset="0"/>
              </a:rPr>
              <a:t>3.Kendi üniversitesi ve gideceği üniversitede görevli </a:t>
            </a:r>
          </a:p>
          <a:p>
            <a:pPr algn="just">
              <a:spcBef>
                <a:spcPct val="0"/>
              </a:spcBef>
              <a:buNone/>
            </a:pPr>
            <a:r>
              <a:rPr lang="tr-TR" altLang="tr-TR" sz="2600" dirty="0">
                <a:latin typeface="Arial" charset="0"/>
              </a:rPr>
              <a:t>olan Bölüm ve Kurum Koordinatörlerinin </a:t>
            </a:r>
            <a:r>
              <a:rPr lang="tr-TR" altLang="tr-TR" sz="2600" dirty="0">
                <a:latin typeface="Arial" charset="0"/>
              </a:rPr>
              <a:t>imza/onay</a:t>
            </a:r>
          </a:p>
          <a:p>
            <a:pPr algn="just">
              <a:spcBef>
                <a:spcPct val="0"/>
              </a:spcBef>
              <a:buNone/>
            </a:pPr>
            <a:r>
              <a:rPr lang="tr-TR" altLang="tr-TR" sz="2600" dirty="0">
                <a:latin typeface="Arial" charset="0"/>
              </a:rPr>
              <a:t>kısmı</a:t>
            </a:r>
            <a:r>
              <a:rPr lang="tr-TR" altLang="tr-TR" sz="2600" dirty="0">
                <a:latin typeface="Arial" charset="0"/>
              </a:rPr>
              <a:t>,</a:t>
            </a:r>
          </a:p>
          <a:p>
            <a:pPr>
              <a:spcBef>
                <a:spcPct val="0"/>
              </a:spcBef>
              <a:buNone/>
            </a:pPr>
            <a:r>
              <a:rPr lang="tr-TR" altLang="tr-TR" sz="2600" dirty="0">
                <a:latin typeface="Arial" charset="0"/>
              </a:rPr>
              <a:t> </a:t>
            </a:r>
          </a:p>
          <a:p>
            <a:pPr>
              <a:spcBef>
                <a:spcPct val="0"/>
              </a:spcBef>
              <a:buNone/>
            </a:pPr>
            <a:r>
              <a:rPr lang="tr-TR" altLang="tr-TR" sz="2600" dirty="0">
                <a:latin typeface="Arial" charset="0"/>
              </a:rPr>
              <a:t>4.Ders </a:t>
            </a:r>
            <a:r>
              <a:rPr lang="tr-TR" altLang="tr-TR" sz="2600" dirty="0">
                <a:latin typeface="Arial" charset="0"/>
              </a:rPr>
              <a:t>değişikliği </a:t>
            </a:r>
            <a:r>
              <a:rPr lang="tr-TR" altLang="tr-TR" sz="2600" dirty="0">
                <a:latin typeface="Arial" charset="0"/>
              </a:rPr>
              <a:t>(ekle/sil) kısmı bulunur </a:t>
            </a:r>
          </a:p>
          <a:p>
            <a:pPr algn="just">
              <a:spcBef>
                <a:spcPct val="0"/>
              </a:spcBef>
              <a:buNone/>
            </a:pPr>
            <a:endParaRPr lang="tr-TR" altLang="tr-TR" dirty="0" smtClean="0">
              <a:latin typeface="Arial" charset="0"/>
            </a:endParaRPr>
          </a:p>
          <a:p>
            <a:pPr algn="just">
              <a:spcBef>
                <a:spcPct val="0"/>
              </a:spcBef>
              <a:buNone/>
            </a:pPr>
            <a:endParaRPr lang="tr-TR" altLang="tr-TR" dirty="0">
              <a:latin typeface="Arial" charset="0"/>
            </a:endParaRPr>
          </a:p>
          <a:p>
            <a:pPr algn="just">
              <a:spcBef>
                <a:spcPct val="0"/>
              </a:spcBef>
              <a:buNone/>
            </a:pPr>
            <a:endParaRPr lang="tr-TR" altLang="tr-TR" dirty="0">
              <a:latin typeface="Arial" charset="0"/>
            </a:endParaRPr>
          </a:p>
          <a:p>
            <a:endParaRPr lang="tr-TR"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4393" y="5679669"/>
            <a:ext cx="661987" cy="629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96729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 xmlns:a16="http://schemas.microsoft.com/office/drawing/2014/main" id="{8AE2322C-9988-4C87-BD83-4133830C019C}"/>
              </a:ext>
            </a:extLst>
          </p:cNvPr>
          <p:cNvSpPr>
            <a:spLocks noGrp="1"/>
          </p:cNvSpPr>
          <p:nvPr>
            <p:ph idx="1"/>
          </p:nvPr>
        </p:nvSpPr>
        <p:spPr>
          <a:xfrm>
            <a:off x="1581665" y="1964724"/>
            <a:ext cx="4831493" cy="3537682"/>
          </a:xfrm>
        </p:spPr>
        <p:txBody>
          <a:bodyPr>
            <a:normAutofit/>
          </a:bodyPr>
          <a:lstStyle/>
          <a:p>
            <a:pPr marL="0" indent="0">
              <a:buNone/>
            </a:pPr>
            <a:r>
              <a:rPr lang="tr-TR" sz="2800" b="1" dirty="0" smtClean="0">
                <a:solidFill>
                  <a:srgbClr val="C00000"/>
                </a:solidFill>
                <a:latin typeface="Arial" panose="020B0604020202020204" pitchFamily="34" charset="0"/>
                <a:cs typeface="Arial" panose="020B0604020202020204" pitchFamily="34" charset="0"/>
              </a:rPr>
              <a:t>Madde Bağımlılıkları:</a:t>
            </a:r>
          </a:p>
          <a:p>
            <a:pPr>
              <a:buFont typeface="Arial" panose="020B0604020202020204" pitchFamily="34" charset="0"/>
              <a:buChar char="•"/>
            </a:pPr>
            <a:r>
              <a:rPr lang="tr-TR" sz="2800" dirty="0">
                <a:solidFill>
                  <a:schemeClr val="tx1"/>
                </a:solidFill>
                <a:latin typeface="Arial" panose="020B0604020202020204" pitchFamily="34" charset="0"/>
                <a:cs typeface="Arial" panose="020B0604020202020204" pitchFamily="34" charset="0"/>
              </a:rPr>
              <a:t>Tütün Bağımlılığı</a:t>
            </a:r>
          </a:p>
          <a:p>
            <a:pPr>
              <a:buFont typeface="Arial" panose="020B0604020202020204" pitchFamily="34" charset="0"/>
              <a:buChar char="•"/>
            </a:pPr>
            <a:r>
              <a:rPr lang="tr-TR" sz="2800" dirty="0" smtClean="0">
                <a:solidFill>
                  <a:schemeClr val="tx1"/>
                </a:solidFill>
                <a:latin typeface="Arial" panose="020B0604020202020204" pitchFamily="34" charset="0"/>
                <a:cs typeface="Arial" panose="020B0604020202020204" pitchFamily="34" charset="0"/>
              </a:rPr>
              <a:t>Alkol Bağımlılığı</a:t>
            </a:r>
          </a:p>
          <a:p>
            <a:pPr>
              <a:buFont typeface="Arial" panose="020B0604020202020204" pitchFamily="34" charset="0"/>
              <a:buChar char="•"/>
            </a:pPr>
            <a:r>
              <a:rPr lang="tr-TR" sz="2800" dirty="0" smtClean="0">
                <a:solidFill>
                  <a:schemeClr val="tx1"/>
                </a:solidFill>
                <a:latin typeface="Arial" panose="020B0604020202020204" pitchFamily="34" charset="0"/>
                <a:cs typeface="Arial" panose="020B0604020202020204" pitchFamily="34" charset="0"/>
              </a:rPr>
              <a:t>Uyuşturucu/Uyarıcı </a:t>
            </a:r>
            <a:r>
              <a:rPr lang="tr-TR" sz="2800" dirty="0">
                <a:solidFill>
                  <a:schemeClr val="tx1"/>
                </a:solidFill>
                <a:latin typeface="Arial" panose="020B0604020202020204" pitchFamily="34" charset="0"/>
                <a:cs typeface="Arial" panose="020B0604020202020204" pitchFamily="34" charset="0"/>
              </a:rPr>
              <a:t>M</a:t>
            </a:r>
            <a:r>
              <a:rPr lang="tr-TR" sz="2800" dirty="0" smtClean="0">
                <a:solidFill>
                  <a:schemeClr val="tx1"/>
                </a:solidFill>
                <a:latin typeface="Arial" panose="020B0604020202020204" pitchFamily="34" charset="0"/>
                <a:cs typeface="Arial" panose="020B0604020202020204" pitchFamily="34" charset="0"/>
              </a:rPr>
              <a:t>adde </a:t>
            </a:r>
            <a:r>
              <a:rPr lang="tr-TR" sz="2800" dirty="0">
                <a:solidFill>
                  <a:schemeClr val="tx1"/>
                </a:solidFill>
                <a:latin typeface="Arial" panose="020B0604020202020204" pitchFamily="34" charset="0"/>
                <a:cs typeface="Arial" panose="020B0604020202020204" pitchFamily="34" charset="0"/>
              </a:rPr>
              <a:t>B</a:t>
            </a:r>
            <a:r>
              <a:rPr lang="tr-TR" sz="2800" dirty="0" smtClean="0">
                <a:solidFill>
                  <a:schemeClr val="tx1"/>
                </a:solidFill>
                <a:latin typeface="Arial" panose="020B0604020202020204" pitchFamily="34" charset="0"/>
                <a:cs typeface="Arial" panose="020B0604020202020204" pitchFamily="34" charset="0"/>
              </a:rPr>
              <a:t>ağımlılığı </a:t>
            </a:r>
          </a:p>
          <a:p>
            <a:pPr>
              <a:buFont typeface="Arial" panose="020B0604020202020204" pitchFamily="34" charset="0"/>
              <a:buChar char="•"/>
            </a:pPr>
            <a:r>
              <a:rPr lang="tr-TR" sz="2800" dirty="0" smtClean="0">
                <a:solidFill>
                  <a:schemeClr val="tx1"/>
                </a:solidFill>
                <a:latin typeface="Arial" panose="020B0604020202020204" pitchFamily="34" charset="0"/>
                <a:cs typeface="Arial" panose="020B0604020202020204" pitchFamily="34" charset="0"/>
              </a:rPr>
              <a:t>Kafein vb.</a:t>
            </a:r>
          </a:p>
          <a:p>
            <a:pPr marL="0" indent="0">
              <a:buNone/>
            </a:pPr>
            <a:endParaRPr lang="tr-TR" sz="2800" dirty="0" smtClean="0">
              <a:solidFill>
                <a:schemeClr val="tx1"/>
              </a:solidFill>
              <a:latin typeface="Arial" panose="020B0604020202020204" pitchFamily="34" charset="0"/>
              <a:cs typeface="Arial" panose="020B0604020202020204" pitchFamily="34" charset="0"/>
            </a:endParaRPr>
          </a:p>
          <a:p>
            <a:pPr marL="0" indent="0">
              <a:buNone/>
            </a:pPr>
            <a:endParaRPr lang="tr-TR" dirty="0" smtClean="0"/>
          </a:p>
          <a:p>
            <a:pPr marL="0" indent="0">
              <a:buNone/>
            </a:pPr>
            <a:endParaRPr lang="en-GB" dirty="0"/>
          </a:p>
        </p:txBody>
      </p:sp>
      <p:sp>
        <p:nvSpPr>
          <p:cNvPr id="4" name="Metin kutusu 3"/>
          <p:cNvSpPr txBox="1"/>
          <p:nvPr/>
        </p:nvSpPr>
        <p:spPr>
          <a:xfrm>
            <a:off x="6752966" y="1853513"/>
            <a:ext cx="5128056" cy="3970318"/>
          </a:xfrm>
          <a:prstGeom prst="rect">
            <a:avLst/>
          </a:prstGeom>
          <a:noFill/>
        </p:spPr>
        <p:txBody>
          <a:bodyPr wrap="square" rtlCol="0">
            <a:spAutoFit/>
          </a:bodyPr>
          <a:lstStyle/>
          <a:p>
            <a:r>
              <a:rPr lang="tr-TR" sz="2800" b="1" dirty="0" smtClean="0">
                <a:solidFill>
                  <a:srgbClr val="C00000"/>
                </a:solidFill>
                <a:latin typeface="Arial" panose="020B0604020202020204" pitchFamily="34" charset="0"/>
                <a:cs typeface="Arial" panose="020B0604020202020204" pitchFamily="34" charset="0"/>
              </a:rPr>
              <a:t>Davranışsal Bağımlılıklar:</a:t>
            </a:r>
          </a:p>
          <a:p>
            <a:pPr marL="457200" indent="-457200">
              <a:buFont typeface="Arial" panose="020B0604020202020204" pitchFamily="34" charset="0"/>
              <a:buChar char="•"/>
            </a:pPr>
            <a:r>
              <a:rPr lang="tr-TR" sz="2800" dirty="0">
                <a:latin typeface="Arial" panose="020B0604020202020204" pitchFamily="34" charset="0"/>
                <a:cs typeface="Arial" panose="020B0604020202020204" pitchFamily="34" charset="0"/>
              </a:rPr>
              <a:t>İnternet Bağımlılığı</a:t>
            </a:r>
          </a:p>
          <a:p>
            <a:pPr marL="457200" indent="-457200">
              <a:buFont typeface="Arial" panose="020B0604020202020204" pitchFamily="34" charset="0"/>
              <a:buChar char="•"/>
            </a:pPr>
            <a:r>
              <a:rPr lang="tr-TR" sz="2800" dirty="0">
                <a:latin typeface="Arial" panose="020B0604020202020204" pitchFamily="34" charset="0"/>
                <a:cs typeface="Arial" panose="020B0604020202020204" pitchFamily="34" charset="0"/>
              </a:rPr>
              <a:t>Yeme Bağımlılığı</a:t>
            </a:r>
          </a:p>
          <a:p>
            <a:pPr marL="457200" indent="-457200">
              <a:buFont typeface="Arial" panose="020B0604020202020204" pitchFamily="34" charset="0"/>
              <a:buChar char="•"/>
            </a:pPr>
            <a:r>
              <a:rPr lang="tr-TR" sz="2800" dirty="0">
                <a:latin typeface="Arial" panose="020B0604020202020204" pitchFamily="34" charset="0"/>
                <a:cs typeface="Arial" panose="020B0604020202020204" pitchFamily="34" charset="0"/>
              </a:rPr>
              <a:t>Kumar Bağımlılığı</a:t>
            </a:r>
          </a:p>
          <a:p>
            <a:pPr marL="457200" indent="-457200">
              <a:buFont typeface="Arial" panose="020B0604020202020204" pitchFamily="34" charset="0"/>
              <a:buChar char="•"/>
            </a:pPr>
            <a:r>
              <a:rPr lang="tr-TR" sz="2800" dirty="0">
                <a:latin typeface="Arial" panose="020B0604020202020204" pitchFamily="34" charset="0"/>
                <a:cs typeface="Arial" panose="020B0604020202020204" pitchFamily="34" charset="0"/>
              </a:rPr>
              <a:t>İlişki Bağımlılığı </a:t>
            </a:r>
          </a:p>
          <a:p>
            <a:pPr marL="457200" indent="-457200">
              <a:buFont typeface="Arial" panose="020B0604020202020204" pitchFamily="34" charset="0"/>
              <a:buChar char="•"/>
            </a:pPr>
            <a:r>
              <a:rPr lang="tr-TR" sz="2800" dirty="0">
                <a:latin typeface="Arial" panose="020B0604020202020204" pitchFamily="34" charset="0"/>
                <a:cs typeface="Arial" panose="020B0604020202020204" pitchFamily="34" charset="0"/>
              </a:rPr>
              <a:t>Alışveriş Bağımlılığı  </a:t>
            </a:r>
          </a:p>
          <a:p>
            <a:pPr marL="457200" indent="-457200">
              <a:buFont typeface="Arial" panose="020B0604020202020204" pitchFamily="34" charset="0"/>
              <a:buChar char="•"/>
            </a:pPr>
            <a:r>
              <a:rPr lang="tr-TR" sz="2800" dirty="0">
                <a:latin typeface="Arial" panose="020B0604020202020204" pitchFamily="34" charset="0"/>
                <a:cs typeface="Arial" panose="020B0604020202020204" pitchFamily="34" charset="0"/>
              </a:rPr>
              <a:t>Online Alışveriş Bağımlılığı vb</a:t>
            </a:r>
            <a:r>
              <a:rPr lang="tr-TR" sz="2800" dirty="0" smtClean="0">
                <a:latin typeface="Arial" panose="020B0604020202020204" pitchFamily="34" charset="0"/>
                <a:cs typeface="Arial" panose="020B0604020202020204" pitchFamily="34" charset="0"/>
              </a:rPr>
              <a:t>. </a:t>
            </a:r>
            <a:endParaRPr lang="tr-TR"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tr-TR" sz="2800" b="1" dirty="0">
              <a:solidFill>
                <a:srgbClr val="C00000"/>
              </a:solidFill>
              <a:latin typeface="Arial" panose="020B0604020202020204" pitchFamily="34" charset="0"/>
              <a:cs typeface="Arial" panose="020B0604020202020204" pitchFamily="34" charset="0"/>
            </a:endParaRPr>
          </a:p>
        </p:txBody>
      </p:sp>
      <p:sp>
        <p:nvSpPr>
          <p:cNvPr id="5" name="Metin kutusu 4"/>
          <p:cNvSpPr txBox="1"/>
          <p:nvPr/>
        </p:nvSpPr>
        <p:spPr>
          <a:xfrm>
            <a:off x="1750540" y="740885"/>
            <a:ext cx="10441460" cy="646331"/>
          </a:xfrm>
          <a:prstGeom prst="rect">
            <a:avLst/>
          </a:prstGeom>
          <a:noFill/>
        </p:spPr>
        <p:txBody>
          <a:bodyPr wrap="square" rtlCol="0">
            <a:spAutoFit/>
          </a:bodyPr>
          <a:lstStyle/>
          <a:p>
            <a:r>
              <a:rPr lang="tr-TR" sz="3600" b="1" dirty="0" smtClean="0">
                <a:solidFill>
                  <a:srgbClr val="C00000"/>
                </a:solidFill>
                <a:latin typeface="Arial" panose="020B0604020202020204" pitchFamily="34" charset="0"/>
                <a:cs typeface="Arial" panose="020B0604020202020204" pitchFamily="34" charset="0"/>
              </a:rPr>
              <a:t>Bağımlılık Türleri</a:t>
            </a:r>
            <a:endParaRPr lang="tr-TR" sz="36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75185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Nesne 13"/>
          <p:cNvGraphicFramePr>
            <a:graphicFrameLocks noChangeAspect="1"/>
          </p:cNvGraphicFramePr>
          <p:nvPr>
            <p:extLst>
              <p:ext uri="{D42A27DB-BD31-4B8C-83A1-F6EECF244321}">
                <p14:modId xmlns:p14="http://schemas.microsoft.com/office/powerpoint/2010/main" val="2064873776"/>
              </p:ext>
            </p:extLst>
          </p:nvPr>
        </p:nvGraphicFramePr>
        <p:xfrm>
          <a:off x="2135561" y="1"/>
          <a:ext cx="8027987" cy="6665913"/>
        </p:xfrm>
        <a:graphic>
          <a:graphicData uri="http://schemas.openxmlformats.org/presentationml/2006/ole">
            <mc:AlternateContent xmlns:mc="http://schemas.openxmlformats.org/markup-compatibility/2006">
              <mc:Choice xmlns:v="urn:schemas-microsoft-com:vml" Requires="v">
                <p:oleObj spid="_x0000_s1027" name="Document" r:id="rId3" imgW="6742852" imgH="9374928" progId="Word.Document.8">
                  <p:embed/>
                </p:oleObj>
              </mc:Choice>
              <mc:Fallback>
                <p:oleObj name="Document" r:id="rId3" imgW="6742852" imgH="9374928"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561" y="1"/>
                        <a:ext cx="8027987" cy="6665913"/>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9214243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quarter" idx="1"/>
          </p:nvPr>
        </p:nvSpPr>
        <p:spPr/>
        <p:txBody>
          <a:bodyPr/>
          <a:lstStyle/>
          <a:p>
            <a:endParaRPr lang="tr-TR"/>
          </a:p>
        </p:txBody>
      </p:sp>
      <p:graphicFrame>
        <p:nvGraphicFramePr>
          <p:cNvPr id="4" name="Nesne 3"/>
          <p:cNvGraphicFramePr>
            <a:graphicFrameLocks noChangeAspect="1"/>
          </p:cNvGraphicFramePr>
          <p:nvPr>
            <p:extLst>
              <p:ext uri="{D42A27DB-BD31-4B8C-83A1-F6EECF244321}">
                <p14:modId xmlns:p14="http://schemas.microsoft.com/office/powerpoint/2010/main" val="1750142103"/>
              </p:ext>
            </p:extLst>
          </p:nvPr>
        </p:nvGraphicFramePr>
        <p:xfrm>
          <a:off x="2063552" y="0"/>
          <a:ext cx="7920880" cy="6941418"/>
        </p:xfrm>
        <a:graphic>
          <a:graphicData uri="http://schemas.openxmlformats.org/presentationml/2006/ole">
            <mc:AlternateContent xmlns:mc="http://schemas.openxmlformats.org/markup-compatibility/2006">
              <mc:Choice xmlns:v="urn:schemas-microsoft-com:vml" Requires="v">
                <p:oleObj spid="_x0000_s2051" name="Document" r:id="rId3" imgW="6894760" imgH="9512307" progId="Word.Document.8">
                  <p:embed/>
                </p:oleObj>
              </mc:Choice>
              <mc:Fallback>
                <p:oleObj name="Document" r:id="rId3" imgW="6894760" imgH="9512307"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552" y="0"/>
                        <a:ext cx="7920880" cy="6941418"/>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3512075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quarter" idx="1"/>
          </p:nvPr>
        </p:nvSpPr>
        <p:spPr/>
        <p:txBody>
          <a:bodyPr>
            <a:normAutofit fontScale="92500"/>
          </a:bodyPr>
          <a:lstStyle/>
          <a:p>
            <a:pPr algn="just"/>
            <a:r>
              <a:rPr lang="tr-TR" altLang="tr-TR" dirty="0" smtClean="0">
                <a:latin typeface="Arial" panose="020B0604020202020204" pitchFamily="34" charset="0"/>
                <a:cs typeface="Arial" panose="020B0604020202020204" pitchFamily="34" charset="0"/>
              </a:rPr>
              <a:t>Öğrenim </a:t>
            </a:r>
            <a:r>
              <a:rPr lang="tr-TR" altLang="tr-TR" dirty="0">
                <a:latin typeface="Arial" panose="020B0604020202020204" pitchFamily="34" charset="0"/>
                <a:cs typeface="Arial" panose="020B0604020202020204" pitchFamily="34" charset="0"/>
              </a:rPr>
              <a:t>Protokolünde, öğrencinin </a:t>
            </a:r>
            <a:r>
              <a:rPr lang="tr-TR" altLang="tr-TR" dirty="0" smtClean="0">
                <a:latin typeface="Arial" panose="020B0604020202020204" pitchFamily="34" charset="0"/>
                <a:cs typeface="Arial" panose="020B0604020202020204" pitchFamily="34" charset="0"/>
              </a:rPr>
              <a:t>kendi üniversitesinde öğrenimine devam etmesi durumunda alması gereken dersler, bu derslerin yerine kabul eden Yükseköğretim Kurumunda alacağı dersler bulunur. Öğrencilerin </a:t>
            </a:r>
            <a:r>
              <a:rPr lang="tr-TR" altLang="tr-TR" dirty="0">
                <a:latin typeface="Arial" panose="020B0604020202020204" pitchFamily="34" charset="0"/>
                <a:cs typeface="Arial" panose="020B0604020202020204" pitchFamily="34" charset="0"/>
              </a:rPr>
              <a:t>ders yükleri, kendi </a:t>
            </a:r>
            <a:r>
              <a:rPr lang="tr-TR" altLang="tr-TR" dirty="0" err="1" smtClean="0">
                <a:latin typeface="Arial" panose="020B0604020202020204" pitchFamily="34" charset="0"/>
                <a:cs typeface="Arial" panose="020B0604020202020204" pitchFamily="34" charset="0"/>
              </a:rPr>
              <a:t>üniversinde</a:t>
            </a:r>
            <a:r>
              <a:rPr lang="tr-TR" altLang="tr-TR" dirty="0" smtClean="0">
                <a:latin typeface="Arial" panose="020B0604020202020204" pitchFamily="34" charset="0"/>
                <a:cs typeface="Arial" panose="020B0604020202020204" pitchFamily="34" charset="0"/>
              </a:rPr>
              <a:t> </a:t>
            </a:r>
            <a:r>
              <a:rPr lang="tr-TR" altLang="tr-TR" dirty="0">
                <a:latin typeface="Arial" panose="020B0604020202020204" pitchFamily="34" charset="0"/>
                <a:cs typeface="Arial" panose="020B0604020202020204" pitchFamily="34" charset="0"/>
              </a:rPr>
              <a:t>aynı yarıyılda almaları gereken ders yükünden daha az olamaz. </a:t>
            </a:r>
            <a:endParaRPr lang="tr-TR" altLang="tr-TR" dirty="0" smtClean="0">
              <a:latin typeface="Arial" panose="020B0604020202020204" pitchFamily="34" charset="0"/>
              <a:cs typeface="Arial" panose="020B0604020202020204" pitchFamily="34" charset="0"/>
            </a:endParaRPr>
          </a:p>
          <a:p>
            <a:pPr algn="just"/>
            <a:endParaRPr lang="tr-TR" altLang="tr-TR" dirty="0">
              <a:latin typeface="Arial" panose="020B0604020202020204" pitchFamily="34" charset="0"/>
              <a:cs typeface="Arial" panose="020B0604020202020204" pitchFamily="34" charset="0"/>
            </a:endParaRPr>
          </a:p>
          <a:p>
            <a:pPr algn="just"/>
            <a:r>
              <a:rPr lang="tr-TR" altLang="tr-TR" dirty="0" smtClean="0">
                <a:latin typeface="Arial" panose="020B0604020202020204" pitchFamily="34" charset="0"/>
                <a:cs typeface="Arial" panose="020B0604020202020204" pitchFamily="34" charset="0"/>
              </a:rPr>
              <a:t>Değişimde </a:t>
            </a:r>
            <a:r>
              <a:rPr lang="tr-TR" altLang="tr-TR" dirty="0">
                <a:latin typeface="Arial" panose="020B0604020202020204" pitchFamily="34" charset="0"/>
                <a:cs typeface="Arial" panose="020B0604020202020204" pitchFamily="34" charset="0"/>
              </a:rPr>
              <a:t>ders sayısı değil, derslerin kredileri dikkate alınır. </a:t>
            </a:r>
            <a:endParaRPr lang="tr-TR" altLang="tr-TR" dirty="0" smtClean="0">
              <a:latin typeface="Arial" panose="020B0604020202020204" pitchFamily="34" charset="0"/>
              <a:cs typeface="Arial" panose="020B0604020202020204" pitchFamily="34" charset="0"/>
            </a:endParaRPr>
          </a:p>
          <a:p>
            <a:pPr algn="just"/>
            <a:endParaRPr lang="tr-TR" altLang="tr-TR" dirty="0">
              <a:latin typeface="Arial" panose="020B0604020202020204" pitchFamily="34" charset="0"/>
              <a:cs typeface="Arial" panose="020B0604020202020204" pitchFamily="34" charset="0"/>
            </a:endParaRPr>
          </a:p>
          <a:p>
            <a:pPr algn="just"/>
            <a:r>
              <a:rPr lang="tr-TR" altLang="tr-TR" dirty="0" smtClean="0">
                <a:latin typeface="Arial" panose="020B0604020202020204" pitchFamily="34" charset="0"/>
                <a:cs typeface="Arial" panose="020B0604020202020204" pitchFamily="34" charset="0"/>
              </a:rPr>
              <a:t>Öğrenci </a:t>
            </a:r>
            <a:r>
              <a:rPr lang="tr-TR" altLang="tr-TR" dirty="0">
                <a:latin typeface="Arial" panose="020B0604020202020204" pitchFamily="34" charset="0"/>
                <a:cs typeface="Arial" panose="020B0604020202020204" pitchFamily="34" charset="0"/>
              </a:rPr>
              <a:t>dersleri uygun bulduğunu ve takip edeceğini imza ile beyan eder. </a:t>
            </a:r>
          </a:p>
          <a:p>
            <a:pPr algn="just"/>
            <a:endParaRPr lang="tr-TR" altLang="tr-TR" dirty="0"/>
          </a:p>
          <a:p>
            <a:pPr algn="just"/>
            <a:endParaRPr lang="tr-TR" altLang="tr-TR" dirty="0"/>
          </a:p>
          <a:p>
            <a:endParaRPr lang="tr-TR"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4393" y="5679669"/>
            <a:ext cx="661987" cy="629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97023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quarter" idx="1"/>
          </p:nvPr>
        </p:nvSpPr>
        <p:spPr/>
        <p:txBody>
          <a:bodyPr/>
          <a:lstStyle/>
          <a:p>
            <a:pPr algn="just"/>
            <a:r>
              <a:rPr lang="tr-TR" altLang="tr-TR" dirty="0" smtClean="0">
                <a:latin typeface="Arial" panose="020B0604020202020204" pitchFamily="34" charset="0"/>
                <a:cs typeface="Arial" panose="020B0604020202020204" pitchFamily="34" charset="0"/>
              </a:rPr>
              <a:t>Gönderen </a:t>
            </a:r>
            <a:r>
              <a:rPr lang="tr-TR" altLang="tr-TR" dirty="0">
                <a:latin typeface="Arial" panose="020B0604020202020204" pitchFamily="34" charset="0"/>
                <a:cs typeface="Arial" panose="020B0604020202020204" pitchFamily="34" charset="0"/>
              </a:rPr>
              <a:t>Yüksek Öğretim Kurumu da bu protokolde alınan derslerin ders içeriklerinin ve kredilerinin denk olduğunu onaylar. (Bölüm ve Kurum Koordinatörü Onayı) </a:t>
            </a:r>
            <a:endParaRPr lang="tr-TR" altLang="tr-TR" dirty="0" smtClean="0">
              <a:latin typeface="Arial" panose="020B0604020202020204" pitchFamily="34" charset="0"/>
              <a:cs typeface="Arial" panose="020B0604020202020204" pitchFamily="34" charset="0"/>
            </a:endParaRPr>
          </a:p>
          <a:p>
            <a:pPr algn="just"/>
            <a:endParaRPr lang="tr-TR" altLang="tr-TR" dirty="0">
              <a:latin typeface="Arial" panose="020B0604020202020204" pitchFamily="34" charset="0"/>
              <a:cs typeface="Arial" panose="020B0604020202020204" pitchFamily="34" charset="0"/>
            </a:endParaRPr>
          </a:p>
          <a:p>
            <a:pPr algn="just"/>
            <a:r>
              <a:rPr lang="tr-TR" altLang="tr-TR" dirty="0">
                <a:latin typeface="Arial" panose="020B0604020202020204" pitchFamily="34" charset="0"/>
                <a:cs typeface="Arial" panose="020B0604020202020204" pitchFamily="34" charset="0"/>
              </a:rPr>
              <a:t>Kabul eden kurum da protokolde yer alan derslerin açılacağını taahhüt eder. </a:t>
            </a:r>
          </a:p>
          <a:p>
            <a:pPr algn="just"/>
            <a:endParaRPr lang="tr-TR" altLang="tr-TR" dirty="0"/>
          </a:p>
          <a:p>
            <a:endParaRPr lang="tr-TR"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4393" y="5679669"/>
            <a:ext cx="661987" cy="629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11030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lgn="ctr"/>
            <a:r>
              <a:rPr lang="tr-TR" sz="2400" b="1" dirty="0">
                <a:solidFill>
                  <a:schemeClr val="accent1">
                    <a:lumMod val="75000"/>
                  </a:schemeClr>
                </a:solidFill>
                <a:latin typeface="Arial" panose="020B0604020202020204" pitchFamily="34" charset="0"/>
                <a:cs typeface="Arial" panose="020B0604020202020204" pitchFamily="34" charset="0"/>
              </a:rPr>
              <a:t>Öğrenim protokolünü kim hazırlar</a:t>
            </a:r>
            <a:endParaRPr lang="tr-TR" sz="2400" b="1" dirty="0">
              <a:solidFill>
                <a:schemeClr val="accent1">
                  <a:lumMod val="75000"/>
                </a:schemeClr>
              </a:solidFill>
              <a:latin typeface="Arial" panose="020B0604020202020204" pitchFamily="34" charset="0"/>
              <a:cs typeface="Arial" panose="020B0604020202020204" pitchFamily="34" charset="0"/>
            </a:endParaRPr>
          </a:p>
        </p:txBody>
      </p:sp>
      <p:sp>
        <p:nvSpPr>
          <p:cNvPr id="3" name="İçerik Yer Tutucusu 2"/>
          <p:cNvSpPr>
            <a:spLocks noGrp="1"/>
          </p:cNvSpPr>
          <p:nvPr>
            <p:ph sz="quarter" idx="1"/>
          </p:nvPr>
        </p:nvSpPr>
        <p:spPr/>
        <p:txBody>
          <a:bodyPr/>
          <a:lstStyle/>
          <a:p>
            <a:pPr algn="just"/>
            <a:r>
              <a:rPr lang="tr-TR" dirty="0" smtClean="0">
                <a:latin typeface="Arial" panose="020B0604020202020204" pitchFamily="34" charset="0"/>
                <a:cs typeface="Arial" panose="020B0604020202020204" pitchFamily="34" charset="0"/>
              </a:rPr>
              <a:t>Öğrenci </a:t>
            </a:r>
            <a:r>
              <a:rPr lang="tr-TR" dirty="0">
                <a:latin typeface="Arial" panose="020B0604020202020204" pitchFamily="34" charset="0"/>
                <a:cs typeface="Arial" panose="020B0604020202020204" pitchFamily="34" charset="0"/>
              </a:rPr>
              <a:t>öğrenim protokolünü, kendi üniversitesindeki </a:t>
            </a:r>
            <a:r>
              <a:rPr lang="tr-TR" dirty="0" smtClean="0">
                <a:latin typeface="Arial" panose="020B0604020202020204" pitchFamily="34" charset="0"/>
                <a:cs typeface="Arial" panose="020B0604020202020204" pitchFamily="34" charset="0"/>
              </a:rPr>
              <a:t>bölümünde </a:t>
            </a:r>
            <a:r>
              <a:rPr lang="tr-TR" dirty="0">
                <a:latin typeface="Arial" panose="020B0604020202020204" pitchFamily="34" charset="0"/>
                <a:cs typeface="Arial" panose="020B0604020202020204" pitchFamily="34" charset="0"/>
              </a:rPr>
              <a:t>eğitim veren, Farabi Değişim Programından </a:t>
            </a:r>
            <a:r>
              <a:rPr lang="tr-TR" dirty="0" smtClean="0">
                <a:latin typeface="Arial" panose="020B0604020202020204" pitchFamily="34" charset="0"/>
                <a:cs typeface="Arial" panose="020B0604020202020204" pitchFamily="34" charset="0"/>
              </a:rPr>
              <a:t>sorumlu </a:t>
            </a:r>
            <a:r>
              <a:rPr lang="tr-TR" dirty="0">
                <a:latin typeface="Arial" panose="020B0604020202020204" pitchFamily="34" charset="0"/>
                <a:cs typeface="Arial" panose="020B0604020202020204" pitchFamily="34" charset="0"/>
              </a:rPr>
              <a:t>Bölüm Koordinatörü ile birlikte </a:t>
            </a:r>
            <a:r>
              <a:rPr lang="tr-TR" dirty="0" smtClean="0">
                <a:latin typeface="Arial" panose="020B0604020202020204" pitchFamily="34" charset="0"/>
                <a:cs typeface="Arial" panose="020B0604020202020204" pitchFamily="34" charset="0"/>
              </a:rPr>
              <a:t>hazırlar.</a:t>
            </a:r>
          </a:p>
          <a:p>
            <a:pPr algn="just"/>
            <a:endParaRPr lang="tr-TR" dirty="0"/>
          </a:p>
          <a:p>
            <a:pPr algn="just"/>
            <a:r>
              <a:rPr lang="tr-TR" dirty="0" smtClean="0">
                <a:latin typeface="Arial" panose="020B0604020202020204" pitchFamily="34" charset="0"/>
                <a:cs typeface="Arial" panose="020B0604020202020204" pitchFamily="34" charset="0"/>
              </a:rPr>
              <a:t>Ö</a:t>
            </a:r>
            <a:r>
              <a:rPr lang="tr-TR" altLang="tr-TR" dirty="0" smtClean="0">
                <a:latin typeface="Arial" charset="0"/>
              </a:rPr>
              <a:t>ğrenci </a:t>
            </a:r>
            <a:r>
              <a:rPr lang="tr-TR" altLang="tr-TR" dirty="0">
                <a:latin typeface="Arial" charset="0"/>
              </a:rPr>
              <a:t>öğrenim protokolü ve gerekli diğer belgelere üniversitemiz </a:t>
            </a:r>
            <a:r>
              <a:rPr lang="tr-TR" altLang="tr-TR" dirty="0" err="1">
                <a:latin typeface="Arial" charset="0"/>
              </a:rPr>
              <a:t>farabi</a:t>
            </a:r>
            <a:r>
              <a:rPr lang="tr-TR" altLang="tr-TR" dirty="0">
                <a:latin typeface="Arial" charset="0"/>
              </a:rPr>
              <a:t> web sayfasından ulaşabilir.</a:t>
            </a:r>
            <a:r>
              <a:rPr lang="tr-TR" altLang="tr-TR" u="sng" dirty="0">
                <a:latin typeface="Arial" charset="0"/>
              </a:rPr>
              <a:t> (</a:t>
            </a:r>
            <a:r>
              <a:rPr lang="tr-TR" altLang="tr-TR" dirty="0">
                <a:latin typeface="Arial" charset="0"/>
                <a:hlinkClick r:id="rId2"/>
              </a:rPr>
              <a:t>http://farabi.cu.edu.tr/</a:t>
            </a:r>
            <a:r>
              <a:rPr lang="tr-TR" altLang="tr-TR" dirty="0">
                <a:latin typeface="Arial" charset="0"/>
              </a:rPr>
              <a:t>)</a:t>
            </a:r>
          </a:p>
          <a:p>
            <a:pPr algn="just"/>
            <a:endParaRPr lang="tr-TR" dirty="0"/>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4393" y="5679669"/>
            <a:ext cx="661987" cy="629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18571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quarter" idx="1"/>
          </p:nvPr>
        </p:nvSpPr>
        <p:spPr/>
        <p:txBody>
          <a:bodyPr/>
          <a:lstStyle/>
          <a:p>
            <a:pPr algn="just"/>
            <a:r>
              <a:rPr lang="tr-TR" dirty="0" smtClean="0">
                <a:latin typeface="Arial" panose="020B0604020202020204" pitchFamily="34" charset="0"/>
                <a:cs typeface="Arial" panose="020B0604020202020204" pitchFamily="34" charset="0"/>
              </a:rPr>
              <a:t>Ders çakışması</a:t>
            </a:r>
            <a:r>
              <a:rPr lang="tr-TR" dirty="0">
                <a:latin typeface="Arial" panose="020B0604020202020204" pitchFamily="34" charset="0"/>
                <a:cs typeface="Arial" panose="020B0604020202020204" pitchFamily="34" charset="0"/>
              </a:rPr>
              <a:t>, dersin açılmaması vb. gibi durumların oluşması halinde 30 gün içerisinde Ders Değişiklik Formu (Ekle-Sil) öğrenci tarafından kendi üniversitesinin bölüm koordinatörünün bilgisi dahilinde 3 orijinal nüsha halinde doldurur. Öğrenci gittiği üniversite Bölüm ve Kurum Koordinatörüne imzalatarak Farabi Ofisine teslim eder. Farabi Ofisi imzaların tamamlanması için öğrencinin bağlı bulunduğu üniversite Kurum Koordinatörlüğüne gönderir.</a:t>
            </a:r>
          </a:p>
          <a:p>
            <a:r>
              <a:rPr lang="tr-TR" dirty="0">
                <a:latin typeface="Arial" panose="020B0604020202020204" pitchFamily="34" charset="0"/>
                <a:cs typeface="Arial" panose="020B0604020202020204" pitchFamily="34" charset="0"/>
              </a:rPr>
              <a:t> </a:t>
            </a:r>
          </a:p>
          <a:p>
            <a:endParaRPr lang="tr-TR"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4393" y="5679669"/>
            <a:ext cx="661987" cy="629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00031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ctr"/>
            <a:r>
              <a:rPr lang="tr-TR" b="1" dirty="0" smtClean="0">
                <a:solidFill>
                  <a:schemeClr val="accent1">
                    <a:lumMod val="75000"/>
                  </a:schemeClr>
                </a:solidFill>
              </a:rPr>
              <a:t>feragat</a:t>
            </a:r>
            <a:endParaRPr lang="tr-TR" b="1" dirty="0">
              <a:solidFill>
                <a:schemeClr val="accent1">
                  <a:lumMod val="75000"/>
                </a:schemeClr>
              </a:solidFill>
            </a:endParaRPr>
          </a:p>
        </p:txBody>
      </p:sp>
      <p:sp>
        <p:nvSpPr>
          <p:cNvPr id="3" name="İçerik Yer Tutucusu 2"/>
          <p:cNvSpPr>
            <a:spLocks noGrp="1"/>
          </p:cNvSpPr>
          <p:nvPr>
            <p:ph sz="quarter" idx="1"/>
          </p:nvPr>
        </p:nvSpPr>
        <p:spPr/>
        <p:txBody>
          <a:bodyPr/>
          <a:lstStyle/>
          <a:p>
            <a:r>
              <a:rPr lang="tr-TR" dirty="0" smtClean="0"/>
              <a:t>    </a:t>
            </a:r>
            <a:r>
              <a:rPr lang="tr-TR" dirty="0" smtClean="0">
                <a:latin typeface="Arial" panose="020B0604020202020204" pitchFamily="34" charset="0"/>
                <a:cs typeface="Arial" panose="020B0604020202020204" pitchFamily="34" charset="0"/>
              </a:rPr>
              <a:t>Seçilen öğrenci hakkından vazgeçmek isteyebilir!</a:t>
            </a:r>
          </a:p>
          <a:p>
            <a:pPr marL="0" indent="0">
              <a:buNone/>
            </a:pPr>
            <a:r>
              <a:rPr lang="tr-TR" dirty="0" smtClean="0">
                <a:latin typeface="Arial" panose="020B0604020202020204" pitchFamily="34" charset="0"/>
                <a:cs typeface="Arial" panose="020B0604020202020204" pitchFamily="34" charset="0"/>
              </a:rPr>
              <a:t>• </a:t>
            </a:r>
            <a:r>
              <a:rPr lang="tr-TR" dirty="0">
                <a:latin typeface="Arial" panose="020B0604020202020204" pitchFamily="34" charset="0"/>
                <a:cs typeface="Arial" panose="020B0604020202020204" pitchFamily="34" charset="0"/>
              </a:rPr>
              <a:t>Feragat Dilekçesi verir. </a:t>
            </a:r>
            <a:endParaRPr lang="tr-TR" dirty="0" smtClean="0">
              <a:latin typeface="Arial" panose="020B0604020202020204" pitchFamily="34" charset="0"/>
              <a:cs typeface="Arial" panose="020B0604020202020204" pitchFamily="34" charset="0"/>
            </a:endParaRPr>
          </a:p>
          <a:p>
            <a:pPr marL="0" indent="0">
              <a:buNone/>
            </a:pPr>
            <a:endParaRPr lang="tr-TR" dirty="0">
              <a:latin typeface="Arial" panose="020B0604020202020204" pitchFamily="34" charset="0"/>
              <a:cs typeface="Arial" panose="020B0604020202020204" pitchFamily="34" charset="0"/>
            </a:endParaRPr>
          </a:p>
          <a:p>
            <a:pPr marL="0" indent="0">
              <a:buNone/>
            </a:pPr>
            <a:r>
              <a:rPr lang="tr-TR" dirty="0">
                <a:latin typeface="Arial" panose="020B0604020202020204" pitchFamily="34" charset="0"/>
                <a:cs typeface="Arial" panose="020B0604020202020204" pitchFamily="34" charset="0"/>
              </a:rPr>
              <a:t>• Mazereti uygun görüldüğü </a:t>
            </a:r>
            <a:r>
              <a:rPr lang="tr-TR" dirty="0" smtClean="0">
                <a:latin typeface="Arial" panose="020B0604020202020204" pitchFamily="34" charset="0"/>
                <a:cs typeface="Arial" panose="020B0604020202020204" pitchFamily="34" charset="0"/>
              </a:rPr>
              <a:t>taktirde, programdan </a:t>
            </a:r>
            <a:r>
              <a:rPr lang="tr-TR" dirty="0">
                <a:latin typeface="Arial" panose="020B0604020202020204" pitchFamily="34" charset="0"/>
                <a:cs typeface="Arial" panose="020B0604020202020204" pitchFamily="34" charset="0"/>
              </a:rPr>
              <a:t>daha sonra faydalanabilir. </a:t>
            </a:r>
          </a:p>
          <a:p>
            <a:endParaRPr lang="tr-TR"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4393" y="5679669"/>
            <a:ext cx="661987" cy="629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71446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ctr"/>
            <a:r>
              <a:rPr lang="tr-TR" b="1" dirty="0">
                <a:solidFill>
                  <a:schemeClr val="accent1">
                    <a:lumMod val="75000"/>
                  </a:schemeClr>
                </a:solidFill>
              </a:rPr>
              <a:t>BURS</a:t>
            </a:r>
          </a:p>
        </p:txBody>
      </p:sp>
      <p:sp>
        <p:nvSpPr>
          <p:cNvPr id="3" name="İçerik Yer Tutucusu 2"/>
          <p:cNvSpPr>
            <a:spLocks noGrp="1"/>
          </p:cNvSpPr>
          <p:nvPr>
            <p:ph sz="quarter" idx="1"/>
          </p:nvPr>
        </p:nvSpPr>
        <p:spPr/>
        <p:txBody>
          <a:bodyPr/>
          <a:lstStyle/>
          <a:p>
            <a:pPr marL="0" indent="0" algn="just">
              <a:buNone/>
            </a:pPr>
            <a:r>
              <a:rPr lang="tr-TR" dirty="0">
                <a:latin typeface="Arial" panose="020B0604020202020204" pitchFamily="34" charset="0"/>
                <a:cs typeface="Arial" panose="020B0604020202020204" pitchFamily="34" charset="0"/>
              </a:rPr>
              <a:t>2018-2019 Eğitim Öğretim Yılı için Farabi Değişim Programı </a:t>
            </a:r>
            <a:r>
              <a:rPr lang="tr-TR" dirty="0" smtClean="0">
                <a:latin typeface="Arial" panose="020B0604020202020204" pitchFamily="34" charset="0"/>
                <a:cs typeface="Arial" panose="020B0604020202020204" pitchFamily="34" charset="0"/>
              </a:rPr>
              <a:t>kapsamında </a:t>
            </a:r>
            <a:r>
              <a:rPr lang="tr-TR" dirty="0">
                <a:latin typeface="Arial" panose="020B0604020202020204" pitchFamily="34" charset="0"/>
                <a:cs typeface="Arial" panose="020B0604020202020204" pitchFamily="34" charset="0"/>
              </a:rPr>
              <a:t>giden öğrencilere ödenecek aylık burs miktarının </a:t>
            </a:r>
            <a:r>
              <a:rPr lang="tr-TR" b="1" dirty="0">
                <a:latin typeface="Arial" panose="020B0604020202020204" pitchFamily="34" charset="0"/>
                <a:cs typeface="Arial" panose="020B0604020202020204" pitchFamily="34" charset="0"/>
              </a:rPr>
              <a:t>ise 4 ay süre ile </a:t>
            </a:r>
            <a:r>
              <a:rPr lang="tr-TR" b="1" dirty="0" smtClean="0">
                <a:latin typeface="Arial" panose="020B0604020202020204" pitchFamily="34" charset="0"/>
                <a:cs typeface="Arial" panose="020B0604020202020204" pitchFamily="34" charset="0"/>
              </a:rPr>
              <a:t>600 </a:t>
            </a:r>
            <a:r>
              <a:rPr lang="tr-TR" b="1" dirty="0">
                <a:latin typeface="Arial" panose="020B0604020202020204" pitchFamily="34" charset="0"/>
                <a:cs typeface="Arial" panose="020B0604020202020204" pitchFamily="34" charset="0"/>
              </a:rPr>
              <a:t>TL</a:t>
            </a:r>
            <a:r>
              <a:rPr lang="tr-TR" dirty="0">
                <a:latin typeface="Arial" panose="020B0604020202020204" pitchFamily="34" charset="0"/>
                <a:cs typeface="Arial" panose="020B0604020202020204" pitchFamily="34" charset="0"/>
              </a:rPr>
              <a:t> </a:t>
            </a:r>
            <a:r>
              <a:rPr lang="tr-TR" dirty="0" smtClean="0">
                <a:latin typeface="Arial" panose="020B0604020202020204" pitchFamily="34" charset="0"/>
                <a:cs typeface="Arial" panose="020B0604020202020204" pitchFamily="34" charset="0"/>
              </a:rPr>
              <a:t>olarak belirlenmiştir.</a:t>
            </a:r>
          </a:p>
          <a:p>
            <a:pPr algn="just"/>
            <a:endParaRPr lang="tr-TR" altLang="tr-TR" dirty="0" smtClean="0">
              <a:latin typeface="Arial" charset="0"/>
              <a:cs typeface="Arial" charset="0"/>
            </a:endParaRPr>
          </a:p>
          <a:p>
            <a:pPr algn="just"/>
            <a:r>
              <a:rPr lang="tr-TR" altLang="tr-TR" dirty="0" smtClean="0">
                <a:latin typeface="Arial" charset="0"/>
                <a:cs typeface="Arial" charset="0"/>
              </a:rPr>
              <a:t>Öğrenci</a:t>
            </a:r>
            <a:r>
              <a:rPr lang="tr-TR" altLang="tr-TR" dirty="0">
                <a:latin typeface="Arial" charset="0"/>
                <a:cs typeface="Arial" charset="0"/>
              </a:rPr>
              <a:t>, bursunu </a:t>
            </a:r>
            <a:r>
              <a:rPr lang="tr-TR" altLang="tr-TR" dirty="0" err="1">
                <a:latin typeface="Arial" charset="0"/>
                <a:cs typeface="Arial" charset="0"/>
              </a:rPr>
              <a:t>farabi</a:t>
            </a:r>
            <a:r>
              <a:rPr lang="tr-TR" altLang="tr-TR" dirty="0">
                <a:latin typeface="Arial" charset="0"/>
                <a:cs typeface="Arial" charset="0"/>
              </a:rPr>
              <a:t> öğrencisi olarak ilk ayını tamamladıktan sonra, burs miktarının % 70’ini </a:t>
            </a:r>
            <a:r>
              <a:rPr lang="tr-TR" altLang="tr-TR" dirty="0" smtClean="0">
                <a:latin typeface="Arial" charset="0"/>
                <a:cs typeface="Arial" charset="0"/>
              </a:rPr>
              <a:t>aylıklar </a:t>
            </a:r>
            <a:r>
              <a:rPr lang="tr-TR" altLang="tr-TR" dirty="0">
                <a:latin typeface="Arial" charset="0"/>
                <a:cs typeface="Arial" charset="0"/>
              </a:rPr>
              <a:t>halinde alır. Kalan % 30’luk burs tutarı, programın tamamlanmasından sonra başarı durumuna göre hesaplanarak topluca ödenir.</a:t>
            </a:r>
          </a:p>
          <a:p>
            <a:pPr algn="just"/>
            <a:endParaRPr lang="tr-TR" dirty="0"/>
          </a:p>
        </p:txBody>
      </p:sp>
    </p:spTree>
    <p:extLst>
      <p:ext uri="{BB962C8B-B14F-4D97-AF65-F5344CB8AC3E}">
        <p14:creationId xmlns:p14="http://schemas.microsoft.com/office/powerpoint/2010/main" val="4000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ctr"/>
            <a:r>
              <a:rPr lang="tr-TR" b="1" dirty="0" smtClean="0">
                <a:solidFill>
                  <a:schemeClr val="accent1">
                    <a:lumMod val="75000"/>
                  </a:schemeClr>
                </a:solidFill>
              </a:rPr>
              <a:t>BURS-</a:t>
            </a:r>
            <a:endParaRPr lang="tr-TR" b="1" dirty="0">
              <a:solidFill>
                <a:schemeClr val="accent1">
                  <a:lumMod val="75000"/>
                </a:schemeClr>
              </a:solidFill>
            </a:endParaRPr>
          </a:p>
        </p:txBody>
      </p:sp>
      <p:sp>
        <p:nvSpPr>
          <p:cNvPr id="3" name="İçerik Yer Tutucusu 2"/>
          <p:cNvSpPr>
            <a:spLocks noGrp="1"/>
          </p:cNvSpPr>
          <p:nvPr>
            <p:ph sz="quarter" idx="1"/>
          </p:nvPr>
        </p:nvSpPr>
        <p:spPr/>
        <p:txBody>
          <a:bodyPr/>
          <a:lstStyle/>
          <a:p>
            <a:pPr algn="just"/>
            <a:r>
              <a:rPr lang="tr-TR" altLang="tr-TR" dirty="0">
                <a:latin typeface="Arial" charset="0"/>
                <a:cs typeface="Arial" charset="0"/>
              </a:rPr>
              <a:t>Kamudan maaş alanlar, Sosyal Güvenlik Kurumu (SGK) veya özel teşebbüsten </a:t>
            </a:r>
            <a:r>
              <a:rPr lang="tr-TR" altLang="tr-TR" u="sng" dirty="0">
                <a:solidFill>
                  <a:srgbClr val="FF3300"/>
                </a:solidFill>
                <a:latin typeface="Arial" charset="0"/>
                <a:cs typeface="Arial" charset="0"/>
              </a:rPr>
              <a:t>adlarına prim yatırılanlar</a:t>
            </a:r>
            <a:r>
              <a:rPr lang="tr-TR" altLang="tr-TR" dirty="0">
                <a:solidFill>
                  <a:srgbClr val="FF3300"/>
                </a:solidFill>
                <a:latin typeface="Arial" charset="0"/>
                <a:cs typeface="Arial" charset="0"/>
              </a:rPr>
              <a:t> burstan </a:t>
            </a:r>
            <a:r>
              <a:rPr lang="tr-TR" altLang="tr-TR" dirty="0" smtClean="0">
                <a:solidFill>
                  <a:srgbClr val="FF3300"/>
                </a:solidFill>
                <a:latin typeface="Arial" charset="0"/>
                <a:cs typeface="Arial" charset="0"/>
              </a:rPr>
              <a:t>faydalanamazlar.</a:t>
            </a:r>
            <a:endParaRPr lang="tr-TR"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4393" y="5679669"/>
            <a:ext cx="661987" cy="629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20229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981200" y="0"/>
            <a:ext cx="8229600" cy="6858000"/>
          </a:xfrm>
          <a:extLst/>
        </p:spPr>
        <p:txBody>
          <a:bodyPr numCol="2">
            <a:normAutofit fontScale="92500" lnSpcReduction="20000"/>
          </a:bodyPr>
          <a:lstStyle/>
          <a:p>
            <a:pPr marL="0" indent="0" algn="ctr">
              <a:buNone/>
              <a:defRPr/>
            </a:pPr>
            <a:endParaRPr lang="tr-TR" sz="2000" b="1" dirty="0">
              <a:solidFill>
                <a:schemeClr val="accent1">
                  <a:lumMod val="75000"/>
                </a:schemeClr>
              </a:solidFill>
              <a:latin typeface="Arial" panose="020B0604020202020204" pitchFamily="34" charset="0"/>
              <a:cs typeface="Arial" panose="020B0604020202020204" pitchFamily="34" charset="0"/>
            </a:endParaRPr>
          </a:p>
          <a:p>
            <a:pPr marL="0" indent="0" algn="ctr">
              <a:buNone/>
              <a:defRPr/>
            </a:pPr>
            <a:endParaRPr lang="tr-TR" sz="2000" b="1" dirty="0">
              <a:solidFill>
                <a:schemeClr val="accent1">
                  <a:lumMod val="75000"/>
                </a:schemeClr>
              </a:solidFill>
              <a:latin typeface="Arial" panose="020B0604020202020204" pitchFamily="34" charset="0"/>
              <a:cs typeface="Arial" panose="020B0604020202020204" pitchFamily="34" charset="0"/>
            </a:endParaRPr>
          </a:p>
          <a:p>
            <a:pPr marL="0" indent="0" algn="ctr">
              <a:buNone/>
              <a:defRPr/>
            </a:pPr>
            <a:r>
              <a:rPr lang="tr-TR" sz="2000" b="1" dirty="0">
                <a:solidFill>
                  <a:schemeClr val="accent1">
                    <a:lumMod val="75000"/>
                  </a:schemeClr>
                </a:solidFill>
                <a:latin typeface="Arial" panose="020B0604020202020204" pitchFamily="34" charset="0"/>
                <a:cs typeface="Arial" panose="020B0604020202020204" pitchFamily="34" charset="0"/>
              </a:rPr>
              <a:t>ANLAŞMA YAPILAN </a:t>
            </a:r>
          </a:p>
          <a:p>
            <a:pPr marL="0" indent="0">
              <a:buNone/>
              <a:defRPr/>
            </a:pPr>
            <a:r>
              <a:rPr lang="tr-TR" sz="2000" dirty="0">
                <a:latin typeface="Arial" panose="020B0604020202020204" pitchFamily="34" charset="0"/>
                <a:cs typeface="Arial" panose="020B0604020202020204" pitchFamily="34" charset="0"/>
              </a:rPr>
              <a:t>1 – Bolu Abant İzzet Baysal </a:t>
            </a:r>
            <a:r>
              <a:rPr lang="tr-TR" sz="2000" dirty="0" err="1">
                <a:latin typeface="Arial" panose="020B0604020202020204" pitchFamily="34" charset="0"/>
                <a:cs typeface="Arial" panose="020B0604020202020204" pitchFamily="34" charset="0"/>
              </a:rPr>
              <a:t>Üni</a:t>
            </a:r>
            <a:r>
              <a:rPr lang="tr-TR" sz="2000" dirty="0">
                <a:latin typeface="Arial" panose="020B0604020202020204" pitchFamily="34" charset="0"/>
                <a:cs typeface="Arial" panose="020B0604020202020204" pitchFamily="34" charset="0"/>
              </a:rPr>
              <a:t>.   </a:t>
            </a:r>
          </a:p>
          <a:p>
            <a:pPr marL="0" indent="0">
              <a:buNone/>
              <a:defRPr/>
            </a:pPr>
            <a:r>
              <a:rPr lang="tr-TR" sz="2000" dirty="0">
                <a:latin typeface="Arial" panose="020B0604020202020204" pitchFamily="34" charset="0"/>
                <a:cs typeface="Arial" panose="020B0604020202020204" pitchFamily="34" charset="0"/>
              </a:rPr>
              <a:t>2 - Adıyaman Üniversitesi</a:t>
            </a:r>
          </a:p>
          <a:p>
            <a:pPr marL="0" indent="0">
              <a:buNone/>
              <a:defRPr/>
            </a:pPr>
            <a:r>
              <a:rPr lang="tr-TR" sz="2000" dirty="0">
                <a:latin typeface="Arial" panose="020B0604020202020204" pitchFamily="34" charset="0"/>
                <a:cs typeface="Arial" panose="020B0604020202020204" pitchFamily="34" charset="0"/>
              </a:rPr>
              <a:t>3 – Aydın Adnan Menderes </a:t>
            </a:r>
            <a:r>
              <a:rPr lang="tr-TR" sz="2000" dirty="0" err="1">
                <a:latin typeface="Arial" panose="020B0604020202020204" pitchFamily="34" charset="0"/>
                <a:cs typeface="Arial" panose="020B0604020202020204" pitchFamily="34" charset="0"/>
              </a:rPr>
              <a:t>Üni</a:t>
            </a:r>
            <a:r>
              <a:rPr lang="tr-TR" sz="2000" dirty="0">
                <a:latin typeface="Arial" panose="020B0604020202020204" pitchFamily="34" charset="0"/>
                <a:cs typeface="Arial" panose="020B0604020202020204" pitchFamily="34" charset="0"/>
              </a:rPr>
              <a:t>.</a:t>
            </a:r>
          </a:p>
          <a:p>
            <a:pPr marL="0" indent="0">
              <a:buNone/>
              <a:defRPr/>
            </a:pPr>
            <a:r>
              <a:rPr lang="tr-TR" sz="2000" dirty="0">
                <a:latin typeface="Arial" panose="020B0604020202020204" pitchFamily="34" charset="0"/>
                <a:cs typeface="Arial" panose="020B0604020202020204" pitchFamily="34" charset="0"/>
              </a:rPr>
              <a:t>4 - Afyon Kocatepe </a:t>
            </a:r>
            <a:r>
              <a:rPr lang="tr-TR" sz="2000" dirty="0" err="1">
                <a:latin typeface="Arial" panose="020B0604020202020204" pitchFamily="34" charset="0"/>
                <a:cs typeface="Arial" panose="020B0604020202020204" pitchFamily="34" charset="0"/>
              </a:rPr>
              <a:t>Üniver</a:t>
            </a:r>
            <a:r>
              <a:rPr lang="tr-TR" sz="2000" dirty="0">
                <a:latin typeface="Arial" panose="020B0604020202020204" pitchFamily="34" charset="0"/>
                <a:cs typeface="Arial" panose="020B0604020202020204" pitchFamily="34" charset="0"/>
              </a:rPr>
              <a:t>.</a:t>
            </a:r>
          </a:p>
          <a:p>
            <a:pPr marL="0" indent="0">
              <a:buNone/>
              <a:defRPr/>
            </a:pPr>
            <a:r>
              <a:rPr lang="tr-TR" sz="2000" dirty="0">
                <a:latin typeface="Arial" panose="020B0604020202020204" pitchFamily="34" charset="0"/>
                <a:cs typeface="Arial" panose="020B0604020202020204" pitchFamily="34" charset="0"/>
              </a:rPr>
              <a:t>5 - Ağrı İbrahim Çeçen </a:t>
            </a:r>
            <a:r>
              <a:rPr lang="tr-TR" sz="2000" dirty="0" err="1">
                <a:latin typeface="Arial" panose="020B0604020202020204" pitchFamily="34" charset="0"/>
                <a:cs typeface="Arial" panose="020B0604020202020204" pitchFamily="34" charset="0"/>
              </a:rPr>
              <a:t>Üni</a:t>
            </a:r>
            <a:r>
              <a:rPr lang="tr-TR" sz="2000" dirty="0">
                <a:latin typeface="Arial" panose="020B0604020202020204" pitchFamily="34" charset="0"/>
                <a:cs typeface="Arial" panose="020B0604020202020204" pitchFamily="34" charset="0"/>
              </a:rPr>
              <a:t>.</a:t>
            </a:r>
          </a:p>
          <a:p>
            <a:pPr marL="0" indent="0">
              <a:buNone/>
              <a:defRPr/>
            </a:pPr>
            <a:r>
              <a:rPr lang="tr-TR" sz="2000" dirty="0">
                <a:latin typeface="Arial" panose="020B0604020202020204" pitchFamily="34" charset="0"/>
                <a:cs typeface="Arial" panose="020B0604020202020204" pitchFamily="34" charset="0"/>
              </a:rPr>
              <a:t>6 – Kırşehir Ahi Evran </a:t>
            </a:r>
            <a:r>
              <a:rPr lang="tr-TR" sz="2000" dirty="0" err="1">
                <a:latin typeface="Arial" panose="020B0604020202020204" pitchFamily="34" charset="0"/>
                <a:cs typeface="Arial" panose="020B0604020202020204" pitchFamily="34" charset="0"/>
              </a:rPr>
              <a:t>Üni</a:t>
            </a:r>
            <a:r>
              <a:rPr lang="tr-TR" sz="2000" dirty="0">
                <a:latin typeface="Arial" panose="020B0604020202020204" pitchFamily="34" charset="0"/>
                <a:cs typeface="Arial" panose="020B0604020202020204" pitchFamily="34" charset="0"/>
              </a:rPr>
              <a:t>.</a:t>
            </a:r>
          </a:p>
          <a:p>
            <a:pPr marL="0" indent="0">
              <a:buNone/>
              <a:defRPr/>
            </a:pPr>
            <a:r>
              <a:rPr lang="tr-TR" sz="2000" dirty="0">
                <a:latin typeface="Arial" panose="020B0604020202020204" pitchFamily="34" charset="0"/>
                <a:cs typeface="Arial" panose="020B0604020202020204" pitchFamily="34" charset="0"/>
              </a:rPr>
              <a:t>7 - Akdeniz Üniversitesi</a:t>
            </a:r>
          </a:p>
          <a:p>
            <a:pPr marL="0" indent="0">
              <a:buNone/>
              <a:defRPr/>
            </a:pPr>
            <a:r>
              <a:rPr lang="tr-TR" sz="2000" dirty="0">
                <a:latin typeface="Arial" panose="020B0604020202020204" pitchFamily="34" charset="0"/>
                <a:cs typeface="Arial" panose="020B0604020202020204" pitchFamily="34" charset="0"/>
              </a:rPr>
              <a:t>8 - Aksaray Üniversitesi</a:t>
            </a:r>
          </a:p>
          <a:p>
            <a:pPr marL="0" indent="0">
              <a:buNone/>
              <a:defRPr/>
            </a:pPr>
            <a:r>
              <a:rPr lang="tr-TR" sz="2000" dirty="0">
                <a:latin typeface="Arial" panose="020B0604020202020204" pitchFamily="34" charset="0"/>
                <a:cs typeface="Arial" panose="020B0604020202020204" pitchFamily="34" charset="0"/>
              </a:rPr>
              <a:t>9 - Amasya Üniversitesi</a:t>
            </a:r>
          </a:p>
          <a:p>
            <a:pPr marL="0" indent="0">
              <a:buNone/>
              <a:defRPr/>
            </a:pPr>
            <a:r>
              <a:rPr lang="tr-TR" sz="2000" dirty="0">
                <a:latin typeface="Arial" panose="020B0604020202020204" pitchFamily="34" charset="0"/>
                <a:cs typeface="Arial" panose="020B0604020202020204" pitchFamily="34" charset="0"/>
              </a:rPr>
              <a:t>10 - Anadolu Üniversitesi</a:t>
            </a:r>
          </a:p>
          <a:p>
            <a:pPr marL="0" indent="0">
              <a:buNone/>
              <a:defRPr/>
            </a:pPr>
            <a:r>
              <a:rPr lang="tr-TR" sz="2000" dirty="0">
                <a:latin typeface="Arial" panose="020B0604020202020204" pitchFamily="34" charset="0"/>
                <a:cs typeface="Arial" panose="020B0604020202020204" pitchFamily="34" charset="0"/>
              </a:rPr>
              <a:t>11 - Ankara Üniversitesi</a:t>
            </a:r>
          </a:p>
          <a:p>
            <a:pPr marL="0" indent="0">
              <a:buNone/>
              <a:defRPr/>
            </a:pPr>
            <a:r>
              <a:rPr lang="tr-TR" sz="2000" dirty="0">
                <a:latin typeface="Arial" panose="020B0604020202020204" pitchFamily="34" charset="0"/>
                <a:cs typeface="Arial" panose="020B0604020202020204" pitchFamily="34" charset="0"/>
              </a:rPr>
              <a:t>12 - Ardahan Üniversitesi</a:t>
            </a:r>
          </a:p>
          <a:p>
            <a:pPr marL="0" indent="0">
              <a:buNone/>
              <a:defRPr/>
            </a:pPr>
            <a:r>
              <a:rPr lang="tr-TR" sz="2000" dirty="0">
                <a:latin typeface="Arial" panose="020B0604020202020204" pitchFamily="34" charset="0"/>
                <a:cs typeface="Arial" panose="020B0604020202020204" pitchFamily="34" charset="0"/>
              </a:rPr>
              <a:t>13 - Artvin Çoruh </a:t>
            </a:r>
            <a:r>
              <a:rPr lang="tr-TR" sz="2000" dirty="0" err="1">
                <a:latin typeface="Arial" panose="020B0604020202020204" pitchFamily="34" charset="0"/>
                <a:cs typeface="Arial" panose="020B0604020202020204" pitchFamily="34" charset="0"/>
              </a:rPr>
              <a:t>Üni</a:t>
            </a:r>
            <a:r>
              <a:rPr lang="tr-TR" sz="2000" dirty="0">
                <a:latin typeface="Arial" panose="020B0604020202020204" pitchFamily="34" charset="0"/>
                <a:cs typeface="Arial" panose="020B0604020202020204" pitchFamily="34" charset="0"/>
              </a:rPr>
              <a:t>.</a:t>
            </a:r>
          </a:p>
          <a:p>
            <a:pPr marL="0" indent="0">
              <a:buNone/>
              <a:defRPr/>
            </a:pPr>
            <a:r>
              <a:rPr lang="tr-TR" sz="2000" dirty="0">
                <a:latin typeface="Arial" panose="020B0604020202020204" pitchFamily="34" charset="0"/>
                <a:cs typeface="Arial" panose="020B0604020202020204" pitchFamily="34" charset="0"/>
              </a:rPr>
              <a:t>14 - Atatürk </a:t>
            </a:r>
            <a:r>
              <a:rPr lang="tr-TR" sz="2000" dirty="0" err="1">
                <a:latin typeface="Arial" panose="020B0604020202020204" pitchFamily="34" charset="0"/>
                <a:cs typeface="Arial" panose="020B0604020202020204" pitchFamily="34" charset="0"/>
              </a:rPr>
              <a:t>Ünversitesi</a:t>
            </a:r>
            <a:endParaRPr lang="tr-TR" sz="2000" dirty="0">
              <a:latin typeface="Arial" panose="020B0604020202020204" pitchFamily="34" charset="0"/>
              <a:cs typeface="Arial" panose="020B0604020202020204" pitchFamily="34" charset="0"/>
            </a:endParaRPr>
          </a:p>
          <a:p>
            <a:pPr marL="0" indent="0">
              <a:buNone/>
              <a:defRPr/>
            </a:pPr>
            <a:r>
              <a:rPr lang="tr-TR" sz="2000" dirty="0">
                <a:latin typeface="Arial" panose="020B0604020202020204" pitchFamily="34" charset="0"/>
                <a:cs typeface="Arial" panose="020B0604020202020204" pitchFamily="34" charset="0"/>
              </a:rPr>
              <a:t>15 - Balıkesir Üniversitesi</a:t>
            </a:r>
          </a:p>
          <a:p>
            <a:pPr marL="0" indent="0">
              <a:buNone/>
              <a:defRPr/>
            </a:pPr>
            <a:r>
              <a:rPr lang="tr-TR" sz="2000" dirty="0">
                <a:latin typeface="Arial" panose="020B0604020202020204" pitchFamily="34" charset="0"/>
                <a:cs typeface="Arial" panose="020B0604020202020204" pitchFamily="34" charset="0"/>
              </a:rPr>
              <a:t>16 - Bartın Üniversitesi</a:t>
            </a:r>
          </a:p>
          <a:p>
            <a:pPr marL="0" indent="0">
              <a:buNone/>
              <a:defRPr/>
            </a:pPr>
            <a:r>
              <a:rPr lang="tr-TR" sz="2000" dirty="0">
                <a:latin typeface="Arial" panose="020B0604020202020204" pitchFamily="34" charset="0"/>
                <a:cs typeface="Arial" panose="020B0604020202020204" pitchFamily="34" charset="0"/>
              </a:rPr>
              <a:t>17 - Bilecik Üniversitesi</a:t>
            </a:r>
          </a:p>
          <a:p>
            <a:pPr marL="0" indent="0">
              <a:buNone/>
              <a:defRPr/>
            </a:pPr>
            <a:endParaRPr lang="tr-TR" sz="2000" b="1" dirty="0">
              <a:solidFill>
                <a:schemeClr val="accent1">
                  <a:lumMod val="75000"/>
                </a:schemeClr>
              </a:solidFill>
              <a:latin typeface="Arial" panose="020B0604020202020204" pitchFamily="34" charset="0"/>
              <a:cs typeface="Arial" panose="020B0604020202020204" pitchFamily="34" charset="0"/>
            </a:endParaRPr>
          </a:p>
          <a:p>
            <a:pPr marL="0" indent="0">
              <a:buNone/>
              <a:defRPr/>
            </a:pPr>
            <a:endParaRPr lang="tr-TR" sz="2000" b="1" dirty="0">
              <a:solidFill>
                <a:schemeClr val="accent1">
                  <a:lumMod val="75000"/>
                </a:schemeClr>
              </a:solidFill>
              <a:latin typeface="Arial" panose="020B0604020202020204" pitchFamily="34" charset="0"/>
              <a:cs typeface="Arial" panose="020B0604020202020204" pitchFamily="34" charset="0"/>
            </a:endParaRPr>
          </a:p>
          <a:p>
            <a:pPr marL="0" indent="0">
              <a:buNone/>
              <a:defRPr/>
            </a:pPr>
            <a:r>
              <a:rPr lang="tr-TR" sz="2000" b="1" dirty="0">
                <a:solidFill>
                  <a:schemeClr val="accent1">
                    <a:lumMod val="75000"/>
                  </a:schemeClr>
                </a:solidFill>
                <a:latin typeface="Arial" panose="020B0604020202020204" pitchFamily="34" charset="0"/>
                <a:cs typeface="Arial" panose="020B0604020202020204" pitchFamily="34" charset="0"/>
              </a:rPr>
              <a:t>ÜNİVERSİTELER</a:t>
            </a:r>
            <a:endParaRPr lang="tr-TR" sz="2000" dirty="0">
              <a:latin typeface="Arial" panose="020B0604020202020204" pitchFamily="34" charset="0"/>
              <a:cs typeface="Arial" panose="020B0604020202020204" pitchFamily="34" charset="0"/>
            </a:endParaRPr>
          </a:p>
          <a:p>
            <a:pPr marL="0" indent="0">
              <a:buNone/>
              <a:defRPr/>
            </a:pPr>
            <a:r>
              <a:rPr lang="tr-TR" sz="2000" dirty="0">
                <a:latin typeface="Arial" panose="020B0604020202020204" pitchFamily="34" charset="0"/>
                <a:cs typeface="Arial" panose="020B0604020202020204" pitchFamily="34" charset="0"/>
              </a:rPr>
              <a:t>18 - Bingöl Üniversitesi</a:t>
            </a:r>
          </a:p>
          <a:p>
            <a:pPr marL="0" indent="0">
              <a:buNone/>
              <a:defRPr/>
            </a:pPr>
            <a:r>
              <a:rPr lang="tr-TR" sz="2000" dirty="0">
                <a:latin typeface="Arial" panose="020B0604020202020204" pitchFamily="34" charset="0"/>
                <a:cs typeface="Arial" panose="020B0604020202020204" pitchFamily="34" charset="0"/>
              </a:rPr>
              <a:t>19 - Bitlis Eren Üniversitesi</a:t>
            </a:r>
          </a:p>
          <a:p>
            <a:pPr marL="0" indent="0">
              <a:buNone/>
              <a:defRPr/>
            </a:pPr>
            <a:r>
              <a:rPr lang="tr-TR" sz="2000" dirty="0">
                <a:latin typeface="Arial" panose="020B0604020202020204" pitchFamily="34" charset="0"/>
                <a:cs typeface="Arial" panose="020B0604020202020204" pitchFamily="34" charset="0"/>
              </a:rPr>
              <a:t>20 - </a:t>
            </a:r>
            <a:r>
              <a:rPr lang="tr-TR" sz="2000" dirty="0" err="1">
                <a:latin typeface="Arial" panose="020B0604020202020204" pitchFamily="34" charset="0"/>
                <a:cs typeface="Arial" panose="020B0604020202020204" pitchFamily="34" charset="0"/>
              </a:rPr>
              <a:t>ZonguldakBülent</a:t>
            </a:r>
            <a:r>
              <a:rPr lang="tr-TR" sz="2000" dirty="0">
                <a:latin typeface="Arial" panose="020B0604020202020204" pitchFamily="34" charset="0"/>
                <a:cs typeface="Arial" panose="020B0604020202020204" pitchFamily="34" charset="0"/>
              </a:rPr>
              <a:t> Ecevit </a:t>
            </a:r>
            <a:r>
              <a:rPr lang="tr-TR" sz="2000" dirty="0" err="1">
                <a:latin typeface="Arial" panose="020B0604020202020204" pitchFamily="34" charset="0"/>
                <a:cs typeface="Arial" panose="020B0604020202020204" pitchFamily="34" charset="0"/>
              </a:rPr>
              <a:t>Üni</a:t>
            </a:r>
            <a:r>
              <a:rPr lang="tr-TR" sz="2000" dirty="0">
                <a:latin typeface="Arial" panose="020B0604020202020204" pitchFamily="34" charset="0"/>
                <a:cs typeface="Arial" panose="020B0604020202020204" pitchFamily="34" charset="0"/>
              </a:rPr>
              <a:t>.</a:t>
            </a:r>
          </a:p>
          <a:p>
            <a:pPr marL="0" indent="0">
              <a:buNone/>
              <a:defRPr/>
            </a:pPr>
            <a:r>
              <a:rPr lang="tr-TR" sz="2000" dirty="0">
                <a:latin typeface="Arial" panose="020B0604020202020204" pitchFamily="34" charset="0"/>
                <a:cs typeface="Arial" panose="020B0604020202020204" pitchFamily="34" charset="0"/>
              </a:rPr>
              <a:t>21 - Celal Bayar Üniversitesi</a:t>
            </a:r>
          </a:p>
          <a:p>
            <a:pPr marL="0" indent="0">
              <a:buNone/>
              <a:defRPr/>
            </a:pPr>
            <a:r>
              <a:rPr lang="tr-TR" sz="2000" dirty="0">
                <a:latin typeface="Arial" panose="020B0604020202020204" pitchFamily="34" charset="0"/>
                <a:cs typeface="Arial" panose="020B0604020202020204" pitchFamily="34" charset="0"/>
              </a:rPr>
              <a:t>22 – Sivas Cumhuriyet </a:t>
            </a:r>
            <a:r>
              <a:rPr lang="tr-TR" sz="2000" dirty="0" err="1">
                <a:latin typeface="Arial" panose="020B0604020202020204" pitchFamily="34" charset="0"/>
                <a:cs typeface="Arial" panose="020B0604020202020204" pitchFamily="34" charset="0"/>
              </a:rPr>
              <a:t>Üni</a:t>
            </a:r>
            <a:endParaRPr lang="tr-TR" sz="2000" dirty="0">
              <a:latin typeface="Arial" panose="020B0604020202020204" pitchFamily="34" charset="0"/>
              <a:cs typeface="Arial" panose="020B0604020202020204" pitchFamily="34" charset="0"/>
            </a:endParaRPr>
          </a:p>
          <a:p>
            <a:pPr marL="0" indent="0">
              <a:buNone/>
              <a:defRPr/>
            </a:pPr>
            <a:r>
              <a:rPr lang="tr-TR" sz="2000" dirty="0">
                <a:latin typeface="Arial" panose="020B0604020202020204" pitchFamily="34" charset="0"/>
                <a:cs typeface="Arial" panose="020B0604020202020204" pitchFamily="34" charset="0"/>
              </a:rPr>
              <a:t>23 - Çanakkale </a:t>
            </a:r>
            <a:r>
              <a:rPr lang="tr-TR" sz="2000" dirty="0" err="1">
                <a:latin typeface="Arial" panose="020B0604020202020204" pitchFamily="34" charset="0"/>
                <a:cs typeface="Arial" panose="020B0604020202020204" pitchFamily="34" charset="0"/>
              </a:rPr>
              <a:t>Onsekiz</a:t>
            </a:r>
            <a:r>
              <a:rPr lang="tr-TR" sz="2000" dirty="0">
                <a:latin typeface="Arial" panose="020B0604020202020204" pitchFamily="34" charset="0"/>
                <a:cs typeface="Arial" panose="020B0604020202020204" pitchFamily="34" charset="0"/>
              </a:rPr>
              <a:t> Mart </a:t>
            </a:r>
            <a:r>
              <a:rPr lang="tr-TR" sz="2000" dirty="0" err="1">
                <a:latin typeface="Arial" panose="020B0604020202020204" pitchFamily="34" charset="0"/>
                <a:cs typeface="Arial" panose="020B0604020202020204" pitchFamily="34" charset="0"/>
              </a:rPr>
              <a:t>Üni</a:t>
            </a:r>
            <a:r>
              <a:rPr lang="tr-TR" sz="2000" dirty="0">
                <a:latin typeface="Arial" panose="020B0604020202020204" pitchFamily="34" charset="0"/>
                <a:cs typeface="Arial" panose="020B0604020202020204" pitchFamily="34" charset="0"/>
              </a:rPr>
              <a:t>, </a:t>
            </a:r>
          </a:p>
          <a:p>
            <a:pPr marL="0" indent="0">
              <a:buNone/>
              <a:defRPr/>
            </a:pPr>
            <a:r>
              <a:rPr lang="tr-TR" sz="2000" dirty="0">
                <a:latin typeface="Arial" panose="020B0604020202020204" pitchFamily="34" charset="0"/>
                <a:cs typeface="Arial" panose="020B0604020202020204" pitchFamily="34" charset="0"/>
              </a:rPr>
              <a:t>24 </a:t>
            </a:r>
            <a:r>
              <a:rPr lang="tr-TR" sz="2000" dirty="0">
                <a:latin typeface="Arial" panose="020B0604020202020204" pitchFamily="34" charset="0"/>
                <a:cs typeface="Arial" panose="020B0604020202020204" pitchFamily="34" charset="0"/>
              </a:rPr>
              <a:t>- Çankırı Karatekin </a:t>
            </a:r>
            <a:r>
              <a:rPr lang="tr-TR" sz="2000" dirty="0" err="1">
                <a:latin typeface="Arial" panose="020B0604020202020204" pitchFamily="34" charset="0"/>
                <a:cs typeface="Arial" panose="020B0604020202020204" pitchFamily="34" charset="0"/>
              </a:rPr>
              <a:t>Üni</a:t>
            </a:r>
            <a:r>
              <a:rPr lang="tr-TR" sz="2000" dirty="0">
                <a:latin typeface="Arial" panose="020B0604020202020204" pitchFamily="34" charset="0"/>
                <a:cs typeface="Arial" panose="020B0604020202020204" pitchFamily="34" charset="0"/>
              </a:rPr>
              <a:t>.</a:t>
            </a:r>
          </a:p>
          <a:p>
            <a:pPr marL="0" indent="0">
              <a:buNone/>
              <a:defRPr/>
            </a:pPr>
            <a:r>
              <a:rPr lang="tr-TR" sz="2000" dirty="0">
                <a:latin typeface="Arial" panose="020B0604020202020204" pitchFamily="34" charset="0"/>
                <a:cs typeface="Arial" panose="020B0604020202020204" pitchFamily="34" charset="0"/>
              </a:rPr>
              <a:t>25 - Dicle Üniversitesi</a:t>
            </a:r>
          </a:p>
          <a:p>
            <a:pPr marL="0" indent="0">
              <a:buNone/>
              <a:defRPr/>
            </a:pPr>
            <a:r>
              <a:rPr lang="tr-TR" sz="2000" dirty="0">
                <a:latin typeface="Arial" panose="020B0604020202020204" pitchFamily="34" charset="0"/>
                <a:cs typeface="Arial" panose="020B0604020202020204" pitchFamily="34" charset="0"/>
              </a:rPr>
              <a:t>26 - Dokuz Eylül Üniversitesi</a:t>
            </a:r>
          </a:p>
          <a:p>
            <a:pPr marL="0" indent="0">
              <a:buNone/>
              <a:defRPr/>
            </a:pPr>
            <a:r>
              <a:rPr lang="tr-TR" sz="2000" dirty="0">
                <a:latin typeface="Arial" panose="020B0604020202020204" pitchFamily="34" charset="0"/>
                <a:cs typeface="Arial" panose="020B0604020202020204" pitchFamily="34" charset="0"/>
              </a:rPr>
              <a:t>27 </a:t>
            </a:r>
            <a:r>
              <a:rPr lang="tr-TR" sz="2000" dirty="0">
                <a:latin typeface="Arial" panose="020B0604020202020204" pitchFamily="34" charset="0"/>
                <a:cs typeface="Arial" panose="020B0604020202020204" pitchFamily="34" charset="0"/>
              </a:rPr>
              <a:t>– Kütahya Dumlupınar </a:t>
            </a:r>
            <a:r>
              <a:rPr lang="tr-TR" sz="2000" dirty="0" err="1">
                <a:latin typeface="Arial" panose="020B0604020202020204" pitchFamily="34" charset="0"/>
                <a:cs typeface="Arial" panose="020B0604020202020204" pitchFamily="34" charset="0"/>
              </a:rPr>
              <a:t>Üni</a:t>
            </a:r>
            <a:r>
              <a:rPr lang="tr-TR" sz="2000" dirty="0">
                <a:latin typeface="Arial" panose="020B0604020202020204" pitchFamily="34" charset="0"/>
                <a:cs typeface="Arial" panose="020B0604020202020204" pitchFamily="34" charset="0"/>
              </a:rPr>
              <a:t>.</a:t>
            </a:r>
            <a:endParaRPr lang="tr-TR" sz="2000" dirty="0">
              <a:latin typeface="Arial" panose="020B0604020202020204" pitchFamily="34" charset="0"/>
              <a:cs typeface="Arial" panose="020B0604020202020204" pitchFamily="34" charset="0"/>
            </a:endParaRPr>
          </a:p>
          <a:p>
            <a:pPr marL="0" indent="0">
              <a:buNone/>
              <a:defRPr/>
            </a:pPr>
            <a:r>
              <a:rPr lang="tr-TR" sz="2000" dirty="0">
                <a:latin typeface="Arial" panose="020B0604020202020204" pitchFamily="34" charset="0"/>
                <a:cs typeface="Arial" panose="020B0604020202020204" pitchFamily="34" charset="0"/>
              </a:rPr>
              <a:t>28 - Düzce Üniversitesi</a:t>
            </a:r>
          </a:p>
          <a:p>
            <a:pPr marL="0" indent="0">
              <a:buNone/>
              <a:defRPr/>
            </a:pPr>
            <a:r>
              <a:rPr lang="tr-TR" sz="2000" dirty="0">
                <a:latin typeface="Arial" panose="020B0604020202020204" pitchFamily="34" charset="0"/>
                <a:cs typeface="Arial" panose="020B0604020202020204" pitchFamily="34" charset="0"/>
              </a:rPr>
              <a:t>29 - Ege Üniversitesi</a:t>
            </a:r>
          </a:p>
          <a:p>
            <a:pPr marL="0" indent="0">
              <a:buNone/>
              <a:defRPr/>
            </a:pPr>
            <a:r>
              <a:rPr lang="tr-TR" sz="2000" dirty="0">
                <a:latin typeface="Arial" panose="020B0604020202020204" pitchFamily="34" charset="0"/>
                <a:cs typeface="Arial" panose="020B0604020202020204" pitchFamily="34" charset="0"/>
              </a:rPr>
              <a:t>30 - Erciyes Üniversitesi</a:t>
            </a:r>
          </a:p>
          <a:p>
            <a:pPr marL="0" indent="0">
              <a:buNone/>
              <a:defRPr/>
            </a:pPr>
            <a:r>
              <a:rPr lang="tr-TR" sz="2000" dirty="0">
                <a:latin typeface="Arial" panose="020B0604020202020204" pitchFamily="34" charset="0"/>
                <a:cs typeface="Arial" panose="020B0604020202020204" pitchFamily="34" charset="0"/>
              </a:rPr>
              <a:t>31 - Erzincan </a:t>
            </a:r>
            <a:r>
              <a:rPr lang="tr-TR" sz="2000" dirty="0">
                <a:latin typeface="Arial" panose="020B0604020202020204" pitchFamily="34" charset="0"/>
                <a:cs typeface="Arial" panose="020B0604020202020204" pitchFamily="34" charset="0"/>
              </a:rPr>
              <a:t>Binali Yıldırım </a:t>
            </a:r>
            <a:r>
              <a:rPr lang="tr-TR" sz="2000" dirty="0" err="1">
                <a:latin typeface="Arial" panose="020B0604020202020204" pitchFamily="34" charset="0"/>
                <a:cs typeface="Arial" panose="020B0604020202020204" pitchFamily="34" charset="0"/>
              </a:rPr>
              <a:t>Üni</a:t>
            </a:r>
            <a:r>
              <a:rPr lang="tr-TR" sz="2000" dirty="0">
                <a:latin typeface="Arial" panose="020B0604020202020204" pitchFamily="34" charset="0"/>
                <a:cs typeface="Arial" panose="020B0604020202020204" pitchFamily="34" charset="0"/>
              </a:rPr>
              <a:t>.</a:t>
            </a:r>
            <a:endParaRPr lang="tr-TR" sz="2000" dirty="0">
              <a:latin typeface="Arial" panose="020B0604020202020204" pitchFamily="34" charset="0"/>
              <a:cs typeface="Arial" panose="020B0604020202020204" pitchFamily="34" charset="0"/>
            </a:endParaRPr>
          </a:p>
          <a:p>
            <a:pPr marL="0" indent="0">
              <a:buNone/>
              <a:defRPr/>
            </a:pPr>
            <a:r>
              <a:rPr lang="tr-TR" sz="2000" dirty="0">
                <a:latin typeface="Arial" panose="020B0604020202020204" pitchFamily="34" charset="0"/>
                <a:cs typeface="Arial" panose="020B0604020202020204" pitchFamily="34" charset="0"/>
              </a:rPr>
              <a:t>32 - Eskişehir Osmangazi </a:t>
            </a:r>
            <a:r>
              <a:rPr lang="tr-TR" sz="2000" dirty="0" err="1">
                <a:latin typeface="Arial" panose="020B0604020202020204" pitchFamily="34" charset="0"/>
                <a:cs typeface="Arial" panose="020B0604020202020204" pitchFamily="34" charset="0"/>
              </a:rPr>
              <a:t>Üni</a:t>
            </a:r>
            <a:r>
              <a:rPr lang="tr-TR" sz="2000" dirty="0">
                <a:latin typeface="Arial" panose="020B0604020202020204" pitchFamily="34" charset="0"/>
                <a:cs typeface="Arial" panose="020B0604020202020204" pitchFamily="34" charset="0"/>
              </a:rPr>
              <a:t>.</a:t>
            </a:r>
          </a:p>
          <a:p>
            <a:pPr marL="0" indent="0">
              <a:buNone/>
              <a:defRPr/>
            </a:pPr>
            <a:r>
              <a:rPr lang="tr-TR" sz="2000" dirty="0">
                <a:latin typeface="Arial" panose="020B0604020202020204" pitchFamily="34" charset="0"/>
                <a:cs typeface="Arial" panose="020B0604020202020204" pitchFamily="34" charset="0"/>
              </a:rPr>
              <a:t>33 - Fırat Üniversitesi</a:t>
            </a:r>
          </a:p>
          <a:p>
            <a:pPr marL="0" indent="0">
              <a:buNone/>
              <a:defRPr/>
            </a:pPr>
            <a:r>
              <a:rPr lang="tr-TR" sz="2000" dirty="0">
                <a:latin typeface="Arial" panose="020B0604020202020204" pitchFamily="34" charset="0"/>
                <a:cs typeface="Arial" panose="020B0604020202020204" pitchFamily="34" charset="0"/>
              </a:rPr>
              <a:t>34 - Gazi </a:t>
            </a:r>
            <a:r>
              <a:rPr lang="tr-TR" sz="2000" dirty="0">
                <a:latin typeface="Arial" panose="020B0604020202020204" pitchFamily="34" charset="0"/>
                <a:cs typeface="Arial" panose="020B0604020202020204" pitchFamily="34" charset="0"/>
              </a:rPr>
              <a:t>Üniversitesi</a:t>
            </a:r>
            <a:endParaRPr lang="tr-TR" sz="2000" dirty="0">
              <a:latin typeface="Arial" panose="020B0604020202020204" pitchFamily="34" charset="0"/>
              <a:cs typeface="Arial" panose="020B0604020202020204" pitchFamily="34" charset="0"/>
            </a:endParaRP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4393" y="5679669"/>
            <a:ext cx="661987" cy="629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46258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9F61192E-EA56-4D4F-A2D8-E0C3AF929007}"/>
              </a:ext>
            </a:extLst>
          </p:cNvPr>
          <p:cNvSpPr>
            <a:spLocks noGrp="1"/>
          </p:cNvSpPr>
          <p:nvPr>
            <p:ph type="title"/>
          </p:nvPr>
        </p:nvSpPr>
        <p:spPr>
          <a:xfrm>
            <a:off x="1738185" y="261645"/>
            <a:ext cx="9560482" cy="687454"/>
          </a:xfrm>
        </p:spPr>
        <p:txBody>
          <a:bodyPr>
            <a:normAutofit fontScale="90000"/>
          </a:bodyPr>
          <a:lstStyle/>
          <a:p>
            <a:r>
              <a:rPr lang="tr-TR" b="1" dirty="0" smtClean="0">
                <a:solidFill>
                  <a:srgbClr val="C00000"/>
                </a:solidFill>
                <a:latin typeface="Arial" panose="020B0604020202020204" pitchFamily="34" charset="0"/>
                <a:cs typeface="Arial" panose="020B0604020202020204" pitchFamily="34" charset="0"/>
              </a:rPr>
              <a:t>Bağımlı mıyız?</a:t>
            </a:r>
            <a:endParaRPr lang="en-GB" b="1" dirty="0">
              <a:solidFill>
                <a:srgbClr val="C00000"/>
              </a:solidFill>
              <a:latin typeface="Arial" panose="020B0604020202020204" pitchFamily="34" charset="0"/>
              <a:cs typeface="Arial" panose="020B0604020202020204" pitchFamily="34" charset="0"/>
            </a:endParaRPr>
          </a:p>
        </p:txBody>
      </p:sp>
      <p:sp>
        <p:nvSpPr>
          <p:cNvPr id="3" name="İçerik Yer Tutucusu 2">
            <a:extLst>
              <a:ext uri="{FF2B5EF4-FFF2-40B4-BE49-F238E27FC236}">
                <a16:creationId xmlns="" xmlns:a16="http://schemas.microsoft.com/office/drawing/2014/main" id="{8AE2322C-9988-4C87-BD83-4133830C019C}"/>
              </a:ext>
            </a:extLst>
          </p:cNvPr>
          <p:cNvSpPr>
            <a:spLocks noGrp="1"/>
          </p:cNvSpPr>
          <p:nvPr>
            <p:ph idx="1"/>
          </p:nvPr>
        </p:nvSpPr>
        <p:spPr>
          <a:xfrm>
            <a:off x="1260389" y="1113855"/>
            <a:ext cx="10836876" cy="5649409"/>
          </a:xfrm>
        </p:spPr>
        <p:txBody>
          <a:bodyPr>
            <a:normAutofit lnSpcReduction="10000"/>
          </a:bodyPr>
          <a:lstStyle/>
          <a:p>
            <a:pPr algn="just">
              <a:lnSpc>
                <a:spcPct val="115000"/>
              </a:lnSpc>
              <a:spcAft>
                <a:spcPts val="1000"/>
              </a:spcAft>
            </a:pPr>
            <a:r>
              <a:rPr lang="tr-TR" sz="29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Bu sorunun yanıtı için iki ölçütün karşılanıp karşılanmadığına bakılır. Bunlar:</a:t>
            </a:r>
          </a:p>
          <a:p>
            <a:pPr algn="just">
              <a:lnSpc>
                <a:spcPct val="115000"/>
              </a:lnSpc>
              <a:spcAft>
                <a:spcPts val="1000"/>
              </a:spcAft>
            </a:pPr>
            <a:r>
              <a:rPr lang="tr-TR" sz="29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Yoksunluk: </a:t>
            </a:r>
            <a:r>
              <a:rPr lang="tr-TR" sz="2900" dirty="0" smtClean="0">
                <a:solidFill>
                  <a:schemeClr val="tx1"/>
                </a:solidFill>
                <a:latin typeface="Arial" panose="020B0604020202020204" pitchFamily="34" charset="0"/>
                <a:ea typeface="Calibri" panose="020F0502020204030204" pitchFamily="34" charset="0"/>
                <a:cs typeface="Arial" panose="020B0604020202020204" pitchFamily="34" charset="0"/>
              </a:rPr>
              <a:t>Düzenli yapılan şeye/kullanılan </a:t>
            </a:r>
            <a:r>
              <a:rPr lang="tr-TR" sz="2900" dirty="0">
                <a:solidFill>
                  <a:schemeClr val="tx1"/>
                </a:solidFill>
                <a:latin typeface="Arial" panose="020B0604020202020204" pitchFamily="34" charset="0"/>
                <a:ea typeface="Calibri" panose="020F0502020204030204" pitchFamily="34" charset="0"/>
                <a:cs typeface="Arial" panose="020B0604020202020204" pitchFamily="34" charset="0"/>
              </a:rPr>
              <a:t>bir </a:t>
            </a:r>
            <a:r>
              <a:rPr lang="tr-TR" sz="2900" dirty="0" smtClean="0">
                <a:solidFill>
                  <a:schemeClr val="tx1"/>
                </a:solidFill>
                <a:latin typeface="Arial" panose="020B0604020202020204" pitchFamily="34" charset="0"/>
                <a:ea typeface="Calibri" panose="020F0502020204030204" pitchFamily="34" charset="0"/>
                <a:cs typeface="Arial" panose="020B0604020202020204" pitchFamily="34" charset="0"/>
              </a:rPr>
              <a:t>uyuşturucu/uyarıcı maddenin </a:t>
            </a:r>
            <a:r>
              <a:rPr lang="tr-TR" sz="2900" dirty="0">
                <a:solidFill>
                  <a:schemeClr val="tx1"/>
                </a:solidFill>
                <a:latin typeface="Arial" panose="020B0604020202020204" pitchFamily="34" charset="0"/>
                <a:ea typeface="Calibri" panose="020F0502020204030204" pitchFamily="34" charset="0"/>
                <a:cs typeface="Arial" panose="020B0604020202020204" pitchFamily="34" charset="0"/>
              </a:rPr>
              <a:t>alımının azaltılması veya kesilmesinden sonra o </a:t>
            </a:r>
            <a:r>
              <a:rPr lang="tr-TR" sz="2900" dirty="0" smtClean="0">
                <a:solidFill>
                  <a:schemeClr val="tx1"/>
                </a:solidFill>
                <a:latin typeface="Arial" panose="020B0604020202020204" pitchFamily="34" charset="0"/>
                <a:ea typeface="Calibri" panose="020F0502020204030204" pitchFamily="34" charset="0"/>
                <a:cs typeface="Arial" panose="020B0604020202020204" pitchFamily="34" charset="0"/>
              </a:rPr>
              <a:t>maddeye/davranışa </a:t>
            </a:r>
            <a:r>
              <a:rPr lang="tr-TR" sz="2900" dirty="0">
                <a:solidFill>
                  <a:schemeClr val="tx1"/>
                </a:solidFill>
                <a:latin typeface="Arial" panose="020B0604020202020204" pitchFamily="34" charset="0"/>
                <a:ea typeface="Calibri" panose="020F0502020204030204" pitchFamily="34" charset="0"/>
                <a:cs typeface="Arial" panose="020B0604020202020204" pitchFamily="34" charset="0"/>
              </a:rPr>
              <a:t>özgü bir </a:t>
            </a:r>
            <a:r>
              <a:rPr lang="tr-TR" sz="2900" smtClean="0">
                <a:solidFill>
                  <a:schemeClr val="tx1"/>
                </a:solidFill>
                <a:latin typeface="Arial" panose="020B0604020202020204" pitchFamily="34" charset="0"/>
                <a:ea typeface="Calibri" panose="020F0502020204030204" pitchFamily="34" charset="0"/>
                <a:cs typeface="Arial" panose="020B0604020202020204" pitchFamily="34" charset="0"/>
              </a:rPr>
              <a:t>sendromun gelişmesidir</a:t>
            </a:r>
            <a:r>
              <a:rPr lang="tr-TR" sz="2900" dirty="0">
                <a:solidFill>
                  <a:schemeClr val="tx1"/>
                </a:solidFill>
                <a:latin typeface="Arial" panose="020B0604020202020204" pitchFamily="34" charset="0"/>
                <a:ea typeface="Calibri" panose="020F0502020204030204" pitchFamily="34" charset="0"/>
                <a:cs typeface="Arial" panose="020B0604020202020204" pitchFamily="34" charset="0"/>
              </a:rPr>
              <a:t>. </a:t>
            </a:r>
            <a:endParaRPr lang="tr-TR" sz="2900" dirty="0" smtClean="0">
              <a:solidFill>
                <a:schemeClr val="tx1"/>
              </a:solidFill>
              <a:latin typeface="Arial" panose="020B0604020202020204" pitchFamily="34" charset="0"/>
              <a:ea typeface="Calibri" panose="020F0502020204030204" pitchFamily="34" charset="0"/>
              <a:cs typeface="Arial" panose="020B0604020202020204" pitchFamily="34" charset="0"/>
            </a:endParaRPr>
          </a:p>
          <a:p>
            <a:pPr lvl="0" algn="just">
              <a:lnSpc>
                <a:spcPct val="115000"/>
              </a:lnSpc>
              <a:spcAft>
                <a:spcPts val="1000"/>
              </a:spcAft>
              <a:buClr>
                <a:srgbClr val="353535"/>
              </a:buClr>
            </a:pPr>
            <a:r>
              <a:rPr lang="tr-TR" sz="30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Tolerans: </a:t>
            </a:r>
            <a:r>
              <a:rPr lang="tr-TR" sz="3000" dirty="0" smtClean="0">
                <a:solidFill>
                  <a:prstClr val="black"/>
                </a:solidFill>
                <a:latin typeface="Arial" panose="020B0604020202020204" pitchFamily="34" charset="0"/>
                <a:ea typeface="Calibri" panose="020F0502020204030204" pitchFamily="34" charset="0"/>
                <a:cs typeface="Arial" panose="020B0604020202020204" pitchFamily="34" charset="0"/>
              </a:rPr>
              <a:t>İstenen </a:t>
            </a:r>
            <a:r>
              <a:rPr lang="tr-TR" sz="3000" dirty="0">
                <a:solidFill>
                  <a:prstClr val="black"/>
                </a:solidFill>
                <a:latin typeface="Arial" panose="020B0604020202020204" pitchFamily="34" charset="0"/>
                <a:ea typeface="Calibri" panose="020F0502020204030204" pitchFamily="34" charset="0"/>
                <a:cs typeface="Arial" panose="020B0604020202020204" pitchFamily="34" charset="0"/>
              </a:rPr>
              <a:t>etkiye ulaşmak için gittikçe artan miktarlarda maddeye/eyleme gereksinim duyma ve aynı dozun/sürenin sürekli alınması/yapılması halinde etkinin giderek </a:t>
            </a:r>
            <a:r>
              <a:rPr lang="tr-TR" sz="3000" dirty="0" smtClean="0">
                <a:solidFill>
                  <a:prstClr val="black"/>
                </a:solidFill>
                <a:latin typeface="Arial" panose="020B0604020202020204" pitchFamily="34" charset="0"/>
                <a:ea typeface="Calibri" panose="020F0502020204030204" pitchFamily="34" charset="0"/>
                <a:cs typeface="Arial" panose="020B0604020202020204" pitchFamily="34" charset="0"/>
              </a:rPr>
              <a:t>azalmasıdır. </a:t>
            </a:r>
            <a:endParaRPr lang="tr-TR" sz="3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1000"/>
              </a:spcAft>
            </a:pPr>
            <a:endParaRPr lang="en-GB" sz="2900" dirty="0">
              <a:solidFill>
                <a:schemeClr val="tx1"/>
              </a:solidFill>
              <a:latin typeface="Arial" panose="020B0604020202020204" pitchFamily="34" charset="0"/>
              <a:ea typeface="Calibri" panose="020F050202020403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9847920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981200" y="44624"/>
            <a:ext cx="8229600" cy="6813376"/>
          </a:xfrm>
          <a:extLst/>
        </p:spPr>
        <p:txBody>
          <a:bodyPr numCol="2">
            <a:normAutofit fontScale="55000" lnSpcReduction="20000"/>
          </a:bodyPr>
          <a:lstStyle/>
          <a:p>
            <a:pPr marL="0" indent="0">
              <a:buNone/>
              <a:defRPr/>
            </a:pPr>
            <a:endParaRPr lang="tr-TR" sz="2000" dirty="0">
              <a:latin typeface="Arial" panose="020B0604020202020204" pitchFamily="34" charset="0"/>
              <a:cs typeface="Arial" panose="020B0604020202020204" pitchFamily="34" charset="0"/>
            </a:endParaRPr>
          </a:p>
          <a:p>
            <a:pPr marL="0" indent="0">
              <a:buNone/>
              <a:defRPr/>
            </a:pPr>
            <a:r>
              <a:rPr lang="tr-TR" dirty="0" smtClean="0">
                <a:latin typeface="Arial" panose="020B0604020202020204" pitchFamily="34" charset="0"/>
                <a:cs typeface="Arial" panose="020B0604020202020204" pitchFamily="34" charset="0"/>
              </a:rPr>
              <a:t>35 - Gaziantep </a:t>
            </a:r>
            <a:r>
              <a:rPr lang="tr-TR" dirty="0">
                <a:latin typeface="Arial" panose="020B0604020202020204" pitchFamily="34" charset="0"/>
                <a:cs typeface="Arial" panose="020B0604020202020204" pitchFamily="34" charset="0"/>
              </a:rPr>
              <a:t>Üniversitesi </a:t>
            </a:r>
          </a:p>
          <a:p>
            <a:pPr marL="0" indent="0">
              <a:buNone/>
              <a:defRPr/>
            </a:pPr>
            <a:r>
              <a:rPr lang="tr-TR" dirty="0" smtClean="0">
                <a:latin typeface="Arial" panose="020B0604020202020204" pitchFamily="34" charset="0"/>
                <a:cs typeface="Arial" panose="020B0604020202020204" pitchFamily="34" charset="0"/>
              </a:rPr>
              <a:t>36 – Tokat Gaziosmanpaşa </a:t>
            </a:r>
            <a:r>
              <a:rPr lang="tr-TR" dirty="0" err="1" smtClean="0">
                <a:latin typeface="Arial" panose="020B0604020202020204" pitchFamily="34" charset="0"/>
                <a:cs typeface="Arial" panose="020B0604020202020204" pitchFamily="34" charset="0"/>
              </a:rPr>
              <a:t>Üni</a:t>
            </a:r>
            <a:r>
              <a:rPr lang="tr-TR" dirty="0" smtClean="0">
                <a:latin typeface="Arial" panose="020B0604020202020204" pitchFamily="34" charset="0"/>
                <a:cs typeface="Arial" panose="020B0604020202020204" pitchFamily="34" charset="0"/>
              </a:rPr>
              <a:t>.</a:t>
            </a:r>
          </a:p>
          <a:p>
            <a:pPr marL="0" indent="0">
              <a:buNone/>
              <a:defRPr/>
            </a:pPr>
            <a:r>
              <a:rPr lang="tr-TR" dirty="0">
                <a:latin typeface="Arial" panose="020B0604020202020204" pitchFamily="34" charset="0"/>
                <a:cs typeface="Arial" panose="020B0604020202020204" pitchFamily="34" charset="0"/>
              </a:rPr>
              <a:t>37 - Giresun Üniversitesi</a:t>
            </a:r>
          </a:p>
          <a:p>
            <a:pPr marL="0" indent="0">
              <a:buNone/>
              <a:defRPr/>
            </a:pPr>
            <a:r>
              <a:rPr lang="tr-TR" dirty="0">
                <a:latin typeface="Arial" panose="020B0604020202020204" pitchFamily="34" charset="0"/>
                <a:cs typeface="Arial" panose="020B0604020202020204" pitchFamily="34" charset="0"/>
              </a:rPr>
              <a:t>38 - Gümüşhane Üniversitesi</a:t>
            </a:r>
          </a:p>
          <a:p>
            <a:pPr marL="0" indent="0">
              <a:buNone/>
              <a:defRPr/>
            </a:pPr>
            <a:r>
              <a:rPr lang="tr-TR" dirty="0">
                <a:latin typeface="Arial" panose="020B0604020202020204" pitchFamily="34" charset="0"/>
                <a:cs typeface="Arial" panose="020B0604020202020204" pitchFamily="34" charset="0"/>
              </a:rPr>
              <a:t>39 - Hacettepe Üniversitesi</a:t>
            </a:r>
          </a:p>
          <a:p>
            <a:pPr marL="0" indent="0">
              <a:buNone/>
              <a:defRPr/>
            </a:pPr>
            <a:r>
              <a:rPr lang="tr-TR" dirty="0">
                <a:latin typeface="Arial" panose="020B0604020202020204" pitchFamily="34" charset="0"/>
                <a:cs typeface="Arial" panose="020B0604020202020204" pitchFamily="34" charset="0"/>
              </a:rPr>
              <a:t>40 - Hakkari Üniversitesi</a:t>
            </a:r>
          </a:p>
          <a:p>
            <a:pPr marL="0" indent="0">
              <a:buNone/>
              <a:defRPr/>
            </a:pPr>
            <a:r>
              <a:rPr lang="tr-TR" dirty="0">
                <a:latin typeface="Arial" panose="020B0604020202020204" pitchFamily="34" charset="0"/>
                <a:cs typeface="Arial" panose="020B0604020202020204" pitchFamily="34" charset="0"/>
              </a:rPr>
              <a:t>41 - Harran </a:t>
            </a:r>
            <a:r>
              <a:rPr lang="tr-TR" dirty="0" smtClean="0">
                <a:latin typeface="Arial" panose="020B0604020202020204" pitchFamily="34" charset="0"/>
                <a:cs typeface="Arial" panose="020B0604020202020204" pitchFamily="34" charset="0"/>
              </a:rPr>
              <a:t>Üniversitesi</a:t>
            </a:r>
          </a:p>
          <a:p>
            <a:pPr marL="0" indent="0">
              <a:buNone/>
              <a:defRPr/>
            </a:pPr>
            <a:r>
              <a:rPr lang="tr-TR" dirty="0" smtClean="0">
                <a:latin typeface="Arial" panose="020B0604020202020204" pitchFamily="34" charset="0"/>
                <a:cs typeface="Arial" panose="020B0604020202020204" pitchFamily="34" charset="0"/>
              </a:rPr>
              <a:t>42 - Hitit Üniversitesi</a:t>
            </a:r>
          </a:p>
          <a:p>
            <a:pPr marL="0" indent="0">
              <a:buNone/>
              <a:defRPr/>
            </a:pPr>
            <a:r>
              <a:rPr lang="tr-TR" dirty="0" smtClean="0">
                <a:latin typeface="Arial" panose="020B0604020202020204" pitchFamily="34" charset="0"/>
                <a:cs typeface="Arial" panose="020B0604020202020204" pitchFamily="34" charset="0"/>
              </a:rPr>
              <a:t>43 - Iğdır Üniversitesi</a:t>
            </a:r>
          </a:p>
          <a:p>
            <a:pPr marL="0" indent="0">
              <a:buNone/>
              <a:defRPr/>
            </a:pPr>
            <a:r>
              <a:rPr lang="tr-TR" dirty="0" smtClean="0">
                <a:latin typeface="Arial" panose="020B0604020202020204" pitchFamily="34" charset="0"/>
                <a:cs typeface="Arial" panose="020B0604020202020204" pitchFamily="34" charset="0"/>
              </a:rPr>
              <a:t>44 - İnönü Üniversitesi</a:t>
            </a:r>
          </a:p>
          <a:p>
            <a:pPr marL="0" indent="0">
              <a:buNone/>
              <a:defRPr/>
            </a:pPr>
            <a:r>
              <a:rPr lang="tr-TR" dirty="0" smtClean="0">
                <a:latin typeface="Arial" panose="020B0604020202020204" pitchFamily="34" charset="0"/>
                <a:cs typeface="Arial" panose="020B0604020202020204" pitchFamily="34" charset="0"/>
              </a:rPr>
              <a:t>45 - İstanbul Aydın </a:t>
            </a:r>
            <a:r>
              <a:rPr lang="tr-TR" dirty="0" err="1" smtClean="0">
                <a:latin typeface="Arial" panose="020B0604020202020204" pitchFamily="34" charset="0"/>
                <a:cs typeface="Arial" panose="020B0604020202020204" pitchFamily="34" charset="0"/>
              </a:rPr>
              <a:t>Üni</a:t>
            </a:r>
            <a:r>
              <a:rPr lang="tr-TR" dirty="0" smtClean="0">
                <a:latin typeface="Arial" panose="020B0604020202020204" pitchFamily="34" charset="0"/>
                <a:cs typeface="Arial" panose="020B0604020202020204" pitchFamily="34" charset="0"/>
              </a:rPr>
              <a:t>. (Vakıf)</a:t>
            </a:r>
          </a:p>
          <a:p>
            <a:pPr marL="0" indent="0">
              <a:buNone/>
              <a:defRPr/>
            </a:pPr>
            <a:r>
              <a:rPr lang="tr-TR" dirty="0" smtClean="0">
                <a:latin typeface="Arial" panose="020B0604020202020204" pitchFamily="34" charset="0"/>
                <a:cs typeface="Arial" panose="020B0604020202020204" pitchFamily="34" charset="0"/>
              </a:rPr>
              <a:t>46 - İstanbul Kültür </a:t>
            </a:r>
            <a:r>
              <a:rPr lang="tr-TR" dirty="0" err="1" smtClean="0">
                <a:latin typeface="Arial" panose="020B0604020202020204" pitchFamily="34" charset="0"/>
                <a:cs typeface="Arial" panose="020B0604020202020204" pitchFamily="34" charset="0"/>
              </a:rPr>
              <a:t>Üni</a:t>
            </a:r>
            <a:r>
              <a:rPr lang="tr-TR" dirty="0" smtClean="0">
                <a:latin typeface="Arial" panose="020B0604020202020204" pitchFamily="34" charset="0"/>
                <a:cs typeface="Arial" panose="020B0604020202020204" pitchFamily="34" charset="0"/>
              </a:rPr>
              <a:t>. (Vakıf)</a:t>
            </a:r>
          </a:p>
          <a:p>
            <a:pPr marL="0" indent="0">
              <a:buNone/>
              <a:defRPr/>
            </a:pPr>
            <a:r>
              <a:rPr lang="tr-TR" dirty="0" smtClean="0">
                <a:latin typeface="Arial" panose="020B0604020202020204" pitchFamily="34" charset="0"/>
                <a:cs typeface="Arial" panose="020B0604020202020204" pitchFamily="34" charset="0"/>
              </a:rPr>
              <a:t>47 - İstanbul Üniversitesi</a:t>
            </a:r>
          </a:p>
          <a:p>
            <a:pPr marL="0" indent="0">
              <a:buNone/>
              <a:defRPr/>
            </a:pPr>
            <a:r>
              <a:rPr lang="tr-TR" dirty="0" smtClean="0">
                <a:latin typeface="Arial" panose="020B0604020202020204" pitchFamily="34" charset="0"/>
                <a:cs typeface="Arial" panose="020B0604020202020204" pitchFamily="34" charset="0"/>
              </a:rPr>
              <a:t>48 </a:t>
            </a:r>
            <a:r>
              <a:rPr lang="tr-TR" dirty="0">
                <a:latin typeface="Arial" panose="020B0604020202020204" pitchFamily="34" charset="0"/>
                <a:cs typeface="Arial" panose="020B0604020202020204" pitchFamily="34" charset="0"/>
              </a:rPr>
              <a:t>- İzmir Katip Çelebi </a:t>
            </a:r>
            <a:r>
              <a:rPr lang="tr-TR" dirty="0" err="1" smtClean="0">
                <a:latin typeface="Arial" panose="020B0604020202020204" pitchFamily="34" charset="0"/>
                <a:cs typeface="Arial" panose="020B0604020202020204" pitchFamily="34" charset="0"/>
              </a:rPr>
              <a:t>Üni</a:t>
            </a:r>
            <a:r>
              <a:rPr lang="tr-TR" dirty="0" smtClean="0">
                <a:latin typeface="Arial" panose="020B0604020202020204" pitchFamily="34" charset="0"/>
                <a:cs typeface="Arial" panose="020B0604020202020204" pitchFamily="34" charset="0"/>
              </a:rPr>
              <a:t>.</a:t>
            </a:r>
          </a:p>
          <a:p>
            <a:pPr marL="0" indent="0">
              <a:buNone/>
              <a:defRPr/>
            </a:pPr>
            <a:r>
              <a:rPr lang="tr-TR" dirty="0" smtClean="0">
                <a:latin typeface="Arial" panose="020B0604020202020204" pitchFamily="34" charset="0"/>
                <a:cs typeface="Arial" panose="020B0604020202020204" pitchFamily="34" charset="0"/>
              </a:rPr>
              <a:t>49 - Kafkas Üniversitesi</a:t>
            </a:r>
          </a:p>
          <a:p>
            <a:pPr marL="0" indent="0">
              <a:buNone/>
              <a:defRPr/>
            </a:pPr>
            <a:r>
              <a:rPr lang="tr-TR" dirty="0" smtClean="0">
                <a:latin typeface="Arial" panose="020B0604020202020204" pitchFamily="34" charset="0"/>
                <a:cs typeface="Arial" panose="020B0604020202020204" pitchFamily="34" charset="0"/>
              </a:rPr>
              <a:t>50 </a:t>
            </a:r>
            <a:r>
              <a:rPr lang="tr-TR" dirty="0">
                <a:latin typeface="Arial" panose="020B0604020202020204" pitchFamily="34" charset="0"/>
                <a:cs typeface="Arial" panose="020B0604020202020204" pitchFamily="34" charset="0"/>
              </a:rPr>
              <a:t>- Kahramanmaraş </a:t>
            </a:r>
            <a:r>
              <a:rPr lang="tr-TR" dirty="0" smtClean="0">
                <a:latin typeface="Arial" panose="020B0604020202020204" pitchFamily="34" charset="0"/>
                <a:cs typeface="Arial" panose="020B0604020202020204" pitchFamily="34" charset="0"/>
              </a:rPr>
              <a:t>Süt. İmam</a:t>
            </a:r>
            <a:endParaRPr lang="tr-TR" dirty="0">
              <a:latin typeface="Arial" panose="020B0604020202020204" pitchFamily="34" charset="0"/>
              <a:cs typeface="Arial" panose="020B0604020202020204" pitchFamily="34" charset="0"/>
            </a:endParaRPr>
          </a:p>
          <a:p>
            <a:pPr marL="0" indent="0">
              <a:buNone/>
              <a:defRPr/>
            </a:pPr>
            <a:r>
              <a:rPr lang="tr-TR" dirty="0">
                <a:latin typeface="Arial" panose="020B0604020202020204" pitchFamily="34" charset="0"/>
                <a:cs typeface="Arial" panose="020B0604020202020204" pitchFamily="34" charset="0"/>
              </a:rPr>
              <a:t>51 - Karabük Üniversitesi</a:t>
            </a:r>
          </a:p>
          <a:p>
            <a:pPr marL="0" indent="0">
              <a:buNone/>
              <a:defRPr/>
            </a:pPr>
            <a:r>
              <a:rPr lang="tr-TR" dirty="0">
                <a:latin typeface="Arial" panose="020B0604020202020204" pitchFamily="34" charset="0"/>
                <a:cs typeface="Arial" panose="020B0604020202020204" pitchFamily="34" charset="0"/>
              </a:rPr>
              <a:t>52 - Karadeniz </a:t>
            </a:r>
            <a:r>
              <a:rPr lang="tr-TR" dirty="0" err="1">
                <a:latin typeface="Arial" panose="020B0604020202020204" pitchFamily="34" charset="0"/>
                <a:cs typeface="Arial" panose="020B0604020202020204" pitchFamily="34" charset="0"/>
              </a:rPr>
              <a:t>Tek.Üni</a:t>
            </a:r>
            <a:r>
              <a:rPr lang="tr-TR" dirty="0">
                <a:latin typeface="Arial" panose="020B0604020202020204" pitchFamily="34" charset="0"/>
                <a:cs typeface="Arial" panose="020B0604020202020204" pitchFamily="34" charset="0"/>
              </a:rPr>
              <a:t>.</a:t>
            </a:r>
          </a:p>
          <a:p>
            <a:pPr marL="0" indent="0">
              <a:buNone/>
              <a:defRPr/>
            </a:pPr>
            <a:r>
              <a:rPr lang="tr-TR" dirty="0">
                <a:latin typeface="Arial" panose="020B0604020202020204" pitchFamily="34" charset="0"/>
                <a:cs typeface="Arial" panose="020B0604020202020204" pitchFamily="34" charset="0"/>
              </a:rPr>
              <a:t>53 - Karamanoğlu Mehmet </a:t>
            </a:r>
            <a:r>
              <a:rPr lang="tr-TR" dirty="0" err="1" smtClean="0">
                <a:latin typeface="Arial" panose="020B0604020202020204" pitchFamily="34" charset="0"/>
                <a:cs typeface="Arial" panose="020B0604020202020204" pitchFamily="34" charset="0"/>
              </a:rPr>
              <a:t>BeyÜni</a:t>
            </a:r>
            <a:r>
              <a:rPr lang="tr-TR" dirty="0">
                <a:latin typeface="Arial" panose="020B0604020202020204" pitchFamily="34" charset="0"/>
                <a:cs typeface="Arial" panose="020B0604020202020204" pitchFamily="34" charset="0"/>
              </a:rPr>
              <a:t>.</a:t>
            </a:r>
          </a:p>
          <a:p>
            <a:pPr marL="0" indent="0">
              <a:buNone/>
              <a:defRPr/>
            </a:pPr>
            <a:r>
              <a:rPr lang="tr-TR" dirty="0">
                <a:latin typeface="Arial" panose="020B0604020202020204" pitchFamily="34" charset="0"/>
                <a:cs typeface="Arial" panose="020B0604020202020204" pitchFamily="34" charset="0"/>
              </a:rPr>
              <a:t>54 - Kastamonu </a:t>
            </a:r>
            <a:r>
              <a:rPr lang="tr-TR" dirty="0" smtClean="0">
                <a:latin typeface="Arial" panose="020B0604020202020204" pitchFamily="34" charset="0"/>
                <a:cs typeface="Arial" panose="020B0604020202020204" pitchFamily="34" charset="0"/>
              </a:rPr>
              <a:t>Üniversitesi</a:t>
            </a:r>
          </a:p>
          <a:p>
            <a:pPr marL="0" indent="0">
              <a:buNone/>
              <a:defRPr/>
            </a:pPr>
            <a:endParaRPr lang="tr-TR" dirty="0" smtClean="0">
              <a:latin typeface="Arial" panose="020B0604020202020204" pitchFamily="34" charset="0"/>
              <a:cs typeface="Arial" panose="020B0604020202020204" pitchFamily="34" charset="0"/>
            </a:endParaRPr>
          </a:p>
          <a:p>
            <a:pPr marL="0" indent="0">
              <a:buNone/>
              <a:defRPr/>
            </a:pPr>
            <a:endParaRPr lang="tr-TR" dirty="0" smtClean="0">
              <a:latin typeface="Arial" panose="020B0604020202020204" pitchFamily="34" charset="0"/>
              <a:cs typeface="Arial" panose="020B0604020202020204" pitchFamily="34" charset="0"/>
            </a:endParaRPr>
          </a:p>
          <a:p>
            <a:pPr marL="0" indent="0">
              <a:buNone/>
              <a:defRPr/>
            </a:pPr>
            <a:r>
              <a:rPr lang="tr-TR" dirty="0" smtClean="0">
                <a:latin typeface="Arial" panose="020B0604020202020204" pitchFamily="34" charset="0"/>
                <a:cs typeface="Arial" panose="020B0604020202020204" pitchFamily="34" charset="0"/>
              </a:rPr>
              <a:t>55 </a:t>
            </a:r>
            <a:r>
              <a:rPr lang="tr-TR" dirty="0">
                <a:latin typeface="Arial" panose="020B0604020202020204" pitchFamily="34" charset="0"/>
                <a:cs typeface="Arial" panose="020B0604020202020204" pitchFamily="34" charset="0"/>
              </a:rPr>
              <a:t>- Kırıkkale </a:t>
            </a:r>
            <a:r>
              <a:rPr lang="tr-TR" dirty="0" smtClean="0">
                <a:latin typeface="Arial" panose="020B0604020202020204" pitchFamily="34" charset="0"/>
                <a:cs typeface="Arial" panose="020B0604020202020204" pitchFamily="34" charset="0"/>
              </a:rPr>
              <a:t>Üniversitesi</a:t>
            </a:r>
          </a:p>
          <a:p>
            <a:pPr marL="0" indent="0">
              <a:buNone/>
              <a:defRPr/>
            </a:pPr>
            <a:r>
              <a:rPr lang="tr-TR" dirty="0" smtClean="0">
                <a:latin typeface="Arial" panose="020B0604020202020204" pitchFamily="34" charset="0"/>
                <a:cs typeface="Arial" panose="020B0604020202020204" pitchFamily="34" charset="0"/>
              </a:rPr>
              <a:t>56 </a:t>
            </a:r>
            <a:r>
              <a:rPr lang="tr-TR" dirty="0">
                <a:latin typeface="Arial" panose="020B0604020202020204" pitchFamily="34" charset="0"/>
                <a:cs typeface="Arial" panose="020B0604020202020204" pitchFamily="34" charset="0"/>
              </a:rPr>
              <a:t>- Kırklareli </a:t>
            </a:r>
            <a:r>
              <a:rPr lang="tr-TR" dirty="0" smtClean="0">
                <a:latin typeface="Arial" panose="020B0604020202020204" pitchFamily="34" charset="0"/>
                <a:cs typeface="Arial" panose="020B0604020202020204" pitchFamily="34" charset="0"/>
              </a:rPr>
              <a:t>Üniversitesi</a:t>
            </a:r>
          </a:p>
          <a:p>
            <a:pPr marL="0" indent="0">
              <a:buNone/>
              <a:defRPr/>
            </a:pPr>
            <a:r>
              <a:rPr lang="tr-TR" dirty="0" smtClean="0">
                <a:latin typeface="Arial" panose="020B0604020202020204" pitchFamily="34" charset="0"/>
                <a:cs typeface="Arial" panose="020B0604020202020204" pitchFamily="34" charset="0"/>
              </a:rPr>
              <a:t>57 </a:t>
            </a:r>
            <a:r>
              <a:rPr lang="tr-TR" dirty="0">
                <a:latin typeface="Arial" panose="020B0604020202020204" pitchFamily="34" charset="0"/>
                <a:cs typeface="Arial" panose="020B0604020202020204" pitchFamily="34" charset="0"/>
              </a:rPr>
              <a:t>- Kilis 7 Aralık </a:t>
            </a:r>
            <a:r>
              <a:rPr lang="tr-TR" dirty="0" smtClean="0">
                <a:latin typeface="Arial" panose="020B0604020202020204" pitchFamily="34" charset="0"/>
                <a:cs typeface="Arial" panose="020B0604020202020204" pitchFamily="34" charset="0"/>
              </a:rPr>
              <a:t>Üniversitesi</a:t>
            </a:r>
            <a:endParaRPr lang="tr-TR" dirty="0">
              <a:latin typeface="Arial" panose="020B0604020202020204" pitchFamily="34" charset="0"/>
              <a:cs typeface="Arial" panose="020B0604020202020204" pitchFamily="34" charset="0"/>
            </a:endParaRPr>
          </a:p>
          <a:p>
            <a:pPr marL="0" indent="0">
              <a:buNone/>
              <a:defRPr/>
            </a:pPr>
            <a:r>
              <a:rPr lang="tr-TR" dirty="0" smtClean="0">
                <a:latin typeface="Arial" panose="020B0604020202020204" pitchFamily="34" charset="0"/>
                <a:cs typeface="Arial" panose="020B0604020202020204" pitchFamily="34" charset="0"/>
              </a:rPr>
              <a:t>58 - Kocaeli Üniversitesi</a:t>
            </a:r>
          </a:p>
          <a:p>
            <a:pPr marL="0" indent="0">
              <a:buNone/>
              <a:defRPr/>
            </a:pPr>
            <a:r>
              <a:rPr lang="tr-TR" dirty="0">
                <a:latin typeface="Arial" panose="020B0604020202020204" pitchFamily="34" charset="0"/>
                <a:cs typeface="Arial" panose="020B0604020202020204" pitchFamily="34" charset="0"/>
              </a:rPr>
              <a:t>59 - Mardin </a:t>
            </a:r>
            <a:r>
              <a:rPr lang="tr-TR" dirty="0" err="1">
                <a:latin typeface="Arial" panose="020B0604020202020204" pitchFamily="34" charset="0"/>
                <a:cs typeface="Arial" panose="020B0604020202020204" pitchFamily="34" charset="0"/>
              </a:rPr>
              <a:t>Artuklu</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Üni</a:t>
            </a:r>
            <a:r>
              <a:rPr lang="tr-TR" dirty="0">
                <a:latin typeface="Arial" panose="020B0604020202020204" pitchFamily="34" charset="0"/>
                <a:cs typeface="Arial" panose="020B0604020202020204" pitchFamily="34" charset="0"/>
              </a:rPr>
              <a:t>.</a:t>
            </a:r>
          </a:p>
          <a:p>
            <a:pPr marL="0" indent="0">
              <a:buNone/>
              <a:defRPr/>
            </a:pPr>
            <a:r>
              <a:rPr lang="tr-TR" dirty="0">
                <a:latin typeface="Arial" panose="020B0604020202020204" pitchFamily="34" charset="0"/>
                <a:cs typeface="Arial" panose="020B0604020202020204" pitchFamily="34" charset="0"/>
              </a:rPr>
              <a:t>60 - Marmara Üniversitesi</a:t>
            </a:r>
          </a:p>
          <a:p>
            <a:pPr marL="0" indent="0">
              <a:buNone/>
              <a:defRPr/>
            </a:pPr>
            <a:r>
              <a:rPr lang="tr-TR" dirty="0">
                <a:latin typeface="Arial" panose="020B0604020202020204" pitchFamily="34" charset="0"/>
                <a:cs typeface="Arial" panose="020B0604020202020204" pitchFamily="34" charset="0"/>
              </a:rPr>
              <a:t>61 </a:t>
            </a:r>
            <a:r>
              <a:rPr lang="tr-TR" dirty="0" smtClean="0">
                <a:latin typeface="Arial" panose="020B0604020202020204" pitchFamily="34" charset="0"/>
                <a:cs typeface="Arial" panose="020B0604020202020204" pitchFamily="34" charset="0"/>
              </a:rPr>
              <a:t>– Burdur Mehmet </a:t>
            </a:r>
            <a:r>
              <a:rPr lang="tr-TR" dirty="0">
                <a:latin typeface="Arial" panose="020B0604020202020204" pitchFamily="34" charset="0"/>
                <a:cs typeface="Arial" panose="020B0604020202020204" pitchFamily="34" charset="0"/>
              </a:rPr>
              <a:t>Akif Ersoy </a:t>
            </a:r>
            <a:r>
              <a:rPr lang="tr-TR" dirty="0" err="1">
                <a:latin typeface="Arial" panose="020B0604020202020204" pitchFamily="34" charset="0"/>
                <a:cs typeface="Arial" panose="020B0604020202020204" pitchFamily="34" charset="0"/>
              </a:rPr>
              <a:t>Üni</a:t>
            </a:r>
            <a:r>
              <a:rPr lang="tr-TR" dirty="0">
                <a:latin typeface="Arial" panose="020B0604020202020204" pitchFamily="34" charset="0"/>
                <a:cs typeface="Arial" panose="020B0604020202020204" pitchFamily="34" charset="0"/>
              </a:rPr>
              <a:t>.</a:t>
            </a:r>
          </a:p>
          <a:p>
            <a:pPr marL="0" indent="0">
              <a:buNone/>
              <a:defRPr/>
            </a:pPr>
            <a:r>
              <a:rPr lang="tr-TR" dirty="0">
                <a:latin typeface="Arial" panose="020B0604020202020204" pitchFamily="34" charset="0"/>
                <a:cs typeface="Arial" panose="020B0604020202020204" pitchFamily="34" charset="0"/>
              </a:rPr>
              <a:t>62 - Mersin Üniversitesi</a:t>
            </a:r>
          </a:p>
          <a:p>
            <a:pPr marL="0" indent="0">
              <a:buNone/>
              <a:defRPr/>
            </a:pPr>
            <a:r>
              <a:rPr lang="tr-TR" dirty="0">
                <a:latin typeface="Arial" panose="020B0604020202020204" pitchFamily="34" charset="0"/>
                <a:cs typeface="Arial" panose="020B0604020202020204" pitchFamily="34" charset="0"/>
              </a:rPr>
              <a:t>63 - Mevlana Üniversitesi</a:t>
            </a:r>
          </a:p>
          <a:p>
            <a:pPr marL="0" indent="0">
              <a:buNone/>
              <a:defRPr/>
            </a:pPr>
            <a:r>
              <a:rPr lang="tr-TR" dirty="0">
                <a:latin typeface="Arial" panose="020B0604020202020204" pitchFamily="34" charset="0"/>
                <a:cs typeface="Arial" panose="020B0604020202020204" pitchFamily="34" charset="0"/>
              </a:rPr>
              <a:t>64 - Mimar Sinan Üniversitesi</a:t>
            </a:r>
          </a:p>
          <a:p>
            <a:pPr marL="0" indent="0">
              <a:buNone/>
              <a:defRPr/>
            </a:pPr>
            <a:r>
              <a:rPr lang="tr-TR" dirty="0">
                <a:latin typeface="Arial" panose="020B0604020202020204" pitchFamily="34" charset="0"/>
                <a:cs typeface="Arial" panose="020B0604020202020204" pitchFamily="34" charset="0"/>
              </a:rPr>
              <a:t>65 - Muğla Sıtkı Koçman </a:t>
            </a:r>
            <a:r>
              <a:rPr lang="tr-TR" dirty="0" err="1">
                <a:latin typeface="Arial" panose="020B0604020202020204" pitchFamily="34" charset="0"/>
                <a:cs typeface="Arial" panose="020B0604020202020204" pitchFamily="34" charset="0"/>
              </a:rPr>
              <a:t>Üni</a:t>
            </a:r>
            <a:endParaRPr lang="tr-TR" dirty="0">
              <a:latin typeface="Arial" panose="020B0604020202020204" pitchFamily="34" charset="0"/>
              <a:cs typeface="Arial" panose="020B0604020202020204" pitchFamily="34" charset="0"/>
            </a:endParaRPr>
          </a:p>
          <a:p>
            <a:pPr marL="0" indent="0">
              <a:buNone/>
              <a:defRPr/>
            </a:pPr>
            <a:r>
              <a:rPr lang="tr-TR" dirty="0">
                <a:latin typeface="Arial" panose="020B0604020202020204" pitchFamily="34" charset="0"/>
                <a:cs typeface="Arial" panose="020B0604020202020204" pitchFamily="34" charset="0"/>
              </a:rPr>
              <a:t>66 </a:t>
            </a:r>
            <a:r>
              <a:rPr lang="tr-TR" dirty="0" smtClean="0">
                <a:latin typeface="Arial" panose="020B0604020202020204" pitchFamily="34" charset="0"/>
                <a:cs typeface="Arial" panose="020B0604020202020204" pitchFamily="34" charset="0"/>
              </a:rPr>
              <a:t>– Hatay Mustafa </a:t>
            </a:r>
            <a:r>
              <a:rPr lang="tr-TR" dirty="0">
                <a:latin typeface="Arial" panose="020B0604020202020204" pitchFamily="34" charset="0"/>
                <a:cs typeface="Arial" panose="020B0604020202020204" pitchFamily="34" charset="0"/>
              </a:rPr>
              <a:t>Kemal </a:t>
            </a:r>
            <a:r>
              <a:rPr lang="tr-TR" dirty="0" err="1" smtClean="0">
                <a:latin typeface="Arial" panose="020B0604020202020204" pitchFamily="34" charset="0"/>
                <a:cs typeface="Arial" panose="020B0604020202020204" pitchFamily="34" charset="0"/>
              </a:rPr>
              <a:t>Üni</a:t>
            </a:r>
            <a:r>
              <a:rPr lang="tr-TR" dirty="0" smtClean="0">
                <a:latin typeface="Arial" panose="020B0604020202020204" pitchFamily="34" charset="0"/>
                <a:cs typeface="Arial" panose="020B0604020202020204" pitchFamily="34" charset="0"/>
              </a:rPr>
              <a:t>. </a:t>
            </a:r>
            <a:endParaRPr lang="tr-TR" dirty="0">
              <a:latin typeface="Arial" panose="020B0604020202020204" pitchFamily="34" charset="0"/>
              <a:cs typeface="Arial" panose="020B0604020202020204" pitchFamily="34" charset="0"/>
            </a:endParaRPr>
          </a:p>
          <a:p>
            <a:pPr marL="0" indent="0">
              <a:buNone/>
              <a:defRPr/>
            </a:pPr>
            <a:r>
              <a:rPr lang="tr-TR" dirty="0">
                <a:latin typeface="Arial" panose="020B0604020202020204" pitchFamily="34" charset="0"/>
                <a:cs typeface="Arial" panose="020B0604020202020204" pitchFamily="34" charset="0"/>
              </a:rPr>
              <a:t>67 - Muş Alpaslan Üniversitesi</a:t>
            </a:r>
          </a:p>
          <a:p>
            <a:pPr marL="0" indent="0">
              <a:buNone/>
              <a:defRPr/>
            </a:pPr>
            <a:r>
              <a:rPr lang="tr-TR" dirty="0">
                <a:latin typeface="Arial" panose="020B0604020202020204" pitchFamily="34" charset="0"/>
                <a:cs typeface="Arial" panose="020B0604020202020204" pitchFamily="34" charset="0"/>
              </a:rPr>
              <a:t>68 </a:t>
            </a:r>
            <a:r>
              <a:rPr lang="tr-TR" dirty="0" smtClean="0">
                <a:latin typeface="Arial" panose="020B0604020202020204" pitchFamily="34" charset="0"/>
                <a:cs typeface="Arial" panose="020B0604020202020204" pitchFamily="34" charset="0"/>
              </a:rPr>
              <a:t>– Tekirdağ Namık </a:t>
            </a:r>
            <a:r>
              <a:rPr lang="tr-TR" dirty="0">
                <a:latin typeface="Arial" panose="020B0604020202020204" pitchFamily="34" charset="0"/>
                <a:cs typeface="Arial" panose="020B0604020202020204" pitchFamily="34" charset="0"/>
              </a:rPr>
              <a:t>Kemal </a:t>
            </a:r>
            <a:r>
              <a:rPr lang="tr-TR" dirty="0" err="1" smtClean="0">
                <a:latin typeface="Arial" panose="020B0604020202020204" pitchFamily="34" charset="0"/>
                <a:cs typeface="Arial" panose="020B0604020202020204" pitchFamily="34" charset="0"/>
              </a:rPr>
              <a:t>Üni</a:t>
            </a:r>
            <a:r>
              <a:rPr lang="tr-TR" dirty="0" smtClean="0">
                <a:latin typeface="Arial" panose="020B0604020202020204" pitchFamily="34" charset="0"/>
                <a:cs typeface="Arial" panose="020B0604020202020204" pitchFamily="34" charset="0"/>
              </a:rPr>
              <a:t>.</a:t>
            </a:r>
            <a:endParaRPr lang="tr-TR" dirty="0">
              <a:latin typeface="Arial" panose="020B0604020202020204" pitchFamily="34" charset="0"/>
              <a:cs typeface="Arial" panose="020B0604020202020204" pitchFamily="34" charset="0"/>
            </a:endParaRPr>
          </a:p>
          <a:p>
            <a:pPr marL="0" indent="0">
              <a:buNone/>
              <a:defRPr/>
            </a:pPr>
            <a:r>
              <a:rPr lang="tr-TR" dirty="0">
                <a:latin typeface="Arial" panose="020B0604020202020204" pitchFamily="34" charset="0"/>
                <a:cs typeface="Arial" panose="020B0604020202020204" pitchFamily="34" charset="0"/>
              </a:rPr>
              <a:t>69 - Necmettin Erbakan </a:t>
            </a:r>
            <a:r>
              <a:rPr lang="tr-TR" dirty="0" err="1">
                <a:latin typeface="Arial" panose="020B0604020202020204" pitchFamily="34" charset="0"/>
                <a:cs typeface="Arial" panose="020B0604020202020204" pitchFamily="34" charset="0"/>
              </a:rPr>
              <a:t>Üni</a:t>
            </a:r>
            <a:r>
              <a:rPr lang="tr-TR" dirty="0">
                <a:latin typeface="Arial" panose="020B0604020202020204" pitchFamily="34" charset="0"/>
                <a:cs typeface="Arial" panose="020B0604020202020204" pitchFamily="34" charset="0"/>
              </a:rPr>
              <a:t>.</a:t>
            </a:r>
          </a:p>
          <a:p>
            <a:pPr marL="0" indent="0">
              <a:buNone/>
              <a:defRPr/>
            </a:pPr>
            <a:r>
              <a:rPr lang="tr-TR" dirty="0">
                <a:latin typeface="Arial" panose="020B0604020202020204" pitchFamily="34" charset="0"/>
                <a:cs typeface="Arial" panose="020B0604020202020204" pitchFamily="34" charset="0"/>
              </a:rPr>
              <a:t>70 - Nevşehir Üniversitesi</a:t>
            </a:r>
          </a:p>
          <a:p>
            <a:pPr marL="0" indent="0">
              <a:buNone/>
              <a:defRPr/>
            </a:pPr>
            <a:r>
              <a:rPr lang="tr-TR" dirty="0">
                <a:latin typeface="Arial" panose="020B0604020202020204" pitchFamily="34" charset="0"/>
                <a:cs typeface="Arial" panose="020B0604020202020204" pitchFamily="34" charset="0"/>
              </a:rPr>
              <a:t>71 - Niğde </a:t>
            </a:r>
            <a:r>
              <a:rPr lang="tr-TR" dirty="0" smtClean="0">
                <a:latin typeface="Arial" panose="020B0604020202020204" pitchFamily="34" charset="0"/>
                <a:cs typeface="Arial" panose="020B0604020202020204" pitchFamily="34" charset="0"/>
              </a:rPr>
              <a:t>Ömer </a:t>
            </a:r>
            <a:r>
              <a:rPr lang="tr-TR" dirty="0" err="1" smtClean="0">
                <a:latin typeface="Arial" panose="020B0604020202020204" pitchFamily="34" charset="0"/>
                <a:cs typeface="Arial" panose="020B0604020202020204" pitchFamily="34" charset="0"/>
              </a:rPr>
              <a:t>Halisdemir</a:t>
            </a:r>
            <a:r>
              <a:rPr lang="tr-TR" dirty="0" smtClean="0">
                <a:latin typeface="Arial" panose="020B0604020202020204" pitchFamily="34" charset="0"/>
                <a:cs typeface="Arial" panose="020B0604020202020204" pitchFamily="34" charset="0"/>
              </a:rPr>
              <a:t> </a:t>
            </a:r>
            <a:r>
              <a:rPr lang="tr-TR" dirty="0" err="1" smtClean="0">
                <a:latin typeface="Arial" panose="020B0604020202020204" pitchFamily="34" charset="0"/>
                <a:cs typeface="Arial" panose="020B0604020202020204" pitchFamily="34" charset="0"/>
              </a:rPr>
              <a:t>Üni</a:t>
            </a:r>
            <a:r>
              <a:rPr lang="tr-TR" dirty="0" smtClean="0">
                <a:latin typeface="Arial" panose="020B0604020202020204" pitchFamily="34" charset="0"/>
                <a:cs typeface="Arial" panose="020B0604020202020204" pitchFamily="34" charset="0"/>
              </a:rPr>
              <a:t>.</a:t>
            </a:r>
            <a:endParaRPr lang="tr-TR" dirty="0">
              <a:latin typeface="Arial" panose="020B0604020202020204" pitchFamily="34" charset="0"/>
              <a:cs typeface="Arial" panose="020B0604020202020204" pitchFamily="34" charset="0"/>
            </a:endParaRPr>
          </a:p>
          <a:p>
            <a:pPr marL="0" indent="0">
              <a:buNone/>
              <a:defRPr/>
            </a:pPr>
            <a:r>
              <a:rPr lang="tr-TR" dirty="0">
                <a:latin typeface="Arial" panose="020B0604020202020204" pitchFamily="34" charset="0"/>
                <a:cs typeface="Arial" panose="020B0604020202020204" pitchFamily="34" charset="0"/>
              </a:rPr>
              <a:t>72 - </a:t>
            </a:r>
            <a:r>
              <a:rPr lang="tr-TR" dirty="0" err="1">
                <a:latin typeface="Arial" panose="020B0604020202020204" pitchFamily="34" charset="0"/>
                <a:cs typeface="Arial" panose="020B0604020202020204" pitchFamily="34" charset="0"/>
              </a:rPr>
              <a:t>Ondokuz</a:t>
            </a:r>
            <a:r>
              <a:rPr lang="tr-TR" dirty="0">
                <a:latin typeface="Arial" panose="020B0604020202020204" pitchFamily="34" charset="0"/>
                <a:cs typeface="Arial" panose="020B0604020202020204" pitchFamily="34" charset="0"/>
              </a:rPr>
              <a:t> Mayıs Üniversitesi</a:t>
            </a:r>
          </a:p>
          <a:p>
            <a:pPr marL="0" indent="0">
              <a:buNone/>
              <a:defRPr/>
            </a:pPr>
            <a:r>
              <a:rPr lang="tr-TR" dirty="0">
                <a:latin typeface="Arial" panose="020B0604020202020204" pitchFamily="34" charset="0"/>
                <a:cs typeface="Arial" panose="020B0604020202020204" pitchFamily="34" charset="0"/>
              </a:rPr>
              <a:t>73 - Ordu Üniversitesi</a:t>
            </a:r>
          </a:p>
          <a:p>
            <a:pPr marL="0" indent="0">
              <a:buNone/>
              <a:defRPr/>
            </a:pPr>
            <a:r>
              <a:rPr lang="tr-TR" sz="2200" dirty="0">
                <a:latin typeface="Arial" panose="020B0604020202020204" pitchFamily="34" charset="0"/>
                <a:cs typeface="Arial" panose="020B0604020202020204" pitchFamily="34" charset="0"/>
              </a:rPr>
              <a:t>74 – Osmaniye Korkut Ata </a:t>
            </a:r>
            <a:r>
              <a:rPr lang="tr-TR" sz="2200" dirty="0" err="1">
                <a:latin typeface="Arial" panose="020B0604020202020204" pitchFamily="34" charset="0"/>
                <a:cs typeface="Arial" panose="020B0604020202020204" pitchFamily="34" charset="0"/>
              </a:rPr>
              <a:t>Üni</a:t>
            </a:r>
            <a:r>
              <a:rPr lang="tr-TR" sz="2200" dirty="0">
                <a:latin typeface="Arial" panose="020B0604020202020204" pitchFamily="34" charset="0"/>
                <a:cs typeface="Arial" panose="020B0604020202020204" pitchFamily="34" charset="0"/>
              </a:rPr>
              <a:t>.</a:t>
            </a:r>
          </a:p>
          <a:p>
            <a:pPr marL="0" indent="0">
              <a:buNone/>
              <a:defRPr/>
            </a:pPr>
            <a:endParaRPr lang="tr-TR" sz="2200" dirty="0">
              <a:latin typeface="Arial" panose="020B0604020202020204" pitchFamily="34" charset="0"/>
              <a:cs typeface="Arial" panose="020B0604020202020204" pitchFamily="34" charset="0"/>
            </a:endParaRP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4393" y="5679669"/>
            <a:ext cx="661987" cy="629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943016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981200" y="44624"/>
            <a:ext cx="8229600" cy="6768752"/>
          </a:xfrm>
          <a:extLst/>
        </p:spPr>
        <p:txBody>
          <a:bodyPr numCol="2">
            <a:normAutofit/>
          </a:bodyPr>
          <a:lstStyle/>
          <a:p>
            <a:pPr marL="0" indent="0">
              <a:buNone/>
              <a:defRPr/>
            </a:pPr>
            <a:endParaRPr lang="tr-TR" sz="2000" dirty="0">
              <a:latin typeface="Arial" panose="020B0604020202020204" pitchFamily="34" charset="0"/>
              <a:cs typeface="Arial" panose="020B0604020202020204" pitchFamily="34" charset="0"/>
            </a:endParaRPr>
          </a:p>
          <a:p>
            <a:pPr marL="0" indent="0">
              <a:buNone/>
              <a:defRPr/>
            </a:pPr>
            <a:r>
              <a:rPr lang="tr-TR" sz="2000" dirty="0">
                <a:latin typeface="Arial" panose="020B0604020202020204" pitchFamily="34" charset="0"/>
                <a:cs typeface="Arial" panose="020B0604020202020204" pitchFamily="34" charset="0"/>
              </a:rPr>
              <a:t>75 </a:t>
            </a:r>
            <a:r>
              <a:rPr lang="tr-TR" sz="2000" dirty="0">
                <a:latin typeface="Arial" panose="020B0604020202020204" pitchFamily="34" charset="0"/>
                <a:cs typeface="Arial" panose="020B0604020202020204" pitchFamily="34" charset="0"/>
              </a:rPr>
              <a:t>- Pamukkale Üniversitesi</a:t>
            </a:r>
          </a:p>
          <a:p>
            <a:pPr marL="0" indent="0">
              <a:buNone/>
              <a:defRPr/>
            </a:pPr>
            <a:r>
              <a:rPr lang="tr-TR" sz="2000" dirty="0">
                <a:latin typeface="Arial" panose="020B0604020202020204" pitchFamily="34" charset="0"/>
                <a:cs typeface="Arial" panose="020B0604020202020204" pitchFamily="34" charset="0"/>
              </a:rPr>
              <a:t>76 - Recep Tayyip Erdoğan </a:t>
            </a:r>
            <a:r>
              <a:rPr lang="tr-TR" sz="2000" dirty="0" err="1">
                <a:latin typeface="Arial" panose="020B0604020202020204" pitchFamily="34" charset="0"/>
                <a:cs typeface="Arial" panose="020B0604020202020204" pitchFamily="34" charset="0"/>
              </a:rPr>
              <a:t>Üni</a:t>
            </a:r>
            <a:r>
              <a:rPr lang="tr-TR" sz="2000" dirty="0">
                <a:latin typeface="Arial" panose="020B0604020202020204" pitchFamily="34" charset="0"/>
                <a:cs typeface="Arial" panose="020B0604020202020204" pitchFamily="34" charset="0"/>
              </a:rPr>
              <a:t>.</a:t>
            </a:r>
          </a:p>
          <a:p>
            <a:pPr marL="0" indent="0">
              <a:buNone/>
              <a:defRPr/>
            </a:pPr>
            <a:r>
              <a:rPr lang="tr-TR" sz="2000" dirty="0">
                <a:latin typeface="Arial" panose="020B0604020202020204" pitchFamily="34" charset="0"/>
                <a:cs typeface="Arial" panose="020B0604020202020204" pitchFamily="34" charset="0"/>
              </a:rPr>
              <a:t>77 - Sakarya Üniversitesi</a:t>
            </a:r>
          </a:p>
          <a:p>
            <a:pPr marL="0" indent="0">
              <a:buNone/>
              <a:defRPr/>
            </a:pPr>
            <a:r>
              <a:rPr lang="tr-TR" sz="2000" dirty="0">
                <a:latin typeface="Arial" panose="020B0604020202020204" pitchFamily="34" charset="0"/>
                <a:cs typeface="Arial" panose="020B0604020202020204" pitchFamily="34" charset="0"/>
              </a:rPr>
              <a:t>78 - Selçuk Üniversitesi</a:t>
            </a:r>
          </a:p>
          <a:p>
            <a:pPr marL="0" indent="0">
              <a:buNone/>
              <a:defRPr/>
            </a:pPr>
            <a:r>
              <a:rPr lang="tr-TR" sz="2000" dirty="0">
                <a:latin typeface="Arial" panose="020B0604020202020204" pitchFamily="34" charset="0"/>
                <a:cs typeface="Arial" panose="020B0604020202020204" pitchFamily="34" charset="0"/>
              </a:rPr>
              <a:t>79 - Siirt Üniversitesi</a:t>
            </a:r>
          </a:p>
          <a:p>
            <a:pPr marL="0" indent="0">
              <a:buNone/>
              <a:defRPr/>
            </a:pPr>
            <a:r>
              <a:rPr lang="tr-TR" sz="2000" dirty="0">
                <a:latin typeface="Arial" panose="020B0604020202020204" pitchFamily="34" charset="0"/>
                <a:cs typeface="Arial" panose="020B0604020202020204" pitchFamily="34" charset="0"/>
              </a:rPr>
              <a:t>80 - Sinop Üniversitesi</a:t>
            </a:r>
          </a:p>
          <a:p>
            <a:pPr marL="0" indent="0">
              <a:buNone/>
              <a:defRPr/>
            </a:pPr>
            <a:r>
              <a:rPr lang="tr-TR" sz="2000" dirty="0">
                <a:latin typeface="Arial" panose="020B0604020202020204" pitchFamily="34" charset="0"/>
                <a:cs typeface="Arial" panose="020B0604020202020204" pitchFamily="34" charset="0"/>
              </a:rPr>
              <a:t>81 - Süleyman Demirel </a:t>
            </a:r>
            <a:r>
              <a:rPr lang="tr-TR" sz="2000" dirty="0" err="1">
                <a:latin typeface="Arial" panose="020B0604020202020204" pitchFamily="34" charset="0"/>
                <a:cs typeface="Arial" panose="020B0604020202020204" pitchFamily="34" charset="0"/>
              </a:rPr>
              <a:t>Üni</a:t>
            </a:r>
            <a:r>
              <a:rPr lang="tr-TR" sz="2000" dirty="0">
                <a:latin typeface="Arial" panose="020B0604020202020204" pitchFamily="34" charset="0"/>
                <a:cs typeface="Arial" panose="020B0604020202020204" pitchFamily="34" charset="0"/>
              </a:rPr>
              <a:t>.</a:t>
            </a:r>
          </a:p>
          <a:p>
            <a:pPr marL="0" indent="0">
              <a:buNone/>
              <a:defRPr/>
            </a:pPr>
            <a:r>
              <a:rPr lang="tr-TR" sz="2000" dirty="0">
                <a:latin typeface="Arial" panose="020B0604020202020204" pitchFamily="34" charset="0"/>
                <a:cs typeface="Arial" panose="020B0604020202020204" pitchFamily="34" charset="0"/>
              </a:rPr>
              <a:t>82 - Şırnak Üniversitesi</a:t>
            </a:r>
          </a:p>
          <a:p>
            <a:pPr marL="0" indent="0">
              <a:buNone/>
              <a:defRPr/>
            </a:pPr>
            <a:r>
              <a:rPr lang="tr-TR" sz="2000" dirty="0">
                <a:latin typeface="Arial" panose="020B0604020202020204" pitchFamily="34" charset="0"/>
                <a:cs typeface="Arial" panose="020B0604020202020204" pitchFamily="34" charset="0"/>
              </a:rPr>
              <a:t>83 - Toros Üniversitesi(VAKIF)</a:t>
            </a:r>
          </a:p>
          <a:p>
            <a:pPr marL="0" indent="0">
              <a:buNone/>
              <a:defRPr/>
            </a:pPr>
            <a:r>
              <a:rPr lang="tr-TR" sz="2000" dirty="0">
                <a:latin typeface="Arial" panose="020B0604020202020204" pitchFamily="34" charset="0"/>
                <a:cs typeface="Arial" panose="020B0604020202020204" pitchFamily="34" charset="0"/>
              </a:rPr>
              <a:t>84 - Trakya </a:t>
            </a:r>
            <a:r>
              <a:rPr lang="tr-TR" sz="2000" dirty="0">
                <a:latin typeface="Arial" panose="020B0604020202020204" pitchFamily="34" charset="0"/>
                <a:cs typeface="Arial" panose="020B0604020202020204" pitchFamily="34" charset="0"/>
              </a:rPr>
              <a:t>Üniversitesi</a:t>
            </a:r>
          </a:p>
          <a:p>
            <a:pPr marL="0" indent="0">
              <a:buNone/>
              <a:defRPr/>
            </a:pPr>
            <a:r>
              <a:rPr lang="tr-TR" sz="2000" dirty="0">
                <a:latin typeface="Arial" panose="020B0604020202020204" pitchFamily="34" charset="0"/>
                <a:cs typeface="Arial" panose="020B0604020202020204" pitchFamily="34" charset="0"/>
              </a:rPr>
              <a:t>85 - Tunceli Üniversitesi</a:t>
            </a:r>
          </a:p>
          <a:p>
            <a:pPr marL="0" indent="0">
              <a:buNone/>
              <a:defRPr/>
            </a:pPr>
            <a:r>
              <a:rPr lang="tr-TR" sz="2000" dirty="0">
                <a:latin typeface="Arial" panose="020B0604020202020204" pitchFamily="34" charset="0"/>
                <a:cs typeface="Arial" panose="020B0604020202020204" pitchFamily="34" charset="0"/>
              </a:rPr>
              <a:t>86 </a:t>
            </a:r>
            <a:r>
              <a:rPr lang="tr-TR" sz="2000" dirty="0">
                <a:latin typeface="Arial" panose="020B0604020202020204" pitchFamily="34" charset="0"/>
                <a:cs typeface="Arial" panose="020B0604020202020204" pitchFamily="34" charset="0"/>
              </a:rPr>
              <a:t>– Bursa Uludağ </a:t>
            </a:r>
            <a:r>
              <a:rPr lang="tr-TR" sz="2000" dirty="0">
                <a:latin typeface="Arial" panose="020B0604020202020204" pitchFamily="34" charset="0"/>
                <a:cs typeface="Arial" panose="020B0604020202020204" pitchFamily="34" charset="0"/>
              </a:rPr>
              <a:t>Üniversitesi</a:t>
            </a:r>
          </a:p>
          <a:p>
            <a:pPr marL="0" indent="0">
              <a:buNone/>
              <a:defRPr/>
            </a:pPr>
            <a:r>
              <a:rPr lang="tr-TR" sz="2000" dirty="0">
                <a:latin typeface="Arial" panose="020B0604020202020204" pitchFamily="34" charset="0"/>
                <a:cs typeface="Arial" panose="020B0604020202020204" pitchFamily="34" charset="0"/>
              </a:rPr>
              <a:t>87 - Uşak Üniversitesi</a:t>
            </a:r>
          </a:p>
          <a:p>
            <a:pPr marL="0" indent="0">
              <a:buNone/>
              <a:defRPr/>
            </a:pPr>
            <a:r>
              <a:rPr lang="tr-TR" sz="2000" dirty="0">
                <a:latin typeface="Arial" panose="020B0604020202020204" pitchFamily="34" charset="0"/>
                <a:cs typeface="Arial" panose="020B0604020202020204" pitchFamily="34" charset="0"/>
              </a:rPr>
              <a:t>88 - Yıldız Teknik Üniversitesi</a:t>
            </a:r>
          </a:p>
          <a:p>
            <a:pPr marL="0" indent="0">
              <a:buNone/>
              <a:defRPr/>
            </a:pPr>
            <a:r>
              <a:rPr lang="tr-TR" sz="2000" dirty="0">
                <a:latin typeface="Arial" panose="020B0604020202020204" pitchFamily="34" charset="0"/>
                <a:cs typeface="Arial" panose="020B0604020202020204" pitchFamily="34" charset="0"/>
              </a:rPr>
              <a:t>89 - Yüzüncü Yıl </a:t>
            </a:r>
            <a:r>
              <a:rPr lang="tr-TR" sz="2000" dirty="0">
                <a:latin typeface="Arial" panose="020B0604020202020204" pitchFamily="34" charset="0"/>
                <a:cs typeface="Arial" panose="020B0604020202020204" pitchFamily="34" charset="0"/>
              </a:rPr>
              <a:t>Üniversitesi</a:t>
            </a:r>
          </a:p>
          <a:p>
            <a:pPr marL="0" indent="0">
              <a:buNone/>
              <a:defRPr/>
            </a:pPr>
            <a:endParaRPr lang="tr-TR" sz="2000" dirty="0">
              <a:latin typeface="Arial" panose="020B0604020202020204" pitchFamily="34" charset="0"/>
              <a:cs typeface="Arial" panose="020B0604020202020204" pitchFamily="34" charset="0"/>
            </a:endParaRPr>
          </a:p>
          <a:p>
            <a:pPr marL="0" indent="0">
              <a:buNone/>
              <a:defRPr/>
            </a:pPr>
            <a:endParaRPr lang="tr-TR" sz="2000" dirty="0">
              <a:latin typeface="Arial" panose="020B0604020202020204" pitchFamily="34" charset="0"/>
              <a:cs typeface="Arial" panose="020B0604020202020204" pitchFamily="34" charset="0"/>
            </a:endParaRPr>
          </a:p>
          <a:p>
            <a:pPr marL="0" indent="0">
              <a:buNone/>
              <a:defRPr/>
            </a:pPr>
            <a:r>
              <a:rPr lang="tr-TR" sz="2000" dirty="0">
                <a:latin typeface="Arial" panose="020B0604020202020204" pitchFamily="34" charset="0"/>
                <a:cs typeface="Arial" panose="020B0604020202020204" pitchFamily="34" charset="0"/>
              </a:rPr>
              <a:t>90 </a:t>
            </a:r>
            <a:r>
              <a:rPr lang="tr-TR" sz="2000" dirty="0">
                <a:latin typeface="Arial" panose="020B0604020202020204" pitchFamily="34" charset="0"/>
                <a:cs typeface="Arial" panose="020B0604020202020204" pitchFamily="34" charset="0"/>
              </a:rPr>
              <a:t>– Erzurum Teknik </a:t>
            </a:r>
            <a:r>
              <a:rPr lang="tr-TR" sz="2000" dirty="0" err="1">
                <a:latin typeface="Arial" panose="020B0604020202020204" pitchFamily="34" charset="0"/>
                <a:cs typeface="Arial" panose="020B0604020202020204" pitchFamily="34" charset="0"/>
              </a:rPr>
              <a:t>Üni</a:t>
            </a:r>
            <a:r>
              <a:rPr lang="tr-TR" sz="2000" dirty="0">
                <a:latin typeface="Arial" panose="020B0604020202020204" pitchFamily="34" charset="0"/>
                <a:cs typeface="Arial" panose="020B0604020202020204" pitchFamily="34" charset="0"/>
              </a:rPr>
              <a:t>.</a:t>
            </a:r>
          </a:p>
          <a:p>
            <a:pPr marL="0" indent="0">
              <a:buNone/>
              <a:defRPr/>
            </a:pPr>
            <a:r>
              <a:rPr lang="tr-TR" sz="2000" dirty="0">
                <a:latin typeface="Arial" panose="020B0604020202020204" pitchFamily="34" charset="0"/>
                <a:cs typeface="Arial" panose="020B0604020202020204" pitchFamily="34" charset="0"/>
              </a:rPr>
              <a:t>91 – Bandırma </a:t>
            </a:r>
            <a:r>
              <a:rPr lang="tr-TR" sz="2000" dirty="0" err="1">
                <a:latin typeface="Arial" panose="020B0604020202020204" pitchFamily="34" charset="0"/>
                <a:cs typeface="Arial" panose="020B0604020202020204" pitchFamily="34" charset="0"/>
              </a:rPr>
              <a:t>Onyedi</a:t>
            </a:r>
            <a:r>
              <a:rPr lang="tr-TR" sz="2000" dirty="0">
                <a:latin typeface="Arial" panose="020B0604020202020204" pitchFamily="34" charset="0"/>
                <a:cs typeface="Arial" panose="020B0604020202020204" pitchFamily="34" charset="0"/>
              </a:rPr>
              <a:t> Eylül </a:t>
            </a:r>
            <a:r>
              <a:rPr lang="tr-TR" sz="2000" dirty="0" err="1">
                <a:latin typeface="Arial" panose="020B0604020202020204" pitchFamily="34" charset="0"/>
                <a:cs typeface="Arial" panose="020B0604020202020204" pitchFamily="34" charset="0"/>
              </a:rPr>
              <a:t>Üni</a:t>
            </a:r>
            <a:r>
              <a:rPr lang="tr-TR" sz="2000" dirty="0">
                <a:latin typeface="Arial" panose="020B0604020202020204" pitchFamily="34" charset="0"/>
                <a:cs typeface="Arial" panose="020B0604020202020204" pitchFamily="34" charset="0"/>
              </a:rPr>
              <a:t>.</a:t>
            </a:r>
          </a:p>
          <a:p>
            <a:pPr marL="0" indent="0">
              <a:buNone/>
              <a:defRPr/>
            </a:pPr>
            <a:r>
              <a:rPr lang="tr-TR" sz="2000" dirty="0">
                <a:latin typeface="Arial" panose="020B0604020202020204" pitchFamily="34" charset="0"/>
                <a:cs typeface="Arial" panose="020B0604020202020204" pitchFamily="34" charset="0"/>
              </a:rPr>
              <a:t>92 – İskenderun Teknik </a:t>
            </a:r>
            <a:r>
              <a:rPr lang="tr-TR" sz="2000" dirty="0" err="1">
                <a:latin typeface="Arial" panose="020B0604020202020204" pitchFamily="34" charset="0"/>
                <a:cs typeface="Arial" panose="020B0604020202020204" pitchFamily="34" charset="0"/>
              </a:rPr>
              <a:t>Üni</a:t>
            </a:r>
            <a:r>
              <a:rPr lang="tr-TR" sz="2000" dirty="0">
                <a:latin typeface="Arial" panose="020B0604020202020204" pitchFamily="34" charset="0"/>
                <a:cs typeface="Arial" panose="020B0604020202020204" pitchFamily="34" charset="0"/>
              </a:rPr>
              <a:t>.</a:t>
            </a:r>
          </a:p>
          <a:p>
            <a:pPr marL="0" indent="0">
              <a:buNone/>
              <a:defRPr/>
            </a:pPr>
            <a:r>
              <a:rPr lang="tr-TR" sz="2000" dirty="0">
                <a:latin typeface="Arial" panose="020B0604020202020204" pitchFamily="34" charset="0"/>
                <a:cs typeface="Arial" panose="020B0604020202020204" pitchFamily="34" charset="0"/>
              </a:rPr>
              <a:t>93 – Hasan </a:t>
            </a:r>
            <a:r>
              <a:rPr lang="tr-TR" sz="2000" dirty="0">
                <a:latin typeface="Arial" panose="020B0604020202020204" pitchFamily="34" charset="0"/>
                <a:cs typeface="Arial" panose="020B0604020202020204" pitchFamily="34" charset="0"/>
              </a:rPr>
              <a:t>Kalyoncu </a:t>
            </a:r>
            <a:r>
              <a:rPr lang="tr-TR" sz="2000" dirty="0" err="1">
                <a:latin typeface="Arial" panose="020B0604020202020204" pitchFamily="34" charset="0"/>
                <a:cs typeface="Arial" panose="020B0604020202020204" pitchFamily="34" charset="0"/>
              </a:rPr>
              <a:t>Üni</a:t>
            </a:r>
            <a:r>
              <a:rPr lang="tr-TR" sz="2000" dirty="0">
                <a:latin typeface="Arial" panose="020B0604020202020204" pitchFamily="34" charset="0"/>
                <a:cs typeface="Arial" panose="020B0604020202020204" pitchFamily="34" charset="0"/>
              </a:rPr>
              <a:t>.(VAKIF)</a:t>
            </a:r>
          </a:p>
          <a:p>
            <a:pPr marL="0" indent="0">
              <a:buNone/>
              <a:defRPr/>
            </a:pPr>
            <a:r>
              <a:rPr lang="tr-TR" sz="2000" dirty="0">
                <a:latin typeface="Arial" panose="020B0604020202020204" pitchFamily="34" charset="0"/>
                <a:cs typeface="Arial" panose="020B0604020202020204" pitchFamily="34" charset="0"/>
              </a:rPr>
              <a:t>94 – </a:t>
            </a:r>
            <a:r>
              <a:rPr lang="tr-TR" sz="2000" dirty="0">
                <a:latin typeface="Arial" panose="020B0604020202020204" pitchFamily="34" charset="0"/>
                <a:cs typeface="Arial" panose="020B0604020202020204" pitchFamily="34" charset="0"/>
              </a:rPr>
              <a:t>Yozgat Bozok </a:t>
            </a:r>
            <a:r>
              <a:rPr lang="tr-TR" sz="2000" dirty="0">
                <a:latin typeface="Arial" panose="020B0604020202020204" pitchFamily="34" charset="0"/>
                <a:cs typeface="Arial" panose="020B0604020202020204" pitchFamily="34" charset="0"/>
              </a:rPr>
              <a:t>Üniversitesi</a:t>
            </a:r>
          </a:p>
          <a:p>
            <a:pPr marL="0" indent="0">
              <a:buNone/>
              <a:defRPr/>
            </a:pPr>
            <a:r>
              <a:rPr lang="tr-TR" sz="2000" dirty="0">
                <a:latin typeface="Arial" panose="020B0604020202020204" pitchFamily="34" charset="0"/>
                <a:cs typeface="Arial" panose="020B0604020202020204" pitchFamily="34" charset="0"/>
              </a:rPr>
              <a:t>(2016-2017 Eğitim-Öğretim yılından itibaren vakıf üniversiteleri ile değişim durdurulmuştur.)</a:t>
            </a:r>
            <a:endParaRPr lang="tr-TR" sz="2000" dirty="0">
              <a:latin typeface="Arial" panose="020B0604020202020204" pitchFamily="34" charset="0"/>
              <a:cs typeface="Arial" panose="020B0604020202020204" pitchFamily="34" charset="0"/>
            </a:endParaRP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4393" y="5679669"/>
            <a:ext cx="661987" cy="629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153811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ctr"/>
            <a:r>
              <a:rPr lang="tr-TR" b="1" dirty="0" smtClean="0">
                <a:latin typeface="Arial" panose="020B0604020202020204" pitchFamily="34" charset="0"/>
                <a:cs typeface="Arial" panose="020B0604020202020204" pitchFamily="34" charset="0"/>
              </a:rPr>
              <a:t>ANLAŞMA YAPILAN ÜNİVERSİTELER</a:t>
            </a:r>
            <a:endParaRPr lang="tr-TR" b="1" dirty="0">
              <a:latin typeface="Arial" panose="020B0604020202020204" pitchFamily="34" charset="0"/>
              <a:cs typeface="Arial" panose="020B0604020202020204" pitchFamily="34" charset="0"/>
            </a:endParaRPr>
          </a:p>
        </p:txBody>
      </p:sp>
      <p:sp>
        <p:nvSpPr>
          <p:cNvPr id="3" name="İçerik Yer Tutucusu 2"/>
          <p:cNvSpPr>
            <a:spLocks noGrp="1"/>
          </p:cNvSpPr>
          <p:nvPr>
            <p:ph sz="quarter" idx="1"/>
          </p:nvPr>
        </p:nvSpPr>
        <p:spPr>
          <a:xfrm>
            <a:off x="1981200" y="1600200"/>
            <a:ext cx="7643192" cy="4873752"/>
          </a:xfrm>
        </p:spPr>
        <p:txBody>
          <a:bodyPr/>
          <a:lstStyle/>
          <a:p>
            <a:r>
              <a:rPr lang="tr-TR" dirty="0" smtClean="0">
                <a:latin typeface="Arial" panose="020B0604020202020204" pitchFamily="34" charset="0"/>
                <a:cs typeface="Arial" panose="020B0604020202020204" pitchFamily="34" charset="0"/>
              </a:rPr>
              <a:t>97 Üniversite ile </a:t>
            </a:r>
            <a:r>
              <a:rPr lang="tr-TR" altLang="tr-TR" dirty="0">
                <a:latin typeface="Arial" panose="020B0604020202020204" pitchFamily="34" charset="0"/>
                <a:cs typeface="Arial" panose="020B0604020202020204" pitchFamily="34" charset="0"/>
              </a:rPr>
              <a:t>Farabi Değişim Programı Protokolü </a:t>
            </a:r>
            <a:r>
              <a:rPr lang="tr-TR" dirty="0" smtClean="0">
                <a:latin typeface="Arial" panose="020B0604020202020204" pitchFamily="34" charset="0"/>
                <a:cs typeface="Arial" panose="020B0604020202020204" pitchFamily="34" charset="0"/>
              </a:rPr>
              <a:t>imzalanmıştır..</a:t>
            </a:r>
          </a:p>
          <a:p>
            <a:pPr marL="0" indent="0">
              <a:buNone/>
            </a:pPr>
            <a:endParaRPr lang="tr-TR" dirty="0">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4393" y="5661248"/>
            <a:ext cx="658813"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444281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981200" y="274638"/>
            <a:ext cx="8075240" cy="634082"/>
          </a:xfrm>
        </p:spPr>
        <p:txBody>
          <a:bodyPr>
            <a:normAutofit fontScale="90000"/>
          </a:bodyPr>
          <a:lstStyle/>
          <a:p>
            <a:pPr algn="ctr"/>
            <a:r>
              <a:rPr lang="tr-TR" b="1" dirty="0" smtClean="0"/>
              <a:t>ANLAŞMALI ÜNİVERSİTELER</a:t>
            </a:r>
            <a:endParaRPr lang="tr-TR"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4393" y="5661248"/>
            <a:ext cx="658813"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o 3"/>
          <p:cNvGraphicFramePr>
            <a:graphicFrameLocks noGrp="1"/>
          </p:cNvGraphicFramePr>
          <p:nvPr>
            <p:extLst>
              <p:ext uri="{D42A27DB-BD31-4B8C-83A1-F6EECF244321}">
                <p14:modId xmlns:p14="http://schemas.microsoft.com/office/powerpoint/2010/main" val="233871969"/>
              </p:ext>
            </p:extLst>
          </p:nvPr>
        </p:nvGraphicFramePr>
        <p:xfrm>
          <a:off x="1919536" y="1052735"/>
          <a:ext cx="5832648" cy="5334000"/>
        </p:xfrm>
        <a:graphic>
          <a:graphicData uri="http://schemas.openxmlformats.org/drawingml/2006/table">
            <a:tbl>
              <a:tblPr firstRow="1" bandRow="1">
                <a:tableStyleId>{69CF1AB2-1976-4502-BF36-3FF5EA218861}</a:tableStyleId>
              </a:tblPr>
              <a:tblGrid>
                <a:gridCol w="504056"/>
                <a:gridCol w="5328592"/>
              </a:tblGrid>
              <a:tr h="180000">
                <a:tc>
                  <a:txBody>
                    <a:bodyPr/>
                    <a:lstStyle/>
                    <a:p>
                      <a:pPr>
                        <a:spcAft>
                          <a:spcPts val="0"/>
                        </a:spcAft>
                      </a:pPr>
                      <a:r>
                        <a:rPr lang="tr-TR" sz="1400" b="1" dirty="0">
                          <a:effectLst/>
                          <a:latin typeface="Century Schoolbook" panose="02040604050505020304" pitchFamily="18" charset="0"/>
                          <a:ea typeface="Calibri"/>
                          <a:cs typeface="Arial" panose="020B0604020202020204" pitchFamily="34" charset="0"/>
                        </a:rPr>
                        <a:t>1</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b="0" dirty="0">
                          <a:effectLst/>
                          <a:latin typeface="Century Schoolbook" panose="02040604050505020304" pitchFamily="18" charset="0"/>
                          <a:ea typeface="Calibri"/>
                          <a:cs typeface="Arial" panose="020B0604020202020204" pitchFamily="34" charset="0"/>
                        </a:rPr>
                        <a:t>Adıyaman Üniversitesi</a:t>
                      </a:r>
                      <a:endParaRPr lang="tr-TR" sz="1400" b="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180000">
                <a:tc>
                  <a:txBody>
                    <a:bodyPr/>
                    <a:lstStyle/>
                    <a:p>
                      <a:pPr>
                        <a:spcAft>
                          <a:spcPts val="0"/>
                        </a:spcAft>
                      </a:pPr>
                      <a:r>
                        <a:rPr lang="tr-TR" sz="1400" b="1" dirty="0">
                          <a:effectLst/>
                          <a:latin typeface="Century Schoolbook" panose="02040604050505020304" pitchFamily="18" charset="0"/>
                          <a:ea typeface="Calibri"/>
                          <a:cs typeface="Arial" panose="020B0604020202020204" pitchFamily="34" charset="0"/>
                        </a:rPr>
                        <a:t>2</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Afyon Kocatepe </a:t>
                      </a:r>
                      <a:r>
                        <a:rPr lang="tr-TR" sz="1400" dirty="0" smtClean="0">
                          <a:effectLst/>
                          <a:latin typeface="Century Schoolbook" panose="02040604050505020304" pitchFamily="18" charset="0"/>
                          <a:ea typeface="Calibri"/>
                          <a:cs typeface="Arial" panose="020B0604020202020204" pitchFamily="34" charset="0"/>
                        </a:rPr>
                        <a:t>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1800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3</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Afyonkarahisar Sağlık Bilimleri </a:t>
                      </a:r>
                      <a:r>
                        <a:rPr lang="tr-TR" sz="1400" dirty="0" smtClean="0">
                          <a:effectLst/>
                          <a:latin typeface="Century Schoolbook" panose="02040604050505020304" pitchFamily="18" charset="0"/>
                          <a:ea typeface="Calibri"/>
                          <a:cs typeface="Arial" panose="020B0604020202020204" pitchFamily="34" charset="0"/>
                        </a:rPr>
                        <a:t>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180000">
                <a:tc>
                  <a:txBody>
                    <a:bodyPr/>
                    <a:lstStyle/>
                    <a:p>
                      <a:pPr>
                        <a:spcAft>
                          <a:spcPts val="0"/>
                        </a:spcAft>
                      </a:pPr>
                      <a:r>
                        <a:rPr lang="tr-TR" sz="1400" b="1" dirty="0">
                          <a:effectLst/>
                          <a:latin typeface="Century Schoolbook" panose="02040604050505020304" pitchFamily="18" charset="0"/>
                          <a:ea typeface="Calibri"/>
                          <a:cs typeface="Arial" panose="020B0604020202020204" pitchFamily="34" charset="0"/>
                        </a:rPr>
                        <a:t>4</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Ağrı İbrahim Çeçen </a:t>
                      </a:r>
                      <a:r>
                        <a:rPr lang="tr-TR" sz="1400" dirty="0" err="1">
                          <a:effectLst/>
                          <a:latin typeface="Century Schoolbook" panose="02040604050505020304" pitchFamily="18" charset="0"/>
                          <a:ea typeface="Calibri"/>
                          <a:cs typeface="Arial" panose="020B0604020202020204" pitchFamily="34" charset="0"/>
                        </a:rPr>
                        <a:t>Üni</a:t>
                      </a:r>
                      <a:r>
                        <a:rPr lang="tr-TR" sz="1400" dirty="0">
                          <a:effectLst/>
                          <a:latin typeface="Century Schoolbook" panose="02040604050505020304" pitchFamily="18" charset="0"/>
                          <a:ea typeface="Calibri"/>
                          <a:cs typeface="Arial" panose="020B0604020202020204" pitchFamily="34" charset="0"/>
                        </a:rPr>
                        <a:t>.</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1800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5</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Akdeniz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1800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6</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Aksaray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1800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7</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Alanya </a:t>
                      </a:r>
                      <a:r>
                        <a:rPr lang="tr-TR" sz="1400" dirty="0" err="1">
                          <a:effectLst/>
                          <a:latin typeface="Century Schoolbook" panose="02040604050505020304" pitchFamily="18" charset="0"/>
                          <a:ea typeface="Calibri"/>
                          <a:cs typeface="Arial" panose="020B0604020202020204" pitchFamily="34" charset="0"/>
                        </a:rPr>
                        <a:t>Aleaddin</a:t>
                      </a:r>
                      <a:r>
                        <a:rPr lang="tr-TR" sz="1400" dirty="0">
                          <a:effectLst/>
                          <a:latin typeface="Century Schoolbook" panose="02040604050505020304" pitchFamily="18" charset="0"/>
                          <a:ea typeface="Calibri"/>
                          <a:cs typeface="Arial" panose="020B0604020202020204" pitchFamily="34" charset="0"/>
                        </a:rPr>
                        <a:t> Keykubat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1800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8</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Amasya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1800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9</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Anadolu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1800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10</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Ankara Hacı Bayram Veli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1800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11</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Ankara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1800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12</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Ardahan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180000">
                <a:tc>
                  <a:txBody>
                    <a:bodyPr/>
                    <a:lstStyle/>
                    <a:p>
                      <a:pPr>
                        <a:spcAft>
                          <a:spcPts val="0"/>
                        </a:spcAft>
                      </a:pPr>
                      <a:r>
                        <a:rPr lang="tr-TR" sz="1400" b="1" dirty="0">
                          <a:effectLst/>
                          <a:latin typeface="Century Schoolbook" panose="02040604050505020304" pitchFamily="18" charset="0"/>
                          <a:ea typeface="Calibri"/>
                          <a:cs typeface="Arial" panose="020B0604020202020204" pitchFamily="34" charset="0"/>
                        </a:rPr>
                        <a:t>13</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400" dirty="0">
                          <a:effectLst/>
                          <a:latin typeface="Century Schoolbook" panose="02040604050505020304" pitchFamily="18" charset="0"/>
                          <a:ea typeface="Calibri"/>
                          <a:cs typeface="Arial" panose="020B0604020202020204" pitchFamily="34" charset="0"/>
                        </a:rPr>
                        <a:t>Artvin Çoruh </a:t>
                      </a:r>
                      <a:r>
                        <a:rPr lang="tr-TR" sz="1400" dirty="0" smtClean="0">
                          <a:effectLst/>
                          <a:latin typeface="Century Schoolbook" panose="02040604050505020304" pitchFamily="18" charset="0"/>
                          <a:ea typeface="Calibri"/>
                          <a:cs typeface="Arial" panose="020B0604020202020204" pitchFamily="34" charset="0"/>
                        </a:rPr>
                        <a:t>Üniversitesi</a:t>
                      </a:r>
                      <a:endParaRPr lang="tr-TR" sz="1400" dirty="0" smtClean="0">
                        <a:effectLst/>
                        <a:latin typeface="Century Schoolbook" panose="02040604050505020304" pitchFamily="18" charset="0"/>
                        <a:ea typeface="Times New Roman"/>
                        <a:cs typeface="Arial" panose="020B0604020202020204" pitchFamily="34" charset="0"/>
                      </a:endParaRPr>
                    </a:p>
                  </a:txBody>
                  <a:tcPr marL="68580" marR="68580" marT="0" marB="0" anchor="ctr"/>
                </a:tc>
              </a:tr>
              <a:tr h="1800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14</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Atatürk </a:t>
                      </a:r>
                      <a:r>
                        <a:rPr lang="tr-TR" sz="1400" dirty="0" smtClean="0">
                          <a:effectLst/>
                          <a:latin typeface="Century Schoolbook" panose="02040604050505020304" pitchFamily="18" charset="0"/>
                          <a:ea typeface="Calibri"/>
                          <a:cs typeface="Arial" panose="020B0604020202020204" pitchFamily="34" charset="0"/>
                        </a:rPr>
                        <a:t>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1800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15</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400" dirty="0">
                          <a:effectLst/>
                          <a:latin typeface="Century Schoolbook" panose="02040604050505020304" pitchFamily="18" charset="0"/>
                          <a:ea typeface="Calibri"/>
                          <a:cs typeface="Arial" panose="020B0604020202020204" pitchFamily="34" charset="0"/>
                        </a:rPr>
                        <a:t>Aydın Adnan Menderes </a:t>
                      </a:r>
                      <a:r>
                        <a:rPr lang="tr-TR" sz="1400" dirty="0" smtClean="0">
                          <a:effectLst/>
                          <a:latin typeface="Century Schoolbook" panose="02040604050505020304" pitchFamily="18" charset="0"/>
                          <a:ea typeface="Calibri"/>
                          <a:cs typeface="Arial" panose="020B0604020202020204" pitchFamily="34" charset="0"/>
                        </a:rPr>
                        <a:t>Üniversitesi</a:t>
                      </a:r>
                      <a:endParaRPr lang="tr-TR" sz="1400" dirty="0" smtClean="0">
                        <a:effectLst/>
                        <a:latin typeface="Century Schoolbook" panose="02040604050505020304" pitchFamily="18" charset="0"/>
                        <a:ea typeface="Times New Roman"/>
                        <a:cs typeface="Arial" panose="020B0604020202020204" pitchFamily="34" charset="0"/>
                      </a:endParaRPr>
                    </a:p>
                  </a:txBody>
                  <a:tcPr marL="68580" marR="68580" marT="0" marB="0" anchor="ctr"/>
                </a:tc>
              </a:tr>
              <a:tr h="180000">
                <a:tc>
                  <a:txBody>
                    <a:bodyPr/>
                    <a:lstStyle/>
                    <a:p>
                      <a:pPr>
                        <a:spcAft>
                          <a:spcPts val="0"/>
                        </a:spcAft>
                      </a:pPr>
                      <a:r>
                        <a:rPr lang="tr-TR" sz="1400" b="1" dirty="0">
                          <a:effectLst/>
                          <a:latin typeface="Century Schoolbook" panose="02040604050505020304" pitchFamily="18" charset="0"/>
                          <a:ea typeface="Calibri"/>
                          <a:cs typeface="Arial" panose="020B0604020202020204" pitchFamily="34" charset="0"/>
                        </a:rPr>
                        <a:t>16</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Balıkesir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180000">
                <a:tc>
                  <a:txBody>
                    <a:bodyPr/>
                    <a:lstStyle/>
                    <a:p>
                      <a:pPr>
                        <a:spcAft>
                          <a:spcPts val="0"/>
                        </a:spcAft>
                      </a:pPr>
                      <a:r>
                        <a:rPr lang="tr-TR" sz="1400" b="1" dirty="0">
                          <a:effectLst/>
                          <a:latin typeface="Century Schoolbook" panose="02040604050505020304" pitchFamily="18" charset="0"/>
                          <a:ea typeface="Calibri"/>
                          <a:cs typeface="Arial" panose="020B0604020202020204" pitchFamily="34" charset="0"/>
                        </a:rPr>
                        <a:t>17</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Bandırma </a:t>
                      </a:r>
                      <a:r>
                        <a:rPr lang="tr-TR" sz="1400" dirty="0" err="1">
                          <a:effectLst/>
                          <a:latin typeface="Century Schoolbook" panose="02040604050505020304" pitchFamily="18" charset="0"/>
                          <a:ea typeface="Calibri"/>
                          <a:cs typeface="Arial" panose="020B0604020202020204" pitchFamily="34" charset="0"/>
                        </a:rPr>
                        <a:t>Onyedi</a:t>
                      </a:r>
                      <a:r>
                        <a:rPr lang="tr-TR" sz="1400" dirty="0">
                          <a:effectLst/>
                          <a:latin typeface="Century Schoolbook" panose="02040604050505020304" pitchFamily="18" charset="0"/>
                          <a:ea typeface="Calibri"/>
                          <a:cs typeface="Arial" panose="020B0604020202020204" pitchFamily="34" charset="0"/>
                        </a:rPr>
                        <a:t> Eylül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1800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18</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Bartın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1800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19</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Bilecik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1800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20</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Bingöl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1800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21</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Bitlis Eren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1800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22</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Bolu Abant İzzet Baysal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1800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23</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Burdur Mehmet Akif Ersoy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1800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24</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Bursa Teknik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1800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25</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Bursa Uludağ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bl>
          </a:graphicData>
        </a:graphic>
      </p:graphicFrame>
    </p:spTree>
    <p:extLst>
      <p:ext uri="{BB962C8B-B14F-4D97-AF65-F5344CB8AC3E}">
        <p14:creationId xmlns:p14="http://schemas.microsoft.com/office/powerpoint/2010/main" val="20942299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sz="quarter" idx="1"/>
            <p:extLst>
              <p:ext uri="{D42A27DB-BD31-4B8C-83A1-F6EECF244321}">
                <p14:modId xmlns:p14="http://schemas.microsoft.com/office/powerpoint/2010/main" val="589427257"/>
              </p:ext>
            </p:extLst>
          </p:nvPr>
        </p:nvGraphicFramePr>
        <p:xfrm>
          <a:off x="1981200" y="332656"/>
          <a:ext cx="5770984" cy="6187440"/>
        </p:xfrm>
        <a:graphic>
          <a:graphicData uri="http://schemas.openxmlformats.org/drawingml/2006/table">
            <a:tbl>
              <a:tblPr firstRow="1" bandRow="1">
                <a:tableStyleId>{69CF1AB2-1976-4502-BF36-3FF5EA218861}</a:tableStyleId>
              </a:tblPr>
              <a:tblGrid>
                <a:gridCol w="442392"/>
                <a:gridCol w="5328592"/>
              </a:tblGrid>
              <a:tr h="212400">
                <a:tc>
                  <a:txBody>
                    <a:bodyPr/>
                    <a:lstStyle/>
                    <a:p>
                      <a:pPr>
                        <a:spcAft>
                          <a:spcPts val="0"/>
                        </a:spcAft>
                      </a:pPr>
                      <a:r>
                        <a:rPr lang="tr-TR" sz="1400" b="1" dirty="0">
                          <a:effectLst/>
                          <a:latin typeface="Century Schoolbook" panose="02040604050505020304" pitchFamily="18" charset="0"/>
                          <a:ea typeface="Calibri"/>
                          <a:cs typeface="Arial" panose="020B0604020202020204" pitchFamily="34" charset="0"/>
                        </a:rPr>
                        <a:t>26</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b="0" dirty="0">
                          <a:effectLst/>
                          <a:latin typeface="Century Schoolbook" panose="02040604050505020304" pitchFamily="18" charset="0"/>
                          <a:ea typeface="Calibri"/>
                          <a:cs typeface="Arial" panose="020B0604020202020204" pitchFamily="34" charset="0"/>
                        </a:rPr>
                        <a:t>Celal Bayar Üniversitesi</a:t>
                      </a:r>
                      <a:endParaRPr lang="tr-TR" sz="1400" b="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dirty="0">
                          <a:effectLst/>
                          <a:latin typeface="Century Schoolbook" panose="02040604050505020304" pitchFamily="18" charset="0"/>
                          <a:ea typeface="Calibri"/>
                          <a:cs typeface="Arial" panose="020B0604020202020204" pitchFamily="34" charset="0"/>
                        </a:rPr>
                        <a:t>27</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Çanakkale </a:t>
                      </a:r>
                      <a:r>
                        <a:rPr lang="tr-TR" sz="1400" dirty="0" err="1">
                          <a:effectLst/>
                          <a:latin typeface="Century Schoolbook" panose="02040604050505020304" pitchFamily="18" charset="0"/>
                          <a:ea typeface="Calibri"/>
                          <a:cs typeface="Arial" panose="020B0604020202020204" pitchFamily="34" charset="0"/>
                        </a:rPr>
                        <a:t>Onsekiz</a:t>
                      </a:r>
                      <a:r>
                        <a:rPr lang="tr-TR" sz="1400" dirty="0">
                          <a:effectLst/>
                          <a:latin typeface="Century Schoolbook" panose="02040604050505020304" pitchFamily="18" charset="0"/>
                          <a:ea typeface="Calibri"/>
                          <a:cs typeface="Arial" panose="020B0604020202020204" pitchFamily="34" charset="0"/>
                        </a:rPr>
                        <a:t> Mart </a:t>
                      </a:r>
                      <a:r>
                        <a:rPr lang="tr-TR" sz="1400" dirty="0" smtClean="0">
                          <a:effectLst/>
                          <a:latin typeface="Century Schoolbook" panose="02040604050505020304" pitchFamily="18" charset="0"/>
                          <a:ea typeface="Calibri"/>
                          <a:cs typeface="Arial" panose="020B0604020202020204" pitchFamily="34" charset="0"/>
                        </a:rPr>
                        <a:t>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dirty="0">
                          <a:effectLst/>
                          <a:latin typeface="Century Schoolbook" panose="02040604050505020304" pitchFamily="18" charset="0"/>
                          <a:ea typeface="Calibri"/>
                          <a:cs typeface="Arial" panose="020B0604020202020204" pitchFamily="34" charset="0"/>
                        </a:rPr>
                        <a:t>28</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Çankırı Karatekin </a:t>
                      </a:r>
                      <a:r>
                        <a:rPr lang="tr-TR" sz="1400" dirty="0" smtClean="0">
                          <a:effectLst/>
                          <a:latin typeface="Century Schoolbook" panose="02040604050505020304" pitchFamily="18" charset="0"/>
                          <a:ea typeface="Calibri"/>
                          <a:cs typeface="Arial" panose="020B0604020202020204" pitchFamily="34" charset="0"/>
                        </a:rPr>
                        <a:t>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29</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Dicle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30</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Dokuz Eylül </a:t>
                      </a:r>
                      <a:r>
                        <a:rPr lang="tr-TR" sz="1400" dirty="0" smtClean="0">
                          <a:effectLst/>
                          <a:latin typeface="Century Schoolbook" panose="02040604050505020304" pitchFamily="18" charset="0"/>
                          <a:ea typeface="Calibri"/>
                          <a:cs typeface="Arial" panose="020B0604020202020204" pitchFamily="34" charset="0"/>
                        </a:rPr>
                        <a:t>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31</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Düzce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32</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Ege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dirty="0">
                          <a:effectLst/>
                          <a:latin typeface="Century Schoolbook" panose="02040604050505020304" pitchFamily="18" charset="0"/>
                          <a:ea typeface="Calibri"/>
                          <a:cs typeface="Arial" panose="020B0604020202020204" pitchFamily="34" charset="0"/>
                        </a:rPr>
                        <a:t>33</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Erciyes </a:t>
                      </a:r>
                      <a:r>
                        <a:rPr lang="tr-TR" sz="1400" dirty="0" smtClean="0">
                          <a:effectLst/>
                          <a:latin typeface="Century Schoolbook" panose="02040604050505020304" pitchFamily="18" charset="0"/>
                          <a:ea typeface="Calibri"/>
                          <a:cs typeface="Arial" panose="020B0604020202020204" pitchFamily="34" charset="0"/>
                        </a:rPr>
                        <a:t>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34</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Erzincan Binali Yıldırım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35</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Erzurum Teknik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36</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Eskişehir Osmangazi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dirty="0">
                          <a:effectLst/>
                          <a:latin typeface="Century Schoolbook" panose="02040604050505020304" pitchFamily="18" charset="0"/>
                          <a:ea typeface="Calibri"/>
                          <a:cs typeface="Arial" panose="020B0604020202020204" pitchFamily="34" charset="0"/>
                        </a:rPr>
                        <a:t>37</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Eskişehir Teknik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38</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Fırat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39</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Gazi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40</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Gaziantep Üniversitesi </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41</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Giresun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dirty="0">
                          <a:effectLst/>
                          <a:latin typeface="Century Schoolbook" panose="02040604050505020304" pitchFamily="18" charset="0"/>
                          <a:ea typeface="Calibri"/>
                          <a:cs typeface="Arial" panose="020B0604020202020204" pitchFamily="34" charset="0"/>
                        </a:rPr>
                        <a:t>42</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smtClean="0">
                          <a:effectLst/>
                          <a:latin typeface="Century Schoolbook" panose="02040604050505020304" pitchFamily="18" charset="0"/>
                          <a:ea typeface="Calibri"/>
                          <a:cs typeface="Arial" panose="020B0604020202020204" pitchFamily="34" charset="0"/>
                        </a:rPr>
                        <a:t>Gümüşhane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43</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Hacettepe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44</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a:effectLst/>
                          <a:latin typeface="Century Schoolbook" panose="02040604050505020304" pitchFamily="18" charset="0"/>
                          <a:ea typeface="Calibri"/>
                          <a:cs typeface="Arial" panose="020B0604020202020204" pitchFamily="34" charset="0"/>
                        </a:rPr>
                        <a:t>Hakkari Üniversitesi</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45</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Harran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46</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Hatay Mustafa Kemal Üniversitesi </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47</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Hitit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48</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Iğdır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49</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İnönü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50</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İskenderun Teknik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51</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İstanbul Aydın Üniversitesi(VAKIF)</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52</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İstanbul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53</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İstanbul Üniversitesi-Cerrahpaşa</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54</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İzmir Katip Çelebi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bl>
          </a:graphicData>
        </a:graphic>
      </p:graphicFrame>
    </p:spTree>
    <p:extLst>
      <p:ext uri="{BB962C8B-B14F-4D97-AF65-F5344CB8AC3E}">
        <p14:creationId xmlns:p14="http://schemas.microsoft.com/office/powerpoint/2010/main" val="296290022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sz="quarter" idx="1"/>
            <p:extLst>
              <p:ext uri="{D42A27DB-BD31-4B8C-83A1-F6EECF244321}">
                <p14:modId xmlns:p14="http://schemas.microsoft.com/office/powerpoint/2010/main" val="3010347095"/>
              </p:ext>
            </p:extLst>
          </p:nvPr>
        </p:nvGraphicFramePr>
        <p:xfrm>
          <a:off x="1981200" y="404664"/>
          <a:ext cx="5770984" cy="6187440"/>
        </p:xfrm>
        <a:graphic>
          <a:graphicData uri="http://schemas.openxmlformats.org/drawingml/2006/table">
            <a:tbl>
              <a:tblPr firstRow="1" bandRow="1">
                <a:tableStyleId>{69CF1AB2-1976-4502-BF36-3FF5EA218861}</a:tableStyleId>
              </a:tblPr>
              <a:tblGrid>
                <a:gridCol w="442392"/>
                <a:gridCol w="5328592"/>
              </a:tblGrid>
              <a:tr h="212400">
                <a:tc>
                  <a:txBody>
                    <a:bodyPr/>
                    <a:lstStyle/>
                    <a:p>
                      <a:pPr>
                        <a:spcAft>
                          <a:spcPts val="0"/>
                        </a:spcAft>
                      </a:pPr>
                      <a:r>
                        <a:rPr lang="tr-TR" sz="1400" b="1" dirty="0">
                          <a:effectLst/>
                          <a:latin typeface="Century Schoolbook" panose="02040604050505020304" pitchFamily="18" charset="0"/>
                          <a:ea typeface="Calibri"/>
                          <a:cs typeface="Arial" panose="020B0604020202020204" pitchFamily="34" charset="0"/>
                        </a:rPr>
                        <a:t>55</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b="0" dirty="0">
                          <a:effectLst/>
                          <a:latin typeface="Century Schoolbook" panose="02040604050505020304" pitchFamily="18" charset="0"/>
                          <a:ea typeface="Calibri"/>
                          <a:cs typeface="Arial" panose="020B0604020202020204" pitchFamily="34" charset="0"/>
                        </a:rPr>
                        <a:t>Kafkas Üniversitesi</a:t>
                      </a:r>
                      <a:endParaRPr lang="tr-TR" sz="1400" b="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dirty="0">
                          <a:effectLst/>
                          <a:latin typeface="Century Schoolbook" panose="02040604050505020304" pitchFamily="18" charset="0"/>
                          <a:ea typeface="Calibri"/>
                          <a:cs typeface="Arial" panose="020B0604020202020204" pitchFamily="34" charset="0"/>
                        </a:rPr>
                        <a:t>56</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Kahramanmaraş </a:t>
                      </a:r>
                      <a:r>
                        <a:rPr lang="tr-TR" sz="1400" dirty="0" smtClean="0">
                          <a:effectLst/>
                          <a:latin typeface="Century Schoolbook" panose="02040604050505020304" pitchFamily="18" charset="0"/>
                          <a:ea typeface="Calibri"/>
                          <a:cs typeface="Arial" panose="020B0604020202020204" pitchFamily="34" charset="0"/>
                        </a:rPr>
                        <a:t>Süt</a:t>
                      </a:r>
                      <a:r>
                        <a:rPr lang="tr-TR" sz="1400" baseline="0" dirty="0" smtClean="0">
                          <a:effectLst/>
                          <a:latin typeface="Century Schoolbook" panose="02040604050505020304" pitchFamily="18" charset="0"/>
                          <a:ea typeface="Calibri"/>
                          <a:cs typeface="Arial" panose="020B0604020202020204" pitchFamily="34" charset="0"/>
                        </a:rPr>
                        <a:t>çü </a:t>
                      </a:r>
                      <a:r>
                        <a:rPr lang="tr-TR" sz="1400" dirty="0" smtClean="0">
                          <a:effectLst/>
                          <a:latin typeface="Century Schoolbook" panose="02040604050505020304" pitchFamily="18" charset="0"/>
                          <a:ea typeface="Calibri"/>
                          <a:cs typeface="Arial" panose="020B0604020202020204" pitchFamily="34" charset="0"/>
                        </a:rPr>
                        <a:t>imam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57</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Karabük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58</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Karadeniz </a:t>
                      </a:r>
                      <a:r>
                        <a:rPr lang="tr-TR" sz="1400" dirty="0" smtClean="0">
                          <a:effectLst/>
                          <a:latin typeface="Century Schoolbook" panose="02040604050505020304" pitchFamily="18" charset="0"/>
                          <a:ea typeface="Calibri"/>
                          <a:cs typeface="Arial" panose="020B0604020202020204" pitchFamily="34" charset="0"/>
                        </a:rPr>
                        <a:t>Teknik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59</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Karamanoğlu Mehmet Bey </a:t>
                      </a:r>
                      <a:r>
                        <a:rPr lang="tr-TR" sz="1400" dirty="0" smtClean="0">
                          <a:effectLst/>
                          <a:latin typeface="Century Schoolbook" panose="02040604050505020304" pitchFamily="18" charset="0"/>
                          <a:ea typeface="Calibri"/>
                          <a:cs typeface="Arial" panose="020B0604020202020204" pitchFamily="34" charset="0"/>
                        </a:rPr>
                        <a:t>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60</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Kastamonu </a:t>
                      </a:r>
                      <a:r>
                        <a:rPr lang="tr-TR" sz="1400" dirty="0" smtClean="0">
                          <a:effectLst/>
                          <a:latin typeface="Century Schoolbook" panose="02040604050505020304" pitchFamily="18" charset="0"/>
                          <a:ea typeface="Calibri"/>
                          <a:cs typeface="Arial" panose="020B0604020202020204" pitchFamily="34" charset="0"/>
                        </a:rPr>
                        <a:t>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61</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Kırıkkale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62</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Kırklareli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63</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Kırşehir Ahi Evran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64</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Kilis 7 Aralık </a:t>
                      </a:r>
                      <a:r>
                        <a:rPr lang="tr-TR" sz="1400" dirty="0" smtClean="0">
                          <a:effectLst/>
                          <a:latin typeface="Century Schoolbook" panose="02040604050505020304" pitchFamily="18" charset="0"/>
                          <a:ea typeface="Calibri"/>
                          <a:cs typeface="Arial" panose="020B0604020202020204" pitchFamily="34" charset="0"/>
                        </a:rPr>
                        <a:t>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65</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Kocaeli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66</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Kütahya Dumlupınar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dirty="0">
                          <a:effectLst/>
                          <a:latin typeface="Century Schoolbook" panose="02040604050505020304" pitchFamily="18" charset="0"/>
                          <a:ea typeface="Calibri"/>
                          <a:cs typeface="Arial" panose="020B0604020202020204" pitchFamily="34" charset="0"/>
                        </a:rPr>
                        <a:t>67</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Kütahya Sağlık Bil.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dirty="0">
                          <a:effectLst/>
                          <a:latin typeface="Century Schoolbook" panose="02040604050505020304" pitchFamily="18" charset="0"/>
                          <a:ea typeface="Calibri"/>
                          <a:cs typeface="Arial" panose="020B0604020202020204" pitchFamily="34" charset="0"/>
                        </a:rPr>
                        <a:t>68</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Mardin </a:t>
                      </a:r>
                      <a:r>
                        <a:rPr lang="tr-TR" sz="1400" dirty="0" err="1">
                          <a:effectLst/>
                          <a:latin typeface="Century Schoolbook" panose="02040604050505020304" pitchFamily="18" charset="0"/>
                          <a:ea typeface="Calibri"/>
                          <a:cs typeface="Arial" panose="020B0604020202020204" pitchFamily="34" charset="0"/>
                        </a:rPr>
                        <a:t>Artuklu</a:t>
                      </a:r>
                      <a:r>
                        <a:rPr lang="tr-TR" sz="1400" dirty="0">
                          <a:effectLst/>
                          <a:latin typeface="Century Schoolbook" panose="02040604050505020304" pitchFamily="18" charset="0"/>
                          <a:ea typeface="Calibri"/>
                          <a:cs typeface="Arial" panose="020B0604020202020204" pitchFamily="34" charset="0"/>
                        </a:rPr>
                        <a:t> </a:t>
                      </a:r>
                      <a:r>
                        <a:rPr lang="tr-TR" sz="1400" dirty="0" err="1">
                          <a:effectLst/>
                          <a:latin typeface="Century Schoolbook" panose="02040604050505020304" pitchFamily="18" charset="0"/>
                          <a:ea typeface="Calibri"/>
                          <a:cs typeface="Arial" panose="020B0604020202020204" pitchFamily="34" charset="0"/>
                        </a:rPr>
                        <a:t>Üni</a:t>
                      </a:r>
                      <a:r>
                        <a:rPr lang="tr-TR" sz="1400" dirty="0">
                          <a:effectLst/>
                          <a:latin typeface="Century Schoolbook" panose="02040604050505020304" pitchFamily="18" charset="0"/>
                          <a:ea typeface="Calibri"/>
                          <a:cs typeface="Arial" panose="020B0604020202020204" pitchFamily="34" charset="0"/>
                        </a:rPr>
                        <a:t>.</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69</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Marmara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70</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Mersin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71</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Mimar Sinan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72</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Muğla Sıtkı Koçman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73</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Munzur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74</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Muş Alpaslan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75</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Nevşehir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dirty="0">
                          <a:effectLst/>
                          <a:latin typeface="Century Schoolbook" panose="02040604050505020304" pitchFamily="18" charset="0"/>
                          <a:ea typeface="Calibri"/>
                          <a:cs typeface="Arial" panose="020B0604020202020204" pitchFamily="34" charset="0"/>
                        </a:rPr>
                        <a:t>76</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Niğde Ömer </a:t>
                      </a:r>
                      <a:r>
                        <a:rPr lang="tr-TR" sz="1400" dirty="0" err="1">
                          <a:effectLst/>
                          <a:latin typeface="Century Schoolbook" panose="02040604050505020304" pitchFamily="18" charset="0"/>
                          <a:ea typeface="Calibri"/>
                          <a:cs typeface="Arial" panose="020B0604020202020204" pitchFamily="34" charset="0"/>
                        </a:rPr>
                        <a:t>Halisdemir</a:t>
                      </a:r>
                      <a:r>
                        <a:rPr lang="tr-TR" sz="1400" dirty="0">
                          <a:effectLst/>
                          <a:latin typeface="Century Schoolbook" panose="02040604050505020304" pitchFamily="18" charset="0"/>
                          <a:ea typeface="Calibri"/>
                          <a:cs typeface="Arial" panose="020B0604020202020204" pitchFamily="34" charset="0"/>
                        </a:rPr>
                        <a:t>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77</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err="1">
                          <a:effectLst/>
                          <a:latin typeface="Century Schoolbook" panose="02040604050505020304" pitchFamily="18" charset="0"/>
                          <a:ea typeface="Calibri"/>
                          <a:cs typeface="Arial" panose="020B0604020202020204" pitchFamily="34" charset="0"/>
                        </a:rPr>
                        <a:t>Ondokuz</a:t>
                      </a:r>
                      <a:r>
                        <a:rPr lang="tr-TR" sz="1400" dirty="0">
                          <a:effectLst/>
                          <a:latin typeface="Century Schoolbook" panose="02040604050505020304" pitchFamily="18" charset="0"/>
                          <a:ea typeface="Calibri"/>
                          <a:cs typeface="Arial" panose="020B0604020202020204" pitchFamily="34" charset="0"/>
                        </a:rPr>
                        <a:t> Mayıs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78</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Ordu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79</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Osmaniye </a:t>
                      </a:r>
                      <a:r>
                        <a:rPr lang="tr-TR" sz="1400" dirty="0" smtClean="0">
                          <a:effectLst/>
                          <a:latin typeface="Century Schoolbook" panose="02040604050505020304" pitchFamily="18" charset="0"/>
                          <a:ea typeface="Calibri"/>
                          <a:cs typeface="Arial" panose="020B0604020202020204" pitchFamily="34" charset="0"/>
                        </a:rPr>
                        <a:t>Korkut</a:t>
                      </a:r>
                      <a:r>
                        <a:rPr lang="tr-TR" sz="1400" baseline="0" dirty="0" smtClean="0">
                          <a:effectLst/>
                          <a:latin typeface="Century Schoolbook" panose="02040604050505020304" pitchFamily="18" charset="0"/>
                          <a:ea typeface="Calibri"/>
                          <a:cs typeface="Arial" panose="020B0604020202020204" pitchFamily="34" charset="0"/>
                        </a:rPr>
                        <a:t> Ata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80</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Pamukkale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81</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Recep Tayyip Erdoğan </a:t>
                      </a:r>
                      <a:r>
                        <a:rPr lang="tr-TR" sz="1400" baseline="0" dirty="0" smtClean="0">
                          <a:effectLst/>
                          <a:latin typeface="Century Schoolbook" panose="02040604050505020304" pitchFamily="18" charset="0"/>
                          <a:ea typeface="Calibri"/>
                          <a:cs typeface="Arial" panose="020B0604020202020204" pitchFamily="34" charset="0"/>
                        </a:rPr>
                        <a:t>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82</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Sakarya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83</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Sakarya Uygulamalı </a:t>
                      </a:r>
                      <a:r>
                        <a:rPr lang="tr-TR" sz="1400" dirty="0" smtClean="0">
                          <a:effectLst/>
                          <a:latin typeface="Century Schoolbook" panose="02040604050505020304" pitchFamily="18" charset="0"/>
                          <a:ea typeface="Calibri"/>
                          <a:cs typeface="Arial" panose="020B0604020202020204" pitchFamily="34" charset="0"/>
                        </a:rPr>
                        <a:t>Bilimler</a:t>
                      </a:r>
                      <a:r>
                        <a:rPr lang="tr-TR" sz="1400" baseline="0" dirty="0" smtClean="0">
                          <a:effectLst/>
                          <a:latin typeface="Century Schoolbook" panose="02040604050505020304" pitchFamily="18" charset="0"/>
                          <a:ea typeface="Calibri"/>
                          <a:cs typeface="Arial" panose="020B0604020202020204" pitchFamily="34" charset="0"/>
                        </a:rPr>
                        <a:t> </a:t>
                      </a:r>
                      <a:r>
                        <a:rPr lang="tr-TR" sz="1400" dirty="0" smtClean="0">
                          <a:effectLst/>
                          <a:latin typeface="Century Schoolbook" panose="02040604050505020304" pitchFamily="18" charset="0"/>
                          <a:ea typeface="Calibri"/>
                          <a:cs typeface="Arial" panose="020B0604020202020204" pitchFamily="34" charset="0"/>
                        </a:rPr>
                        <a:t>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bl>
          </a:graphicData>
        </a:graphic>
      </p:graphicFrame>
    </p:spTree>
    <p:extLst>
      <p:ext uri="{BB962C8B-B14F-4D97-AF65-F5344CB8AC3E}">
        <p14:creationId xmlns:p14="http://schemas.microsoft.com/office/powerpoint/2010/main" val="38761999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sz="quarter" idx="1"/>
            <p:extLst>
              <p:ext uri="{D42A27DB-BD31-4B8C-83A1-F6EECF244321}">
                <p14:modId xmlns:p14="http://schemas.microsoft.com/office/powerpoint/2010/main" val="3551996591"/>
              </p:ext>
            </p:extLst>
          </p:nvPr>
        </p:nvGraphicFramePr>
        <p:xfrm>
          <a:off x="1981200" y="404668"/>
          <a:ext cx="5770984" cy="2987040"/>
        </p:xfrm>
        <a:graphic>
          <a:graphicData uri="http://schemas.openxmlformats.org/drawingml/2006/table">
            <a:tbl>
              <a:tblPr firstRow="1" bandRow="1">
                <a:tableStyleId>{69CF1AB2-1976-4502-BF36-3FF5EA218861}</a:tableStyleId>
              </a:tblPr>
              <a:tblGrid>
                <a:gridCol w="370384"/>
                <a:gridCol w="5400600"/>
              </a:tblGrid>
              <a:tr h="212400">
                <a:tc>
                  <a:txBody>
                    <a:bodyPr/>
                    <a:lstStyle/>
                    <a:p>
                      <a:pPr>
                        <a:spcAft>
                          <a:spcPts val="0"/>
                        </a:spcAft>
                      </a:pPr>
                      <a:r>
                        <a:rPr lang="tr-TR" sz="1400" b="1" dirty="0">
                          <a:effectLst/>
                          <a:latin typeface="Century Schoolbook" panose="02040604050505020304" pitchFamily="18" charset="0"/>
                          <a:ea typeface="Calibri"/>
                          <a:cs typeface="Arial" panose="020B0604020202020204" pitchFamily="34" charset="0"/>
                        </a:rPr>
                        <a:t>84</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b="0" dirty="0">
                          <a:effectLst/>
                          <a:latin typeface="Century Schoolbook" panose="02040604050505020304" pitchFamily="18" charset="0"/>
                          <a:ea typeface="Calibri"/>
                          <a:cs typeface="Arial" panose="020B0604020202020204" pitchFamily="34" charset="0"/>
                        </a:rPr>
                        <a:t>Selçuk Üniversitesi</a:t>
                      </a:r>
                      <a:endParaRPr lang="tr-TR" sz="1400" b="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85</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Siirt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86</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Sinop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87</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Sivas Cumhuriyet </a:t>
                      </a:r>
                      <a:r>
                        <a:rPr lang="tr-TR" sz="1400" dirty="0" err="1">
                          <a:effectLst/>
                          <a:latin typeface="Century Schoolbook" panose="02040604050505020304" pitchFamily="18" charset="0"/>
                          <a:ea typeface="Calibri"/>
                          <a:cs typeface="Arial" panose="020B0604020202020204" pitchFamily="34" charset="0"/>
                        </a:rPr>
                        <a:t>Üni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88</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Süleyman Demirel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89</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Tekirdağ Namık Kemal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90</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Tokat Gaziosmanpaşa </a:t>
                      </a:r>
                      <a:r>
                        <a:rPr lang="tr-TR" sz="1400" dirty="0" err="1">
                          <a:effectLst/>
                          <a:latin typeface="Century Schoolbook" panose="02040604050505020304" pitchFamily="18" charset="0"/>
                          <a:ea typeface="Calibri"/>
                          <a:cs typeface="Arial" panose="020B0604020202020204" pitchFamily="34" charset="0"/>
                        </a:rPr>
                        <a:t>Ünive</a:t>
                      </a:r>
                      <a:r>
                        <a:rPr lang="tr-TR" sz="1400" dirty="0">
                          <a:effectLst/>
                          <a:latin typeface="Century Schoolbook" panose="02040604050505020304" pitchFamily="18" charset="0"/>
                          <a:ea typeface="Calibri"/>
                          <a:cs typeface="Arial" panose="020B0604020202020204" pitchFamily="34" charset="0"/>
                        </a:rPr>
                        <a:t>.</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91</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Trabzon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92</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Trakya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93</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Uşak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94</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 Van Yüzüncü Yıl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95</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Yıldız Teknik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96</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Yozgat Bozok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r h="212400">
                <a:tc>
                  <a:txBody>
                    <a:bodyPr/>
                    <a:lstStyle/>
                    <a:p>
                      <a:pPr>
                        <a:spcAft>
                          <a:spcPts val="0"/>
                        </a:spcAft>
                      </a:pPr>
                      <a:r>
                        <a:rPr lang="tr-TR" sz="1400" b="1">
                          <a:effectLst/>
                          <a:latin typeface="Century Schoolbook" panose="02040604050505020304" pitchFamily="18" charset="0"/>
                          <a:ea typeface="Calibri"/>
                          <a:cs typeface="Arial" panose="020B0604020202020204" pitchFamily="34" charset="0"/>
                        </a:rPr>
                        <a:t>97</a:t>
                      </a:r>
                      <a:endParaRPr lang="tr-TR" sz="1400">
                        <a:effectLst/>
                        <a:latin typeface="Century Schoolbook" panose="02040604050505020304" pitchFamily="18" charset="0"/>
                        <a:ea typeface="Times New Roman"/>
                        <a:cs typeface="Arial" panose="020B0604020202020204" pitchFamily="34" charset="0"/>
                      </a:endParaRPr>
                    </a:p>
                  </a:txBody>
                  <a:tcPr marL="68580" marR="68580" marT="0" marB="0" anchor="ctr"/>
                </a:tc>
                <a:tc>
                  <a:txBody>
                    <a:bodyPr/>
                    <a:lstStyle/>
                    <a:p>
                      <a:pPr>
                        <a:spcAft>
                          <a:spcPts val="0"/>
                        </a:spcAft>
                      </a:pPr>
                      <a:r>
                        <a:rPr lang="tr-TR" sz="1400" dirty="0">
                          <a:effectLst/>
                          <a:latin typeface="Century Schoolbook" panose="02040604050505020304" pitchFamily="18" charset="0"/>
                          <a:ea typeface="Calibri"/>
                          <a:cs typeface="Arial" panose="020B0604020202020204" pitchFamily="34" charset="0"/>
                        </a:rPr>
                        <a:t>Zonguldak Bülent Ecevit Üniversitesi</a:t>
                      </a:r>
                      <a:endParaRPr lang="tr-TR" sz="1400" dirty="0">
                        <a:effectLst/>
                        <a:latin typeface="Century Schoolbook" panose="02040604050505020304" pitchFamily="18" charset="0"/>
                        <a:ea typeface="Times New Roman"/>
                        <a:cs typeface="Arial" panose="020B0604020202020204" pitchFamily="34" charset="0"/>
                      </a:endParaRPr>
                    </a:p>
                  </a:txBody>
                  <a:tcPr marL="68580" marR="68580" marT="0" marB="0" anchor="ctr"/>
                </a:tc>
              </a:tr>
            </a:tbl>
          </a:graphicData>
        </a:graphic>
      </p:graphicFrame>
    </p:spTree>
    <p:extLst>
      <p:ext uri="{BB962C8B-B14F-4D97-AF65-F5344CB8AC3E}">
        <p14:creationId xmlns:p14="http://schemas.microsoft.com/office/powerpoint/2010/main" val="121499459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981200" y="274638"/>
            <a:ext cx="8147248" cy="922114"/>
          </a:xfrm>
        </p:spPr>
        <p:txBody>
          <a:bodyPr>
            <a:normAutofit/>
          </a:bodyPr>
          <a:lstStyle/>
          <a:p>
            <a:pPr algn="ctr"/>
            <a:r>
              <a:rPr lang="tr-TR" sz="2400" b="1" dirty="0">
                <a:solidFill>
                  <a:schemeClr val="accent1">
                    <a:lumMod val="75000"/>
                  </a:schemeClr>
                </a:solidFill>
              </a:rPr>
              <a:t>YILLARA GÖREN GİDEN-GELEN ÖĞRENCİ SAYILARI</a:t>
            </a:r>
            <a:endParaRPr lang="tr-TR" sz="2400" b="1" dirty="0">
              <a:solidFill>
                <a:schemeClr val="accent1">
                  <a:lumMod val="75000"/>
                </a:schemeClr>
              </a:solidFill>
            </a:endParaRPr>
          </a:p>
        </p:txBody>
      </p:sp>
      <p:graphicFrame>
        <p:nvGraphicFramePr>
          <p:cNvPr id="4" name="İçerik Yer Tutucusu 3"/>
          <p:cNvGraphicFramePr>
            <a:graphicFrameLocks noGrp="1"/>
          </p:cNvGraphicFramePr>
          <p:nvPr>
            <p:ph sz="quarter" idx="1"/>
            <p:extLst>
              <p:ext uri="{D42A27DB-BD31-4B8C-83A1-F6EECF244321}">
                <p14:modId xmlns:p14="http://schemas.microsoft.com/office/powerpoint/2010/main" val="3781409835"/>
              </p:ext>
            </p:extLst>
          </p:nvPr>
        </p:nvGraphicFramePr>
        <p:xfrm>
          <a:off x="2495600" y="1268761"/>
          <a:ext cx="6984774" cy="5328595"/>
        </p:xfrm>
        <a:graphic>
          <a:graphicData uri="http://schemas.openxmlformats.org/drawingml/2006/table">
            <a:tbl>
              <a:tblPr firstRow="1" bandRow="1">
                <a:tableStyleId>{5C22544A-7EE6-4342-B048-85BDC9FD1C3A}</a:tableStyleId>
              </a:tblPr>
              <a:tblGrid>
                <a:gridCol w="2328258"/>
                <a:gridCol w="2328258"/>
                <a:gridCol w="2328258"/>
              </a:tblGrid>
              <a:tr h="629776">
                <a:tc>
                  <a:txBody>
                    <a:bodyPr/>
                    <a:lstStyle/>
                    <a:p>
                      <a:pPr algn="ctr"/>
                      <a:r>
                        <a:rPr lang="tr-TR" dirty="0" smtClean="0"/>
                        <a:t>YILLAR</a:t>
                      </a:r>
                      <a:endParaRPr lang="tr-TR" dirty="0"/>
                    </a:p>
                  </a:txBody>
                  <a:tcPr/>
                </a:tc>
                <a:tc>
                  <a:txBody>
                    <a:bodyPr/>
                    <a:lstStyle/>
                    <a:p>
                      <a:pPr algn="ctr"/>
                      <a:r>
                        <a:rPr lang="tr-TR" dirty="0" smtClean="0"/>
                        <a:t>GİDEN ÖĞRENCİ</a:t>
                      </a:r>
                      <a:endParaRPr lang="tr-TR" dirty="0"/>
                    </a:p>
                  </a:txBody>
                  <a:tcPr/>
                </a:tc>
                <a:tc>
                  <a:txBody>
                    <a:bodyPr/>
                    <a:lstStyle/>
                    <a:p>
                      <a:pPr algn="ctr"/>
                      <a:r>
                        <a:rPr lang="tr-TR" dirty="0" smtClean="0"/>
                        <a:t>GELEN ÖĞRENCİ</a:t>
                      </a:r>
                      <a:endParaRPr lang="tr-TR" dirty="0"/>
                    </a:p>
                  </a:txBody>
                  <a:tcPr/>
                </a:tc>
              </a:tr>
              <a:tr h="399842">
                <a:tc>
                  <a:txBody>
                    <a:bodyPr/>
                    <a:lstStyle/>
                    <a:p>
                      <a:pPr algn="ctr"/>
                      <a:r>
                        <a:rPr lang="tr-TR" dirty="0" smtClean="0"/>
                        <a:t>2009-2010</a:t>
                      </a:r>
                      <a:endParaRPr lang="tr-TR" dirty="0"/>
                    </a:p>
                  </a:txBody>
                  <a:tcPr/>
                </a:tc>
                <a:tc>
                  <a:txBody>
                    <a:bodyPr/>
                    <a:lstStyle/>
                    <a:p>
                      <a:pPr algn="ctr"/>
                      <a:r>
                        <a:rPr lang="tr-TR" dirty="0" smtClean="0"/>
                        <a:t>2</a:t>
                      </a:r>
                      <a:endParaRPr lang="tr-TR" dirty="0"/>
                    </a:p>
                  </a:txBody>
                  <a:tcPr/>
                </a:tc>
                <a:tc>
                  <a:txBody>
                    <a:bodyPr/>
                    <a:lstStyle/>
                    <a:p>
                      <a:pPr algn="ctr"/>
                      <a:r>
                        <a:rPr lang="tr-TR" dirty="0" smtClean="0"/>
                        <a:t>9</a:t>
                      </a:r>
                      <a:endParaRPr lang="tr-TR" dirty="0"/>
                    </a:p>
                  </a:txBody>
                  <a:tcPr/>
                </a:tc>
              </a:tr>
              <a:tr h="399842">
                <a:tc>
                  <a:txBody>
                    <a:bodyPr/>
                    <a:lstStyle/>
                    <a:p>
                      <a:pPr algn="ctr"/>
                      <a:r>
                        <a:rPr lang="tr-TR" dirty="0" smtClean="0"/>
                        <a:t>2010-2011</a:t>
                      </a:r>
                      <a:endParaRPr lang="tr-TR" dirty="0"/>
                    </a:p>
                  </a:txBody>
                  <a:tcPr/>
                </a:tc>
                <a:tc>
                  <a:txBody>
                    <a:bodyPr/>
                    <a:lstStyle/>
                    <a:p>
                      <a:pPr algn="ctr"/>
                      <a:r>
                        <a:rPr lang="tr-TR" dirty="0" smtClean="0"/>
                        <a:t>18</a:t>
                      </a:r>
                      <a:endParaRPr lang="tr-TR" dirty="0"/>
                    </a:p>
                  </a:txBody>
                  <a:tcPr/>
                </a:tc>
                <a:tc>
                  <a:txBody>
                    <a:bodyPr/>
                    <a:lstStyle/>
                    <a:p>
                      <a:pPr algn="ctr"/>
                      <a:r>
                        <a:rPr lang="tr-TR" dirty="0" smtClean="0"/>
                        <a:t>60</a:t>
                      </a:r>
                      <a:endParaRPr lang="tr-TR" dirty="0"/>
                    </a:p>
                  </a:txBody>
                  <a:tcPr/>
                </a:tc>
              </a:tr>
              <a:tr h="366747">
                <a:tc>
                  <a:txBody>
                    <a:bodyPr/>
                    <a:lstStyle/>
                    <a:p>
                      <a:pPr algn="ctr"/>
                      <a:r>
                        <a:rPr lang="tr-TR" dirty="0" smtClean="0"/>
                        <a:t>2011-2012</a:t>
                      </a:r>
                      <a:endParaRPr lang="tr-TR" dirty="0"/>
                    </a:p>
                  </a:txBody>
                  <a:tcPr/>
                </a:tc>
                <a:tc>
                  <a:txBody>
                    <a:bodyPr/>
                    <a:lstStyle/>
                    <a:p>
                      <a:pPr algn="ctr"/>
                      <a:r>
                        <a:rPr lang="tr-TR" dirty="0" smtClean="0"/>
                        <a:t>47</a:t>
                      </a:r>
                      <a:endParaRPr lang="tr-TR" dirty="0"/>
                    </a:p>
                  </a:txBody>
                  <a:tcPr/>
                </a:tc>
                <a:tc>
                  <a:txBody>
                    <a:bodyPr/>
                    <a:lstStyle/>
                    <a:p>
                      <a:pPr algn="ctr"/>
                      <a:r>
                        <a:rPr lang="tr-TR" dirty="0" smtClean="0"/>
                        <a:t>87</a:t>
                      </a:r>
                      <a:endParaRPr lang="tr-TR" dirty="0"/>
                    </a:p>
                  </a:txBody>
                  <a:tcPr/>
                </a:tc>
              </a:tr>
              <a:tr h="366747">
                <a:tc>
                  <a:txBody>
                    <a:bodyPr/>
                    <a:lstStyle/>
                    <a:p>
                      <a:pPr algn="ctr"/>
                      <a:r>
                        <a:rPr lang="tr-TR" dirty="0" smtClean="0"/>
                        <a:t>2012-2013</a:t>
                      </a:r>
                    </a:p>
                  </a:txBody>
                  <a:tcPr/>
                </a:tc>
                <a:tc>
                  <a:txBody>
                    <a:bodyPr/>
                    <a:lstStyle/>
                    <a:p>
                      <a:pPr algn="ctr"/>
                      <a:r>
                        <a:rPr lang="tr-TR" dirty="0" smtClean="0"/>
                        <a:t>28</a:t>
                      </a:r>
                      <a:endParaRPr lang="tr-TR" dirty="0"/>
                    </a:p>
                  </a:txBody>
                  <a:tcPr/>
                </a:tc>
                <a:tc>
                  <a:txBody>
                    <a:bodyPr/>
                    <a:lstStyle/>
                    <a:p>
                      <a:pPr algn="ctr"/>
                      <a:r>
                        <a:rPr lang="tr-TR" dirty="0" smtClean="0"/>
                        <a:t>118</a:t>
                      </a:r>
                      <a:endParaRPr lang="tr-TR" dirty="0"/>
                    </a:p>
                  </a:txBody>
                  <a:tcPr/>
                </a:tc>
              </a:tr>
              <a:tr h="366747">
                <a:tc>
                  <a:txBody>
                    <a:bodyPr/>
                    <a:lstStyle/>
                    <a:p>
                      <a:pPr algn="ctr"/>
                      <a:r>
                        <a:rPr lang="tr-TR" dirty="0" smtClean="0"/>
                        <a:t>2013-2014</a:t>
                      </a:r>
                      <a:endParaRPr lang="tr-TR" dirty="0"/>
                    </a:p>
                  </a:txBody>
                  <a:tcPr/>
                </a:tc>
                <a:tc>
                  <a:txBody>
                    <a:bodyPr/>
                    <a:lstStyle/>
                    <a:p>
                      <a:pPr algn="ctr"/>
                      <a:r>
                        <a:rPr lang="tr-TR" dirty="0" smtClean="0"/>
                        <a:t>30</a:t>
                      </a:r>
                      <a:endParaRPr lang="tr-TR" dirty="0"/>
                    </a:p>
                  </a:txBody>
                  <a:tcPr/>
                </a:tc>
                <a:tc>
                  <a:txBody>
                    <a:bodyPr/>
                    <a:lstStyle/>
                    <a:p>
                      <a:pPr algn="ctr"/>
                      <a:r>
                        <a:rPr lang="tr-TR" dirty="0" smtClean="0"/>
                        <a:t>156</a:t>
                      </a:r>
                      <a:endParaRPr lang="tr-TR" dirty="0"/>
                    </a:p>
                  </a:txBody>
                  <a:tcPr/>
                </a:tc>
              </a:tr>
              <a:tr h="399842">
                <a:tc>
                  <a:txBody>
                    <a:bodyPr/>
                    <a:lstStyle/>
                    <a:p>
                      <a:pPr algn="ctr"/>
                      <a:r>
                        <a:rPr lang="tr-TR" dirty="0" smtClean="0"/>
                        <a:t>2014-2015</a:t>
                      </a:r>
                      <a:endParaRPr lang="tr-TR" dirty="0"/>
                    </a:p>
                  </a:txBody>
                  <a:tcPr/>
                </a:tc>
                <a:tc>
                  <a:txBody>
                    <a:bodyPr/>
                    <a:lstStyle/>
                    <a:p>
                      <a:pPr algn="ctr"/>
                      <a:r>
                        <a:rPr lang="tr-TR" dirty="0" smtClean="0"/>
                        <a:t>42</a:t>
                      </a:r>
                      <a:endParaRPr lang="tr-TR" dirty="0"/>
                    </a:p>
                  </a:txBody>
                  <a:tcPr/>
                </a:tc>
                <a:tc>
                  <a:txBody>
                    <a:bodyPr/>
                    <a:lstStyle/>
                    <a:p>
                      <a:pPr algn="ctr"/>
                      <a:r>
                        <a:rPr lang="tr-TR" dirty="0" smtClean="0"/>
                        <a:t>136</a:t>
                      </a:r>
                      <a:endParaRPr lang="tr-TR" dirty="0"/>
                    </a:p>
                  </a:txBody>
                  <a:tcPr/>
                </a:tc>
              </a:tr>
              <a:tr h="399842">
                <a:tc>
                  <a:txBody>
                    <a:bodyPr/>
                    <a:lstStyle/>
                    <a:p>
                      <a:pPr algn="ctr"/>
                      <a:r>
                        <a:rPr lang="tr-TR" dirty="0" smtClean="0"/>
                        <a:t>2015-2016</a:t>
                      </a:r>
                      <a:endParaRPr lang="tr-TR" dirty="0"/>
                    </a:p>
                  </a:txBody>
                  <a:tcPr/>
                </a:tc>
                <a:tc>
                  <a:txBody>
                    <a:bodyPr/>
                    <a:lstStyle/>
                    <a:p>
                      <a:pPr algn="ctr"/>
                      <a:r>
                        <a:rPr lang="tr-TR" dirty="0" smtClean="0"/>
                        <a:t>36</a:t>
                      </a:r>
                      <a:endParaRPr lang="tr-TR" dirty="0"/>
                    </a:p>
                  </a:txBody>
                  <a:tcPr/>
                </a:tc>
                <a:tc>
                  <a:txBody>
                    <a:bodyPr/>
                    <a:lstStyle/>
                    <a:p>
                      <a:pPr algn="ctr"/>
                      <a:r>
                        <a:rPr lang="tr-TR" dirty="0" smtClean="0"/>
                        <a:t>97</a:t>
                      </a:r>
                      <a:endParaRPr lang="tr-TR" dirty="0"/>
                    </a:p>
                  </a:txBody>
                  <a:tcPr/>
                </a:tc>
              </a:tr>
              <a:tr h="399842">
                <a:tc>
                  <a:txBody>
                    <a:bodyPr/>
                    <a:lstStyle/>
                    <a:p>
                      <a:pPr algn="ctr"/>
                      <a:r>
                        <a:rPr lang="tr-TR" dirty="0" smtClean="0"/>
                        <a:t>2016-2017</a:t>
                      </a:r>
                      <a:endParaRPr lang="tr-TR" dirty="0"/>
                    </a:p>
                  </a:txBody>
                  <a:tcPr/>
                </a:tc>
                <a:tc>
                  <a:txBody>
                    <a:bodyPr/>
                    <a:lstStyle/>
                    <a:p>
                      <a:pPr algn="ctr"/>
                      <a:r>
                        <a:rPr lang="tr-TR" dirty="0" smtClean="0"/>
                        <a:t>29</a:t>
                      </a:r>
                      <a:endParaRPr lang="tr-TR" dirty="0"/>
                    </a:p>
                  </a:txBody>
                  <a:tcPr/>
                </a:tc>
                <a:tc>
                  <a:txBody>
                    <a:bodyPr/>
                    <a:lstStyle/>
                    <a:p>
                      <a:pPr algn="ctr"/>
                      <a:r>
                        <a:rPr lang="tr-TR" dirty="0" smtClean="0"/>
                        <a:t>67</a:t>
                      </a:r>
                      <a:endParaRPr lang="tr-TR" dirty="0"/>
                    </a:p>
                  </a:txBody>
                  <a:tcPr/>
                </a:tc>
              </a:tr>
              <a:tr h="399842">
                <a:tc>
                  <a:txBody>
                    <a:bodyPr/>
                    <a:lstStyle/>
                    <a:p>
                      <a:pPr algn="ctr"/>
                      <a:r>
                        <a:rPr lang="tr-TR" dirty="0" smtClean="0"/>
                        <a:t>2017-2018</a:t>
                      </a:r>
                      <a:endParaRPr lang="tr-TR" dirty="0"/>
                    </a:p>
                  </a:txBody>
                  <a:tcPr/>
                </a:tc>
                <a:tc>
                  <a:txBody>
                    <a:bodyPr/>
                    <a:lstStyle/>
                    <a:p>
                      <a:pPr algn="ctr"/>
                      <a:r>
                        <a:rPr lang="tr-TR" dirty="0" smtClean="0"/>
                        <a:t>28</a:t>
                      </a:r>
                      <a:endParaRPr lang="tr-TR" dirty="0"/>
                    </a:p>
                  </a:txBody>
                  <a:tcPr/>
                </a:tc>
                <a:tc>
                  <a:txBody>
                    <a:bodyPr/>
                    <a:lstStyle/>
                    <a:p>
                      <a:pPr algn="ctr"/>
                      <a:r>
                        <a:rPr lang="tr-TR" dirty="0" smtClean="0"/>
                        <a:t>50</a:t>
                      </a:r>
                      <a:endParaRPr lang="tr-TR" dirty="0"/>
                    </a:p>
                  </a:txBody>
                  <a:tcPr/>
                </a:tc>
              </a:tr>
              <a:tr h="399842">
                <a:tc>
                  <a:txBody>
                    <a:bodyPr/>
                    <a:lstStyle/>
                    <a:p>
                      <a:pPr algn="ctr"/>
                      <a:r>
                        <a:rPr lang="tr-TR" dirty="0" smtClean="0"/>
                        <a:t>2018-2019</a:t>
                      </a:r>
                      <a:endParaRPr lang="tr-TR" dirty="0"/>
                    </a:p>
                  </a:txBody>
                  <a:tcPr/>
                </a:tc>
                <a:tc>
                  <a:txBody>
                    <a:bodyPr/>
                    <a:lstStyle/>
                    <a:p>
                      <a:pPr algn="ctr"/>
                      <a:r>
                        <a:rPr lang="tr-TR" dirty="0" smtClean="0"/>
                        <a:t>21</a:t>
                      </a:r>
                      <a:endParaRPr lang="tr-TR" dirty="0"/>
                    </a:p>
                  </a:txBody>
                  <a:tcPr/>
                </a:tc>
                <a:tc>
                  <a:txBody>
                    <a:bodyPr/>
                    <a:lstStyle/>
                    <a:p>
                      <a:pPr algn="ctr"/>
                      <a:r>
                        <a:rPr lang="tr-TR" dirty="0" smtClean="0"/>
                        <a:t>54</a:t>
                      </a:r>
                      <a:endParaRPr lang="tr-TR" dirty="0"/>
                    </a:p>
                  </a:txBody>
                  <a:tcPr/>
                </a:tc>
              </a:tr>
              <a:tr h="399842">
                <a:tc>
                  <a:txBody>
                    <a:bodyPr/>
                    <a:lstStyle/>
                    <a:p>
                      <a:pPr algn="ctr"/>
                      <a:r>
                        <a:rPr lang="tr-TR" dirty="0" smtClean="0"/>
                        <a:t>2019-2020</a:t>
                      </a:r>
                      <a:endParaRPr lang="tr-TR" dirty="0"/>
                    </a:p>
                  </a:txBody>
                  <a:tcPr/>
                </a:tc>
                <a:tc>
                  <a:txBody>
                    <a:bodyPr/>
                    <a:lstStyle/>
                    <a:p>
                      <a:pPr algn="ctr"/>
                      <a:r>
                        <a:rPr lang="tr-TR" dirty="0" smtClean="0"/>
                        <a:t>28</a:t>
                      </a:r>
                      <a:endParaRPr lang="tr-TR" dirty="0"/>
                    </a:p>
                  </a:txBody>
                  <a:tcPr/>
                </a:tc>
                <a:tc>
                  <a:txBody>
                    <a:bodyPr/>
                    <a:lstStyle/>
                    <a:p>
                      <a:pPr algn="ctr"/>
                      <a:r>
                        <a:rPr lang="tr-TR" dirty="0" smtClean="0"/>
                        <a:t>67</a:t>
                      </a:r>
                      <a:endParaRPr lang="tr-TR" dirty="0"/>
                    </a:p>
                  </a:txBody>
                  <a:tcPr/>
                </a:tc>
              </a:tr>
              <a:tr h="399842">
                <a:tc>
                  <a:txBody>
                    <a:bodyPr/>
                    <a:lstStyle/>
                    <a:p>
                      <a:pPr algn="ctr"/>
                      <a:r>
                        <a:rPr lang="tr-TR" dirty="0" smtClean="0"/>
                        <a:t>TOPLAM:</a:t>
                      </a:r>
                      <a:endParaRPr lang="tr-TR" dirty="0"/>
                    </a:p>
                  </a:txBody>
                  <a:tcPr/>
                </a:tc>
                <a:tc>
                  <a:txBody>
                    <a:bodyPr/>
                    <a:lstStyle/>
                    <a:p>
                      <a:pPr algn="ctr"/>
                      <a:r>
                        <a:rPr lang="tr-TR" dirty="0" smtClean="0"/>
                        <a:t>309</a:t>
                      </a:r>
                      <a:endParaRPr lang="tr-TR" dirty="0"/>
                    </a:p>
                  </a:txBody>
                  <a:tcPr/>
                </a:tc>
                <a:tc>
                  <a:txBody>
                    <a:bodyPr/>
                    <a:lstStyle/>
                    <a:p>
                      <a:pPr algn="ctr"/>
                      <a:r>
                        <a:rPr lang="tr-TR" dirty="0" smtClean="0"/>
                        <a:t>904</a:t>
                      </a:r>
                      <a:endParaRPr lang="tr-TR" dirty="0"/>
                    </a:p>
                  </a:txBody>
                  <a:tcPr/>
                </a:tc>
              </a:tr>
            </a:tbl>
          </a:graphicData>
        </a:graphic>
      </p:graphicFrame>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4393" y="5679669"/>
            <a:ext cx="661987" cy="629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525549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ctr"/>
            <a:r>
              <a:rPr lang="tr-TR" b="1" dirty="0" smtClean="0">
                <a:solidFill>
                  <a:schemeClr val="accent1">
                    <a:lumMod val="75000"/>
                  </a:schemeClr>
                </a:solidFill>
              </a:rPr>
              <a:t>FARABİ DEĞİŞİM PROGRAMI KOORDİNASYON OFİSİ</a:t>
            </a:r>
            <a:endParaRPr lang="tr-TR" b="1" dirty="0">
              <a:solidFill>
                <a:schemeClr val="accent1">
                  <a:lumMod val="75000"/>
                </a:schemeClr>
              </a:solidFill>
            </a:endParaRPr>
          </a:p>
        </p:txBody>
      </p:sp>
      <p:sp>
        <p:nvSpPr>
          <p:cNvPr id="3" name="İçerik Yer Tutucusu 2"/>
          <p:cNvSpPr>
            <a:spLocks noGrp="1"/>
          </p:cNvSpPr>
          <p:nvPr>
            <p:ph sz="quarter" idx="1"/>
          </p:nvPr>
        </p:nvSpPr>
        <p:spPr/>
        <p:txBody>
          <a:bodyPr>
            <a:normAutofit fontScale="92500" lnSpcReduction="10000"/>
          </a:bodyPr>
          <a:lstStyle/>
          <a:p>
            <a:pPr>
              <a:lnSpc>
                <a:spcPct val="150000"/>
              </a:lnSpc>
              <a:buNone/>
            </a:pPr>
            <a:r>
              <a:rPr lang="tr-TR" altLang="tr-TR" dirty="0" err="1" smtClean="0">
                <a:latin typeface="Arial" charset="0"/>
                <a:cs typeface="Arial" charset="0"/>
              </a:rPr>
              <a:t>Neziha</a:t>
            </a:r>
            <a:r>
              <a:rPr lang="tr-TR" altLang="tr-TR" dirty="0" smtClean="0">
                <a:latin typeface="Arial" charset="0"/>
                <a:cs typeface="Arial" charset="0"/>
              </a:rPr>
              <a:t> </a:t>
            </a:r>
            <a:r>
              <a:rPr lang="tr-TR" altLang="tr-TR" dirty="0">
                <a:latin typeface="Arial" charset="0"/>
                <a:cs typeface="Arial" charset="0"/>
              </a:rPr>
              <a:t>KUBİLAY - Kurum Koordinatörü</a:t>
            </a:r>
          </a:p>
          <a:p>
            <a:pPr>
              <a:buNone/>
            </a:pPr>
            <a:r>
              <a:rPr lang="tr-TR" altLang="tr-TR" dirty="0" smtClean="0">
                <a:latin typeface="Arial" charset="0"/>
                <a:cs typeface="Arial" charset="0"/>
              </a:rPr>
              <a:t>Dilek </a:t>
            </a:r>
            <a:r>
              <a:rPr lang="tr-TR" altLang="tr-TR" dirty="0">
                <a:latin typeface="Arial" charset="0"/>
                <a:cs typeface="Arial" charset="0"/>
              </a:rPr>
              <a:t>SÖNMEZ   </a:t>
            </a:r>
            <a:r>
              <a:rPr lang="tr-TR" altLang="tr-TR" dirty="0" smtClean="0">
                <a:latin typeface="Arial" charset="0"/>
                <a:cs typeface="Arial" charset="0"/>
              </a:rPr>
              <a:t> - </a:t>
            </a:r>
            <a:r>
              <a:rPr lang="tr-TR" altLang="tr-TR" dirty="0" err="1" smtClean="0">
                <a:latin typeface="Arial" charset="0"/>
                <a:cs typeface="Arial" charset="0"/>
              </a:rPr>
              <a:t>Giden&amp;Gelen</a:t>
            </a:r>
            <a:r>
              <a:rPr lang="tr-TR" altLang="tr-TR" dirty="0" smtClean="0">
                <a:latin typeface="Arial" charset="0"/>
                <a:cs typeface="Arial" charset="0"/>
              </a:rPr>
              <a:t> Öğrenci Sorumlusu</a:t>
            </a:r>
            <a:endParaRPr lang="tr-TR" altLang="tr-TR" dirty="0">
              <a:latin typeface="Arial" charset="0"/>
              <a:cs typeface="Arial" charset="0"/>
            </a:endParaRPr>
          </a:p>
          <a:p>
            <a:pPr>
              <a:buNone/>
            </a:pPr>
            <a:endParaRPr lang="tr-TR" altLang="tr-TR" sz="1800" b="1" dirty="0">
              <a:solidFill>
                <a:srgbClr val="002060"/>
              </a:solidFill>
              <a:latin typeface="Arial" charset="0"/>
              <a:cs typeface="Arial" charset="0"/>
            </a:endParaRPr>
          </a:p>
          <a:p>
            <a:pPr>
              <a:buNone/>
            </a:pPr>
            <a:endParaRPr lang="tr-TR" altLang="tr-TR" sz="1800" b="1" dirty="0">
              <a:solidFill>
                <a:srgbClr val="002060"/>
              </a:solidFill>
              <a:latin typeface="Arial" charset="0"/>
              <a:cs typeface="Arial" charset="0"/>
            </a:endParaRPr>
          </a:p>
          <a:p>
            <a:pPr>
              <a:buNone/>
            </a:pPr>
            <a:r>
              <a:rPr lang="tr-TR" altLang="tr-TR" b="1" u="sng" dirty="0" smtClean="0">
                <a:solidFill>
                  <a:schemeClr val="accent1">
                    <a:lumMod val="75000"/>
                  </a:schemeClr>
                </a:solidFill>
                <a:latin typeface="Arial" charset="0"/>
                <a:cs typeface="Arial" charset="0"/>
              </a:rPr>
              <a:t>Tel: </a:t>
            </a:r>
            <a:r>
              <a:rPr lang="tr-TR" altLang="tr-TR" dirty="0">
                <a:latin typeface="Arial" charset="0"/>
                <a:cs typeface="Arial" charset="0"/>
              </a:rPr>
              <a:t>0 322 338 7309 / 3386084-3596</a:t>
            </a:r>
          </a:p>
          <a:p>
            <a:pPr>
              <a:buNone/>
            </a:pPr>
            <a:r>
              <a:rPr lang="tr-TR" altLang="tr-TR" b="1" u="sng" dirty="0" err="1" smtClean="0">
                <a:solidFill>
                  <a:schemeClr val="accent1">
                    <a:lumMod val="75000"/>
                  </a:schemeClr>
                </a:solidFill>
                <a:latin typeface="Arial" charset="0"/>
                <a:cs typeface="Arial" charset="0"/>
              </a:rPr>
              <a:t>Fax</a:t>
            </a:r>
            <a:r>
              <a:rPr lang="tr-TR" altLang="tr-TR" b="1" u="sng" dirty="0" smtClean="0">
                <a:solidFill>
                  <a:schemeClr val="accent1">
                    <a:lumMod val="75000"/>
                  </a:schemeClr>
                </a:solidFill>
                <a:latin typeface="Arial" charset="0"/>
                <a:cs typeface="Arial" charset="0"/>
              </a:rPr>
              <a:t>: </a:t>
            </a:r>
            <a:r>
              <a:rPr lang="tr-TR" altLang="tr-TR" dirty="0">
                <a:latin typeface="Arial" charset="0"/>
                <a:cs typeface="Arial" charset="0"/>
              </a:rPr>
              <a:t>0 322 338 73 09</a:t>
            </a:r>
          </a:p>
          <a:p>
            <a:pPr marL="0" indent="0">
              <a:buNone/>
            </a:pPr>
            <a:r>
              <a:rPr lang="tr-TR" b="1" u="sng" dirty="0" smtClean="0">
                <a:solidFill>
                  <a:schemeClr val="accent1"/>
                </a:solidFill>
                <a:latin typeface="Arial" panose="020B0604020202020204" pitchFamily="34" charset="0"/>
                <a:cs typeface="Arial" panose="020B0604020202020204" pitchFamily="34" charset="0"/>
              </a:rPr>
              <a:t>E-mail:</a:t>
            </a:r>
            <a:r>
              <a:rPr lang="tr-TR" b="1" dirty="0" smtClean="0">
                <a:solidFill>
                  <a:schemeClr val="accent1"/>
                </a:solidFill>
                <a:latin typeface="Arial" panose="020B0604020202020204" pitchFamily="34" charset="0"/>
                <a:cs typeface="Arial" panose="020B0604020202020204" pitchFamily="34" charset="0"/>
              </a:rPr>
              <a:t> </a:t>
            </a:r>
            <a:r>
              <a:rPr lang="tr-TR" dirty="0" smtClean="0">
                <a:latin typeface="Arial" panose="020B0604020202020204" pitchFamily="34" charset="0"/>
                <a:cs typeface="Arial" panose="020B0604020202020204" pitchFamily="34" charset="0"/>
              </a:rPr>
              <a:t>farabi@cu.edu.tr  	 		 		  cukurovafarabi@gmail.com</a:t>
            </a:r>
            <a:endParaRPr lang="tr-TR" dirty="0" smtClean="0">
              <a:solidFill>
                <a:schemeClr val="accent1"/>
              </a:solidFill>
              <a:latin typeface="Arial" panose="020B0604020202020204" pitchFamily="34" charset="0"/>
              <a:cs typeface="Arial" panose="020B0604020202020204" pitchFamily="34" charset="0"/>
            </a:endParaRPr>
          </a:p>
          <a:p>
            <a:pPr marL="0" indent="0">
              <a:buNone/>
            </a:pPr>
            <a:r>
              <a:rPr lang="tr-TR" b="1" u="sng" dirty="0" smtClean="0">
                <a:solidFill>
                  <a:schemeClr val="accent1"/>
                </a:solidFill>
                <a:latin typeface="Arial" panose="020B0604020202020204" pitchFamily="34" charset="0"/>
                <a:cs typeface="Arial" panose="020B0604020202020204" pitchFamily="34" charset="0"/>
              </a:rPr>
              <a:t>İletişim:</a:t>
            </a:r>
            <a:r>
              <a:rPr lang="tr-TR" b="1" dirty="0" smtClean="0">
                <a:solidFill>
                  <a:schemeClr val="accent1"/>
                </a:solidFill>
                <a:latin typeface="Arial" panose="020B0604020202020204" pitchFamily="34" charset="0"/>
                <a:cs typeface="Arial" panose="020B0604020202020204" pitchFamily="34" charset="0"/>
              </a:rPr>
              <a:t> </a:t>
            </a:r>
            <a:r>
              <a:rPr lang="tr-TR" altLang="tr-TR" dirty="0">
                <a:latin typeface="Arial" panose="020B0604020202020204" pitchFamily="34" charset="0"/>
                <a:cs typeface="Arial" panose="020B0604020202020204" pitchFamily="34" charset="0"/>
              </a:rPr>
              <a:t>Çukurova Üniversitesi Dış İlişkiler Birimi Binası Farabi Değişim Programı Koordinasyon Ofisi 01330 Sarıçam, ADANA</a:t>
            </a:r>
          </a:p>
          <a:p>
            <a:pPr marL="0" indent="0">
              <a:buNone/>
            </a:pPr>
            <a:endParaRPr lang="tr-TR" dirty="0" smtClean="0"/>
          </a:p>
        </p:txBody>
      </p:sp>
    </p:spTree>
    <p:extLst>
      <p:ext uri="{BB962C8B-B14F-4D97-AF65-F5344CB8AC3E}">
        <p14:creationId xmlns:p14="http://schemas.microsoft.com/office/powerpoint/2010/main" val="8299684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ctr"/>
            <a:endParaRPr lang="tr-TR" b="1" dirty="0">
              <a:solidFill>
                <a:schemeClr val="accent1">
                  <a:lumMod val="75000"/>
                </a:schemeClr>
              </a:solidFill>
            </a:endParaRPr>
          </a:p>
        </p:txBody>
      </p:sp>
      <p:sp>
        <p:nvSpPr>
          <p:cNvPr id="3" name="İçerik Yer Tutucusu 2"/>
          <p:cNvSpPr>
            <a:spLocks noGrp="1"/>
          </p:cNvSpPr>
          <p:nvPr>
            <p:ph sz="quarter" idx="1"/>
          </p:nvPr>
        </p:nvSpPr>
        <p:spPr/>
        <p:txBody>
          <a:bodyPr/>
          <a:lstStyle/>
          <a:p>
            <a:pPr algn="just"/>
            <a:endParaRPr lang="tr-TR" altLang="tr-TR" dirty="0">
              <a:latin typeface="Arial" charset="0"/>
              <a:cs typeface="Arial" charset="0"/>
            </a:endParaRPr>
          </a:p>
          <a:p>
            <a:pPr marL="0" indent="0" algn="just">
              <a:buNone/>
            </a:pPr>
            <a:endParaRPr lang="tr-TR" altLang="tr-TR" dirty="0">
              <a:latin typeface="Arial" charset="0"/>
              <a:cs typeface="Arial" charset="0"/>
            </a:endParaRPr>
          </a:p>
          <a:p>
            <a:pPr algn="ctr"/>
            <a:r>
              <a:rPr lang="tr-TR" b="1" dirty="0">
                <a:solidFill>
                  <a:schemeClr val="accent1">
                    <a:lumMod val="75000"/>
                  </a:schemeClr>
                </a:solidFill>
              </a:rPr>
              <a:t>TEŞEKKÜRLER</a:t>
            </a:r>
            <a:endParaRPr lang="tr-TR" dirty="0"/>
          </a:p>
        </p:txBody>
      </p:sp>
    </p:spTree>
    <p:extLst>
      <p:ext uri="{BB962C8B-B14F-4D97-AF65-F5344CB8AC3E}">
        <p14:creationId xmlns:p14="http://schemas.microsoft.com/office/powerpoint/2010/main" val="5170961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1C90CE9C-A963-4872-8063-044C727C2FA0}"/>
              </a:ext>
            </a:extLst>
          </p:cNvPr>
          <p:cNvSpPr>
            <a:spLocks noGrp="1"/>
          </p:cNvSpPr>
          <p:nvPr>
            <p:ph type="title"/>
          </p:nvPr>
        </p:nvSpPr>
        <p:spPr>
          <a:xfrm>
            <a:off x="1752666" y="261646"/>
            <a:ext cx="10291052" cy="1184095"/>
          </a:xfrm>
        </p:spPr>
        <p:txBody>
          <a:bodyPr>
            <a:normAutofit fontScale="90000"/>
          </a:bodyPr>
          <a:lstStyle/>
          <a:p>
            <a:pPr algn="ctr"/>
            <a:r>
              <a:rPr lang="tr-TR" b="1" dirty="0" smtClean="0">
                <a:solidFill>
                  <a:srgbClr val="C00000"/>
                </a:solidFill>
                <a:latin typeface="Arial" panose="020B0604020202020204" pitchFamily="34" charset="0"/>
                <a:cs typeface="Arial" panose="020B0604020202020204" pitchFamily="34" charset="0"/>
              </a:rPr>
              <a:t>BAĞIMLILIKTA RİSK </a:t>
            </a:r>
            <a:r>
              <a:rPr lang="tr-TR" b="1" dirty="0">
                <a:solidFill>
                  <a:srgbClr val="C00000"/>
                </a:solidFill>
                <a:latin typeface="Arial" panose="020B0604020202020204" pitchFamily="34" charset="0"/>
                <a:cs typeface="Arial" panose="020B0604020202020204" pitchFamily="34" charset="0"/>
              </a:rPr>
              <a:t>FAKTÖRLERİ VE PSİKOLOJİK </a:t>
            </a:r>
            <a:r>
              <a:rPr lang="tr-TR" b="1" dirty="0" smtClean="0">
                <a:solidFill>
                  <a:srgbClr val="C00000"/>
                </a:solidFill>
                <a:latin typeface="Arial" panose="020B0604020202020204" pitchFamily="34" charset="0"/>
                <a:cs typeface="Arial" panose="020B0604020202020204" pitchFamily="34" charset="0"/>
              </a:rPr>
              <a:t>ETKENLER NELERDİR?</a:t>
            </a:r>
            <a:endParaRPr lang="tr-TR" b="1" dirty="0">
              <a:solidFill>
                <a:srgbClr val="C00000"/>
              </a:solidFill>
              <a:latin typeface="Arial" panose="020B0604020202020204" pitchFamily="34" charset="0"/>
              <a:cs typeface="Arial" panose="020B0604020202020204" pitchFamily="34" charset="0"/>
            </a:endParaRPr>
          </a:p>
        </p:txBody>
      </p:sp>
      <p:sp>
        <p:nvSpPr>
          <p:cNvPr id="3" name="İçerik Yer Tutucusu 2">
            <a:extLst>
              <a:ext uri="{FF2B5EF4-FFF2-40B4-BE49-F238E27FC236}">
                <a16:creationId xmlns="" xmlns:a16="http://schemas.microsoft.com/office/drawing/2014/main" id="{412EC002-BC4F-46A9-96FC-AFB9170FF3AC}"/>
              </a:ext>
            </a:extLst>
          </p:cNvPr>
          <p:cNvSpPr>
            <a:spLocks noGrp="1"/>
          </p:cNvSpPr>
          <p:nvPr>
            <p:ph idx="1"/>
          </p:nvPr>
        </p:nvSpPr>
        <p:spPr>
          <a:xfrm>
            <a:off x="1272746" y="1359243"/>
            <a:ext cx="10709189" cy="5498757"/>
          </a:xfrm>
        </p:spPr>
        <p:txBody>
          <a:bodyPr>
            <a:noAutofit/>
          </a:bodyPr>
          <a:lstStyle/>
          <a:p>
            <a:pPr>
              <a:lnSpc>
                <a:spcPct val="90000"/>
              </a:lnSpc>
            </a:pPr>
            <a:r>
              <a:rPr lang="tr-TR" sz="2800" dirty="0">
                <a:solidFill>
                  <a:schemeClr val="tx1"/>
                </a:solidFill>
                <a:latin typeface="Arial" panose="020B0604020202020204" pitchFamily="34" charset="0"/>
                <a:cs typeface="Arial" panose="020B0604020202020204" pitchFamily="34" charset="0"/>
              </a:rPr>
              <a:t>Ruhsal sorunları ya da bağımlılığı bulunan </a:t>
            </a:r>
            <a:r>
              <a:rPr lang="tr-TR" sz="2800" dirty="0" smtClean="0">
                <a:solidFill>
                  <a:schemeClr val="tx1"/>
                </a:solidFill>
                <a:latin typeface="Arial" panose="020B0604020202020204" pitchFamily="34" charset="0"/>
                <a:cs typeface="Arial" panose="020B0604020202020204" pitchFamily="34" charset="0"/>
              </a:rPr>
              <a:t>aile üyelerinin varlığı</a:t>
            </a:r>
            <a:endParaRPr lang="tr-TR" sz="2800" dirty="0">
              <a:solidFill>
                <a:schemeClr val="tx1"/>
              </a:solidFill>
              <a:latin typeface="Arial" panose="020B0604020202020204" pitchFamily="34" charset="0"/>
              <a:cs typeface="Arial" panose="020B0604020202020204" pitchFamily="34" charset="0"/>
            </a:endParaRPr>
          </a:p>
          <a:p>
            <a:pPr>
              <a:lnSpc>
                <a:spcPct val="90000"/>
              </a:lnSpc>
            </a:pPr>
            <a:r>
              <a:rPr lang="tr-TR" sz="2800" dirty="0">
                <a:solidFill>
                  <a:schemeClr val="tx1"/>
                </a:solidFill>
                <a:latin typeface="Arial" panose="020B0604020202020204" pitchFamily="34" charset="0"/>
                <a:cs typeface="Arial" panose="020B0604020202020204" pitchFamily="34" charset="0"/>
              </a:rPr>
              <a:t>Doğru olmayan yetiştirme yöntemleri</a:t>
            </a:r>
          </a:p>
          <a:p>
            <a:pPr>
              <a:lnSpc>
                <a:spcPct val="90000"/>
              </a:lnSpc>
            </a:pPr>
            <a:r>
              <a:rPr lang="tr-TR" sz="2800" dirty="0">
                <a:solidFill>
                  <a:schemeClr val="tx1"/>
                </a:solidFill>
                <a:latin typeface="Arial" panose="020B0604020202020204" pitchFamily="34" charset="0"/>
                <a:cs typeface="Arial" panose="020B0604020202020204" pitchFamily="34" charset="0"/>
              </a:rPr>
              <a:t>Bağlanma ve ilgi eksikliği</a:t>
            </a:r>
          </a:p>
          <a:p>
            <a:pPr>
              <a:lnSpc>
                <a:spcPct val="90000"/>
              </a:lnSpc>
            </a:pPr>
            <a:r>
              <a:rPr lang="tr-TR" sz="2800" dirty="0">
                <a:solidFill>
                  <a:schemeClr val="tx1"/>
                </a:solidFill>
                <a:latin typeface="Arial" panose="020B0604020202020204" pitchFamily="34" charset="0"/>
                <a:cs typeface="Arial" panose="020B0604020202020204" pitchFamily="34" charset="0"/>
              </a:rPr>
              <a:t>Sınıfta aşırı utangaçlık veya şiddet içeren </a:t>
            </a:r>
            <a:r>
              <a:rPr lang="tr-TR" sz="2800" dirty="0" smtClean="0">
                <a:solidFill>
                  <a:schemeClr val="tx1"/>
                </a:solidFill>
                <a:latin typeface="Arial" panose="020B0604020202020204" pitchFamily="34" charset="0"/>
                <a:cs typeface="Arial" panose="020B0604020202020204" pitchFamily="34" charset="0"/>
              </a:rPr>
              <a:t>davranışlar </a:t>
            </a:r>
            <a:endParaRPr lang="tr-TR" sz="2800" dirty="0">
              <a:solidFill>
                <a:schemeClr val="tx1"/>
              </a:solidFill>
              <a:latin typeface="Arial" panose="020B0604020202020204" pitchFamily="34" charset="0"/>
              <a:cs typeface="Arial" panose="020B0604020202020204" pitchFamily="34" charset="0"/>
            </a:endParaRPr>
          </a:p>
          <a:p>
            <a:pPr>
              <a:lnSpc>
                <a:spcPct val="90000"/>
              </a:lnSpc>
            </a:pPr>
            <a:r>
              <a:rPr lang="tr-TR" sz="2800" dirty="0">
                <a:solidFill>
                  <a:schemeClr val="tx1"/>
                </a:solidFill>
                <a:latin typeface="Arial" panose="020B0604020202020204" pitchFamily="34" charset="0"/>
                <a:cs typeface="Arial" panose="020B0604020202020204" pitchFamily="34" charset="0"/>
              </a:rPr>
              <a:t>Okul başarısında düşüş</a:t>
            </a:r>
          </a:p>
          <a:p>
            <a:pPr>
              <a:lnSpc>
                <a:spcPct val="90000"/>
              </a:lnSpc>
            </a:pPr>
            <a:r>
              <a:rPr lang="tr-TR" sz="2800" dirty="0">
                <a:solidFill>
                  <a:schemeClr val="tx1"/>
                </a:solidFill>
                <a:latin typeface="Arial" panose="020B0604020202020204" pitchFamily="34" charset="0"/>
                <a:cs typeface="Arial" panose="020B0604020202020204" pitchFamily="34" charset="0"/>
              </a:rPr>
              <a:t>Sosyal becerilerin zayıf olması</a:t>
            </a:r>
          </a:p>
          <a:p>
            <a:pPr>
              <a:lnSpc>
                <a:spcPct val="90000"/>
              </a:lnSpc>
            </a:pPr>
            <a:r>
              <a:rPr lang="tr-TR" sz="2800" dirty="0" smtClean="0">
                <a:solidFill>
                  <a:schemeClr val="tx1"/>
                </a:solidFill>
                <a:latin typeface="Arial" panose="020B0604020202020204" pitchFamily="34" charset="0"/>
                <a:cs typeface="Arial" panose="020B0604020202020204" pitchFamily="34" charset="0"/>
              </a:rPr>
              <a:t>Arkadaş etkisi</a:t>
            </a:r>
            <a:endParaRPr lang="tr-TR" sz="2800" dirty="0">
              <a:solidFill>
                <a:schemeClr val="tx1"/>
              </a:solidFill>
              <a:latin typeface="Arial" panose="020B0604020202020204" pitchFamily="34" charset="0"/>
              <a:cs typeface="Arial" panose="020B0604020202020204" pitchFamily="34" charset="0"/>
            </a:endParaRPr>
          </a:p>
          <a:p>
            <a:pPr>
              <a:lnSpc>
                <a:spcPct val="90000"/>
              </a:lnSpc>
            </a:pPr>
            <a:r>
              <a:rPr lang="tr-TR" sz="2800" dirty="0">
                <a:solidFill>
                  <a:schemeClr val="tx1"/>
                </a:solidFill>
                <a:latin typeface="Arial" panose="020B0604020202020204" pitchFamily="34" charset="0"/>
                <a:cs typeface="Arial" panose="020B0604020202020204" pitchFamily="34" charset="0"/>
              </a:rPr>
              <a:t>Sosyal </a:t>
            </a:r>
            <a:r>
              <a:rPr lang="tr-TR" sz="2800" dirty="0" smtClean="0">
                <a:solidFill>
                  <a:schemeClr val="tx1"/>
                </a:solidFill>
                <a:latin typeface="Arial" panose="020B0604020202020204" pitchFamily="34" charset="0"/>
                <a:cs typeface="Arial" panose="020B0604020202020204" pitchFamily="34" charset="0"/>
              </a:rPr>
              <a:t>kabul görme ya da görmeme</a:t>
            </a:r>
            <a:endParaRPr lang="tr-TR" sz="2800" dirty="0">
              <a:solidFill>
                <a:schemeClr val="tx1"/>
              </a:solidFill>
              <a:latin typeface="Arial" panose="020B0604020202020204" pitchFamily="34" charset="0"/>
              <a:cs typeface="Arial" panose="020B0604020202020204" pitchFamily="34" charset="0"/>
            </a:endParaRPr>
          </a:p>
          <a:p>
            <a:pPr>
              <a:lnSpc>
                <a:spcPct val="90000"/>
              </a:lnSpc>
            </a:pPr>
            <a:r>
              <a:rPr lang="tr-TR" sz="2800" dirty="0">
                <a:solidFill>
                  <a:schemeClr val="tx1"/>
                </a:solidFill>
                <a:latin typeface="Arial" panose="020B0604020202020204" pitchFamily="34" charset="0"/>
                <a:cs typeface="Arial" panose="020B0604020202020204" pitchFamily="34" charset="0"/>
              </a:rPr>
              <a:t>Duygu düzenleme sorunları, yalnızlık ve depresif </a:t>
            </a:r>
            <a:r>
              <a:rPr lang="tr-TR" sz="2800" dirty="0" smtClean="0">
                <a:solidFill>
                  <a:schemeClr val="tx1"/>
                </a:solidFill>
                <a:latin typeface="Arial" panose="020B0604020202020204" pitchFamily="34" charset="0"/>
                <a:cs typeface="Arial" panose="020B0604020202020204" pitchFamily="34" charset="0"/>
              </a:rPr>
              <a:t>duygu durum</a:t>
            </a:r>
            <a:endParaRPr lang="tr-TR" sz="2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89128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3 Başlık"/>
          <p:cNvSpPr>
            <a:spLocks noGrp="1"/>
          </p:cNvSpPr>
          <p:nvPr>
            <p:ph type="ctrTitle" sz="quarter"/>
          </p:nvPr>
        </p:nvSpPr>
        <p:spPr/>
        <p:txBody>
          <a:bodyPr/>
          <a:lstStyle/>
          <a:p>
            <a:pPr eaLnBrk="1" hangingPunct="1"/>
            <a:r>
              <a:rPr lang="tr-TR" smtClean="0"/>
              <a:t>Çukurova Üniversitesi </a:t>
            </a:r>
            <a:br>
              <a:rPr lang="tr-TR" smtClean="0"/>
            </a:br>
            <a:r>
              <a:rPr lang="tr-TR" smtClean="0"/>
              <a:t>Spor Tesisleri</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2 İçerik Yer Tutucusu"/>
          <p:cNvSpPr>
            <a:spLocks noGrp="1"/>
          </p:cNvSpPr>
          <p:nvPr>
            <p:ph idx="1"/>
          </p:nvPr>
        </p:nvSpPr>
        <p:spPr/>
        <p:txBody>
          <a:bodyPr/>
          <a:lstStyle/>
          <a:p>
            <a:pPr eaLnBrk="1" hangingPunct="1">
              <a:buFont typeface="Wingdings" pitchFamily="2" charset="2"/>
              <a:buNone/>
            </a:pPr>
            <a:r>
              <a:rPr lang="tr-TR" smtClean="0"/>
              <a:t>3164 m² KULLANIM ALANI</a:t>
            </a:r>
          </a:p>
          <a:p>
            <a:pPr eaLnBrk="1" hangingPunct="1"/>
            <a:endParaRPr lang="tr-TR" smtClean="0"/>
          </a:p>
        </p:txBody>
      </p:sp>
      <p:sp>
        <p:nvSpPr>
          <p:cNvPr id="15362" name="AutoShape 3"/>
          <p:cNvSpPr>
            <a:spLocks noGrp="1" noChangeArrowheads="1"/>
          </p:cNvSpPr>
          <p:nvPr>
            <p:ph type="title"/>
          </p:nvPr>
        </p:nvSpPr>
        <p:spPr/>
        <p:txBody>
          <a:bodyPr/>
          <a:lstStyle/>
          <a:p>
            <a:pPr algn="ctr" eaLnBrk="1" hangingPunct="1"/>
            <a:r>
              <a:rPr lang="tr-TR" sz="3200"/>
              <a:t>ÖZDEMİR SABANCI KAPALI YÜZME HAVUZU </a:t>
            </a:r>
          </a:p>
        </p:txBody>
      </p:sp>
      <p:pic>
        <p:nvPicPr>
          <p:cNvPr id="15363" name="Picture 2" descr="C:\Users\User\Desktop\tesisler\100_4870.JPG"/>
          <p:cNvPicPr>
            <a:picLocks noChangeAspect="1" noChangeArrowheads="1"/>
          </p:cNvPicPr>
          <p:nvPr/>
        </p:nvPicPr>
        <p:blipFill>
          <a:blip r:embed="rId2" cstate="print"/>
          <a:srcRect/>
          <a:stretch>
            <a:fillRect/>
          </a:stretch>
        </p:blipFill>
        <p:spPr bwMode="auto">
          <a:xfrm>
            <a:off x="2495551" y="3284538"/>
            <a:ext cx="3863975" cy="2736850"/>
          </a:xfrm>
          <a:prstGeom prst="rect">
            <a:avLst/>
          </a:prstGeom>
          <a:noFill/>
          <a:ln w="9525">
            <a:noFill/>
            <a:miter lim="800000"/>
            <a:headEnd/>
            <a:tailEnd/>
          </a:ln>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4033" y="3284538"/>
            <a:ext cx="4105275" cy="27368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2 İçerik Yer Tutucusu"/>
          <p:cNvSpPr>
            <a:spLocks noGrp="1"/>
          </p:cNvSpPr>
          <p:nvPr>
            <p:ph idx="1"/>
          </p:nvPr>
        </p:nvSpPr>
        <p:spPr>
          <a:xfrm>
            <a:off x="2362200" y="2362200"/>
            <a:ext cx="7766248" cy="4307160"/>
          </a:xfrm>
        </p:spPr>
        <p:txBody>
          <a:bodyPr/>
          <a:lstStyle/>
          <a:p>
            <a:pPr marL="457200" indent="-457200" algn="just">
              <a:buSzPct val="100000"/>
              <a:buFont typeface="Arial" charset="0"/>
              <a:buAutoNum type="arabicPeriod"/>
            </a:pPr>
            <a:r>
              <a:rPr lang="tr-TR" sz="2000" dirty="0"/>
              <a:t>Yaz-Kış haftanın her günü 7:00 ile 20:00 saatleri arası hizmet vermektedir.</a:t>
            </a:r>
          </a:p>
          <a:p>
            <a:pPr marL="457200" indent="-457200" algn="just">
              <a:buSzPct val="100000"/>
              <a:buFont typeface="Arial" charset="0"/>
              <a:buAutoNum type="arabicPeriod"/>
            </a:pPr>
            <a:r>
              <a:rPr lang="tr-TR" sz="2000" dirty="0"/>
              <a:t>Havuzumuz 6 kulvar ve 50 m uzunluğunda olup, yaz-kış ısıtma sistemine sahiptir. suyun sıcaklığı yaz-kış ortalama 28 derecedir.</a:t>
            </a:r>
          </a:p>
          <a:p>
            <a:pPr marL="457200" indent="-457200" algn="just">
              <a:buSzPct val="100000"/>
              <a:buFont typeface="Arial" charset="0"/>
              <a:buAutoNum type="arabicPeriod"/>
            </a:pPr>
            <a:r>
              <a:rPr lang="tr-TR" sz="2000" dirty="0"/>
              <a:t>Ziraat Bankası tarafından verilen öğrenci kimliğinizle başvurup 3 </a:t>
            </a:r>
            <a:r>
              <a:rPr lang="tr-TR" sz="2000" dirty="0" err="1"/>
              <a:t>tl</a:t>
            </a:r>
            <a:r>
              <a:rPr lang="tr-TR" sz="2000" dirty="0"/>
              <a:t> ücret karşılığı yüzme havuzundan yararlanabilirsiniz. </a:t>
            </a:r>
          </a:p>
          <a:p>
            <a:pPr marL="457200" indent="-457200" algn="just">
              <a:buSzPct val="100000"/>
              <a:buFont typeface="Arial" charset="0"/>
              <a:buAutoNum type="arabicPeriod"/>
            </a:pPr>
            <a:r>
              <a:rPr lang="tr-TR" sz="2000" dirty="0"/>
              <a:t>Seans sistemi geçerli olup bir seans 1 saat 30 dakikadır.</a:t>
            </a:r>
          </a:p>
          <a:p>
            <a:pPr marL="457200" indent="-457200" algn="just">
              <a:buSzPct val="100000"/>
              <a:buFont typeface="Arial" charset="0"/>
              <a:buAutoNum type="arabicPeriod"/>
            </a:pPr>
            <a:r>
              <a:rPr lang="tr-TR" sz="2000" dirty="0"/>
              <a:t>Havuzdan hangi gün ve saatlerde yararlanabileceğinizi (aylık programı ) yüzme havuzundan öğrenebilirsiniz.</a:t>
            </a:r>
          </a:p>
          <a:p>
            <a:pPr marL="457200" indent="-457200" algn="just">
              <a:buSzPct val="100000"/>
              <a:buFont typeface="Arial" charset="0"/>
              <a:buAutoNum type="arabicPeriod"/>
            </a:pPr>
            <a:r>
              <a:rPr lang="tr-TR" sz="2000" dirty="0"/>
              <a:t>Ayrıca Yüzme Havuzunun Güncellenen Programları Sağlık Kültür ve Spor Daire Başkanlığı adı altında internetten yayınlanmaktadır.</a:t>
            </a:r>
          </a:p>
          <a:p>
            <a:pPr marL="457200" indent="-457200">
              <a:buSzPct val="100000"/>
              <a:buFont typeface="Arial" charset="0"/>
              <a:buAutoNum type="arabicPeriod"/>
            </a:pPr>
            <a:endParaRPr lang="tr-TR" sz="1800" dirty="0"/>
          </a:p>
          <a:p>
            <a:pPr marL="457200" indent="-457200">
              <a:buFont typeface="Arial" charset="0"/>
              <a:buAutoNum type="arabicPeriod"/>
            </a:pPr>
            <a:endParaRPr lang="tr-TR" sz="1800" dirty="0"/>
          </a:p>
        </p:txBody>
      </p:sp>
      <p:sp>
        <p:nvSpPr>
          <p:cNvPr id="16386" name="AutoShape 3"/>
          <p:cNvSpPr>
            <a:spLocks noGrp="1" noChangeArrowheads="1"/>
          </p:cNvSpPr>
          <p:nvPr>
            <p:ph type="title"/>
          </p:nvPr>
        </p:nvSpPr>
        <p:spPr/>
        <p:txBody>
          <a:bodyPr/>
          <a:lstStyle/>
          <a:p>
            <a:pPr algn="ctr" eaLnBrk="1" hangingPunct="1"/>
            <a:r>
              <a:rPr lang="tr-TR" sz="3200"/>
              <a:t>ÖZDEMİR SABANCI KAPALI YÜZME HAVUZU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4450">
                                            <p:txEl>
                                              <p:pRg st="0" end="0"/>
                                            </p:txEl>
                                          </p:spTgt>
                                        </p:tgtEl>
                                        <p:attrNameLst>
                                          <p:attrName>style.visibility</p:attrName>
                                        </p:attrNameLst>
                                      </p:cBhvr>
                                      <p:to>
                                        <p:strVal val="visible"/>
                                      </p:to>
                                    </p:set>
                                    <p:animEffect transition="in" filter="slide(fromBottom)">
                                      <p:cBhvr>
                                        <p:cTn id="7" dur="500"/>
                                        <p:tgtEl>
                                          <p:spTgt spid="1044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04450">
                                            <p:txEl>
                                              <p:pRg st="1" end="1"/>
                                            </p:txEl>
                                          </p:spTgt>
                                        </p:tgtEl>
                                        <p:attrNameLst>
                                          <p:attrName>style.visibility</p:attrName>
                                        </p:attrNameLst>
                                      </p:cBhvr>
                                      <p:to>
                                        <p:strVal val="visible"/>
                                      </p:to>
                                    </p:set>
                                    <p:animEffect transition="in" filter="slide(fromBottom)">
                                      <p:cBhvr>
                                        <p:cTn id="12" dur="500"/>
                                        <p:tgtEl>
                                          <p:spTgt spid="1044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04450">
                                            <p:txEl>
                                              <p:pRg st="2" end="2"/>
                                            </p:txEl>
                                          </p:spTgt>
                                        </p:tgtEl>
                                        <p:attrNameLst>
                                          <p:attrName>style.visibility</p:attrName>
                                        </p:attrNameLst>
                                      </p:cBhvr>
                                      <p:to>
                                        <p:strVal val="visible"/>
                                      </p:to>
                                    </p:set>
                                    <p:animEffect transition="in" filter="slide(fromBottom)">
                                      <p:cBhvr>
                                        <p:cTn id="17" dur="500"/>
                                        <p:tgtEl>
                                          <p:spTgt spid="1044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104450">
                                            <p:txEl>
                                              <p:pRg st="3" end="3"/>
                                            </p:txEl>
                                          </p:spTgt>
                                        </p:tgtEl>
                                        <p:attrNameLst>
                                          <p:attrName>style.visibility</p:attrName>
                                        </p:attrNameLst>
                                      </p:cBhvr>
                                      <p:to>
                                        <p:strVal val="visible"/>
                                      </p:to>
                                    </p:set>
                                    <p:animEffect transition="in" filter="slide(fromBottom)">
                                      <p:cBhvr>
                                        <p:cTn id="22" dur="500"/>
                                        <p:tgtEl>
                                          <p:spTgt spid="10445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104450">
                                            <p:txEl>
                                              <p:pRg st="4" end="4"/>
                                            </p:txEl>
                                          </p:spTgt>
                                        </p:tgtEl>
                                        <p:attrNameLst>
                                          <p:attrName>style.visibility</p:attrName>
                                        </p:attrNameLst>
                                      </p:cBhvr>
                                      <p:to>
                                        <p:strVal val="visible"/>
                                      </p:to>
                                    </p:set>
                                    <p:animEffect transition="in" filter="slide(fromBottom)">
                                      <p:cBhvr>
                                        <p:cTn id="27" dur="500"/>
                                        <p:tgtEl>
                                          <p:spTgt spid="10445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104450">
                                            <p:txEl>
                                              <p:pRg st="5" end="5"/>
                                            </p:txEl>
                                          </p:spTgt>
                                        </p:tgtEl>
                                        <p:attrNameLst>
                                          <p:attrName>style.visibility</p:attrName>
                                        </p:attrNameLst>
                                      </p:cBhvr>
                                      <p:to>
                                        <p:strVal val="visible"/>
                                      </p:to>
                                    </p:set>
                                    <p:animEffect transition="in" filter="slide(fromBottom)">
                                      <p:cBhvr>
                                        <p:cTn id="32" dur="500"/>
                                        <p:tgtEl>
                                          <p:spTgt spid="10445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2 İçerik Yer Tutucusu"/>
          <p:cNvSpPr>
            <a:spLocks noGrp="1"/>
          </p:cNvSpPr>
          <p:nvPr>
            <p:ph idx="1"/>
          </p:nvPr>
        </p:nvSpPr>
        <p:spPr/>
        <p:txBody>
          <a:bodyPr/>
          <a:lstStyle/>
          <a:p>
            <a:pPr eaLnBrk="1" hangingPunct="1"/>
            <a:r>
              <a:rPr lang="tr-TR" smtClean="0"/>
              <a:t>5098 m² KULLANIM ALANI</a:t>
            </a:r>
          </a:p>
          <a:p>
            <a:pPr eaLnBrk="1" hangingPunct="1"/>
            <a:endParaRPr lang="tr-TR" smtClean="0"/>
          </a:p>
        </p:txBody>
      </p:sp>
      <p:sp>
        <p:nvSpPr>
          <p:cNvPr id="17410" name="AutoShape 3"/>
          <p:cNvSpPr>
            <a:spLocks noGrp="1" noChangeArrowheads="1"/>
          </p:cNvSpPr>
          <p:nvPr>
            <p:ph type="title"/>
          </p:nvPr>
        </p:nvSpPr>
        <p:spPr/>
        <p:txBody>
          <a:bodyPr/>
          <a:lstStyle/>
          <a:p>
            <a:pPr algn="ctr" eaLnBrk="1" hangingPunct="1"/>
            <a:r>
              <a:rPr lang="tr-TR" sz="3200"/>
              <a:t>LÜTFULLAH AKSUNGUR SPOR SALONU</a:t>
            </a:r>
          </a:p>
        </p:txBody>
      </p:sp>
      <p:pic>
        <p:nvPicPr>
          <p:cNvPr id="5" name="Picture 3" descr="C:\Users\cem\Desktop\ÜNİVERSİTE TANITIM\lütfullah aksungur\hentbol3.jpg"/>
          <p:cNvPicPr>
            <a:picLocks noChangeAspect="1" noChangeArrowheads="1"/>
          </p:cNvPicPr>
          <p:nvPr/>
        </p:nvPicPr>
        <p:blipFill>
          <a:blip r:embed="rId2" cstate="print"/>
          <a:srcRect/>
          <a:stretch>
            <a:fillRect/>
          </a:stretch>
        </p:blipFill>
        <p:spPr bwMode="auto">
          <a:xfrm>
            <a:off x="4381488" y="3500438"/>
            <a:ext cx="6165808" cy="30718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412" name="Picture 2" descr="C:\Users\User\Desktop\tesisler\100_4845.JPG"/>
          <p:cNvPicPr>
            <a:picLocks noChangeAspect="1" noChangeArrowheads="1"/>
          </p:cNvPicPr>
          <p:nvPr/>
        </p:nvPicPr>
        <p:blipFill>
          <a:blip r:embed="rId3" cstate="print"/>
          <a:srcRect/>
          <a:stretch>
            <a:fillRect/>
          </a:stretch>
        </p:blipFill>
        <p:spPr bwMode="auto">
          <a:xfrm>
            <a:off x="2360614" y="2852738"/>
            <a:ext cx="2871787" cy="273685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3"/>
          <p:cNvSpPr>
            <a:spLocks noGrp="1" noChangeArrowheads="1"/>
          </p:cNvSpPr>
          <p:nvPr>
            <p:ph type="title"/>
          </p:nvPr>
        </p:nvSpPr>
        <p:spPr/>
        <p:txBody>
          <a:bodyPr/>
          <a:lstStyle/>
          <a:p>
            <a:r>
              <a:rPr lang="tr-TR" smtClean="0"/>
              <a:t>LÜTFULLAH AKSUNGUR SPOR SALONU</a:t>
            </a:r>
          </a:p>
        </p:txBody>
      </p:sp>
      <p:pic>
        <p:nvPicPr>
          <p:cNvPr id="18435" name="Picture 4" descr="C:\Users\User\Desktop\tesisler\100_4855.JPG"/>
          <p:cNvPicPr>
            <a:picLocks noChangeAspect="1" noChangeArrowheads="1"/>
          </p:cNvPicPr>
          <p:nvPr/>
        </p:nvPicPr>
        <p:blipFill>
          <a:blip r:embed="rId2" cstate="print"/>
          <a:srcRect/>
          <a:stretch>
            <a:fillRect/>
          </a:stretch>
        </p:blipFill>
        <p:spPr bwMode="auto">
          <a:xfrm>
            <a:off x="2423593" y="3356992"/>
            <a:ext cx="3913187" cy="2794000"/>
          </a:xfrm>
          <a:prstGeom prst="rect">
            <a:avLst/>
          </a:prstGeom>
          <a:noFill/>
          <a:ln w="9525">
            <a:noFill/>
            <a:miter lim="800000"/>
            <a:headEnd/>
            <a:tailEnd/>
          </a:ln>
        </p:spPr>
      </p:pic>
      <p:sp>
        <p:nvSpPr>
          <p:cNvPr id="18433" name="2 İçerik Yer Tutucusu"/>
          <p:cNvSpPr>
            <a:spLocks noGrp="1"/>
          </p:cNvSpPr>
          <p:nvPr>
            <p:ph idx="1"/>
          </p:nvPr>
        </p:nvSpPr>
        <p:spPr/>
        <p:txBody>
          <a:bodyPr/>
          <a:lstStyle/>
          <a:p>
            <a:r>
              <a:rPr lang="tr-TR" smtClean="0"/>
              <a:t>5098 m² KULLANIM ALANI</a:t>
            </a:r>
          </a:p>
          <a:p>
            <a:endParaRPr lang="tr-TR" dirty="0" smtClean="0"/>
          </a:p>
        </p:txBody>
      </p:sp>
      <p:pic>
        <p:nvPicPr>
          <p:cNvPr id="18436" name="Picture 3" descr="C:\Users\User\Desktop\tesisler\100_4854.JPG"/>
          <p:cNvPicPr>
            <a:picLocks noChangeAspect="1" noChangeArrowheads="1"/>
          </p:cNvPicPr>
          <p:nvPr/>
        </p:nvPicPr>
        <p:blipFill>
          <a:blip r:embed="rId3" cstate="print"/>
          <a:srcRect/>
          <a:stretch>
            <a:fillRect/>
          </a:stretch>
        </p:blipFill>
        <p:spPr bwMode="auto">
          <a:xfrm>
            <a:off x="6953250" y="2857500"/>
            <a:ext cx="3170238" cy="2928938"/>
          </a:xfrm>
          <a:prstGeom prst="rect">
            <a:avLst/>
          </a:prstGeom>
          <a:noFill/>
          <a:ln w="9525">
            <a:noFill/>
            <a:miter lim="800000"/>
            <a:headEnd/>
            <a:tailEnd/>
          </a:ln>
        </p:spPr>
      </p:pic>
      <p:pic>
        <p:nvPicPr>
          <p:cNvPr id="8" name="7 Resim" descr="100_4853.JPG"/>
          <p:cNvPicPr>
            <a:picLocks noChangeAspect="1"/>
          </p:cNvPicPr>
          <p:nvPr/>
        </p:nvPicPr>
        <p:blipFill>
          <a:blip r:embed="rId4" cstate="print"/>
          <a:stretch>
            <a:fillRect/>
          </a:stretch>
        </p:blipFill>
        <p:spPr>
          <a:xfrm>
            <a:off x="1524000" y="0"/>
            <a:ext cx="9144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2 İçerik Yer Tutucusu"/>
          <p:cNvSpPr>
            <a:spLocks noGrp="1"/>
          </p:cNvSpPr>
          <p:nvPr>
            <p:ph idx="1"/>
          </p:nvPr>
        </p:nvSpPr>
        <p:spPr/>
        <p:txBody>
          <a:bodyPr/>
          <a:lstStyle/>
          <a:p>
            <a:pPr marL="457200" indent="-457200" algn="just">
              <a:buSzPct val="100000"/>
              <a:buFont typeface="Arial" charset="0"/>
              <a:buAutoNum type="arabicPeriod"/>
            </a:pPr>
            <a:r>
              <a:rPr lang="tr-TR" sz="2000" dirty="0"/>
              <a:t>Spor salonu içerisinde müsabaka salonu, antrenman salonu, masatenisi salonu bulunmaktadır.</a:t>
            </a:r>
          </a:p>
          <a:p>
            <a:pPr marL="457200" indent="-457200" algn="just">
              <a:buSzPct val="100000"/>
              <a:buFont typeface="Arial" charset="0"/>
              <a:buAutoNum type="arabicPeriod"/>
            </a:pPr>
            <a:r>
              <a:rPr lang="tr-TR" sz="2000" dirty="0"/>
              <a:t>Salonlardan öğrenci kimliklerinizi göstermek sureti ile ücretsiz olarak yararlanabilirsiniz. </a:t>
            </a:r>
          </a:p>
          <a:p>
            <a:pPr marL="457200" indent="-457200" algn="just">
              <a:buSzPct val="100000"/>
              <a:buFont typeface="Arial" charset="0"/>
              <a:buAutoNum type="arabicPeriod"/>
            </a:pPr>
            <a:r>
              <a:rPr lang="tr-TR" sz="2000" dirty="0"/>
              <a:t>Salonlardan bu hafta </a:t>
            </a:r>
            <a:r>
              <a:rPr lang="tr-TR" sz="2000" dirty="0" err="1"/>
              <a:t>BESYO’da</a:t>
            </a:r>
            <a:r>
              <a:rPr lang="tr-TR" sz="2000" dirty="0"/>
              <a:t> kayıtları yapılmakta olan İsteğe Bağlı Dersler sırasında ya da Bireysel Kullanım Saatlerinde, (dilerseniz arkadaşlarınızla birlikte dilerseniz bireysel olarak ) yararlanabilirsiniz. </a:t>
            </a:r>
          </a:p>
          <a:p>
            <a:pPr marL="457200" indent="-457200" algn="just">
              <a:buSzPct val="100000"/>
              <a:buFont typeface="Arial" charset="0"/>
              <a:buAutoNum type="arabicPeriod"/>
            </a:pPr>
            <a:endParaRPr lang="tr-TR" sz="2000" dirty="0"/>
          </a:p>
          <a:p>
            <a:pPr marL="457200" indent="-457200" algn="just">
              <a:buSzPct val="100000"/>
              <a:buFont typeface="Arial" charset="0"/>
              <a:buAutoNum type="arabicPeriod"/>
            </a:pPr>
            <a:endParaRPr lang="tr-TR" sz="2000" dirty="0"/>
          </a:p>
        </p:txBody>
      </p:sp>
      <p:sp>
        <p:nvSpPr>
          <p:cNvPr id="19458" name="AutoShape 3"/>
          <p:cNvSpPr>
            <a:spLocks noGrp="1" noChangeArrowheads="1"/>
          </p:cNvSpPr>
          <p:nvPr>
            <p:ph type="title"/>
          </p:nvPr>
        </p:nvSpPr>
        <p:spPr/>
        <p:txBody>
          <a:bodyPr/>
          <a:lstStyle/>
          <a:p>
            <a:pPr algn="ctr" eaLnBrk="1" hangingPunct="1"/>
            <a:r>
              <a:rPr lang="tr-TR" sz="3200"/>
              <a:t>LÜTFULLAH AKSUNGUR SPOR SALONU</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7522">
                                            <p:txEl>
                                              <p:pRg st="0" end="0"/>
                                            </p:txEl>
                                          </p:spTgt>
                                        </p:tgtEl>
                                        <p:attrNameLst>
                                          <p:attrName>style.visibility</p:attrName>
                                        </p:attrNameLst>
                                      </p:cBhvr>
                                      <p:to>
                                        <p:strVal val="visible"/>
                                      </p:to>
                                    </p:set>
                                    <p:animEffect transition="in" filter="slide(fromBottom)">
                                      <p:cBhvr>
                                        <p:cTn id="7" dur="500"/>
                                        <p:tgtEl>
                                          <p:spTgt spid="1075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07522">
                                            <p:txEl>
                                              <p:pRg st="1" end="1"/>
                                            </p:txEl>
                                          </p:spTgt>
                                        </p:tgtEl>
                                        <p:attrNameLst>
                                          <p:attrName>style.visibility</p:attrName>
                                        </p:attrNameLst>
                                      </p:cBhvr>
                                      <p:to>
                                        <p:strVal val="visible"/>
                                      </p:to>
                                    </p:set>
                                    <p:animEffect transition="in" filter="slide(fromBottom)">
                                      <p:cBhvr>
                                        <p:cTn id="12" dur="500"/>
                                        <p:tgtEl>
                                          <p:spTgt spid="1075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07522">
                                            <p:txEl>
                                              <p:pRg st="2" end="2"/>
                                            </p:txEl>
                                          </p:spTgt>
                                        </p:tgtEl>
                                        <p:attrNameLst>
                                          <p:attrName>style.visibility</p:attrName>
                                        </p:attrNameLst>
                                      </p:cBhvr>
                                      <p:to>
                                        <p:strVal val="visible"/>
                                      </p:to>
                                    </p:set>
                                    <p:animEffect transition="in" filter="slide(fromBottom)">
                                      <p:cBhvr>
                                        <p:cTn id="17" dur="500"/>
                                        <p:tgtEl>
                                          <p:spTgt spid="1075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2 İçerik Yer Tutucusu"/>
          <p:cNvSpPr>
            <a:spLocks noGrp="1"/>
          </p:cNvSpPr>
          <p:nvPr>
            <p:ph idx="1"/>
          </p:nvPr>
        </p:nvSpPr>
        <p:spPr/>
        <p:txBody>
          <a:bodyPr/>
          <a:lstStyle/>
          <a:p>
            <a:pPr algn="just" eaLnBrk="1" hangingPunct="1"/>
            <a:r>
              <a:rPr lang="tr-TR" smtClean="0"/>
              <a:t>5250 m² KULLANIM ALANI</a:t>
            </a:r>
          </a:p>
          <a:p>
            <a:pPr eaLnBrk="1" hangingPunct="1"/>
            <a:endParaRPr lang="tr-TR" smtClean="0"/>
          </a:p>
        </p:txBody>
      </p:sp>
      <p:sp>
        <p:nvSpPr>
          <p:cNvPr id="20482" name="AutoShape 3"/>
          <p:cNvSpPr>
            <a:spLocks noGrp="1" noChangeArrowheads="1"/>
          </p:cNvSpPr>
          <p:nvPr>
            <p:ph type="title"/>
          </p:nvPr>
        </p:nvSpPr>
        <p:spPr/>
        <p:txBody>
          <a:bodyPr/>
          <a:lstStyle/>
          <a:p>
            <a:pPr algn="ctr" eaLnBrk="1" hangingPunct="1"/>
            <a:r>
              <a:rPr lang="tr-TR" sz="3200"/>
              <a:t>SAKIP SABANCI SPOR VE SERGİ</a:t>
            </a:r>
            <a:br>
              <a:rPr lang="tr-TR" sz="3200"/>
            </a:br>
            <a:r>
              <a:rPr lang="tr-TR" sz="3200"/>
              <a:t> SARAYI</a:t>
            </a:r>
          </a:p>
        </p:txBody>
      </p:sp>
      <p:pic>
        <p:nvPicPr>
          <p:cNvPr id="20483" name="Picture 2" descr="C:\Users\User\Desktop\tesisler\100_4872.JPG"/>
          <p:cNvPicPr>
            <a:picLocks noChangeAspect="1" noChangeArrowheads="1"/>
          </p:cNvPicPr>
          <p:nvPr/>
        </p:nvPicPr>
        <p:blipFill>
          <a:blip r:embed="rId2" cstate="print"/>
          <a:srcRect/>
          <a:stretch>
            <a:fillRect/>
          </a:stretch>
        </p:blipFill>
        <p:spPr bwMode="auto">
          <a:xfrm>
            <a:off x="4079876" y="3141664"/>
            <a:ext cx="4608513" cy="3455987"/>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2 İçerik Yer Tutucusu"/>
          <p:cNvSpPr>
            <a:spLocks noGrp="1"/>
          </p:cNvSpPr>
          <p:nvPr>
            <p:ph idx="1"/>
          </p:nvPr>
        </p:nvSpPr>
        <p:spPr/>
        <p:txBody>
          <a:bodyPr/>
          <a:lstStyle/>
          <a:p>
            <a:pPr algn="just" eaLnBrk="1" hangingPunct="1"/>
            <a:r>
              <a:rPr lang="tr-TR" smtClean="0"/>
              <a:t>5250 m² KULLANIM ALANI</a:t>
            </a:r>
          </a:p>
          <a:p>
            <a:pPr eaLnBrk="1" hangingPunct="1"/>
            <a:endParaRPr lang="tr-TR" smtClean="0"/>
          </a:p>
        </p:txBody>
      </p:sp>
      <p:sp>
        <p:nvSpPr>
          <p:cNvPr id="21506" name="AutoShape 3"/>
          <p:cNvSpPr>
            <a:spLocks noGrp="1" noChangeArrowheads="1"/>
          </p:cNvSpPr>
          <p:nvPr>
            <p:ph type="title"/>
          </p:nvPr>
        </p:nvSpPr>
        <p:spPr/>
        <p:txBody>
          <a:bodyPr/>
          <a:lstStyle/>
          <a:p>
            <a:pPr algn="ctr" eaLnBrk="1" hangingPunct="1"/>
            <a:r>
              <a:rPr lang="tr-TR" sz="3200"/>
              <a:t>SAKIP SABANCI SPOR VE SERGİ</a:t>
            </a:r>
            <a:br>
              <a:rPr lang="tr-TR" sz="3200"/>
            </a:br>
            <a:r>
              <a:rPr lang="tr-TR" sz="3200"/>
              <a:t> SARAYI</a:t>
            </a:r>
          </a:p>
        </p:txBody>
      </p:sp>
      <p:pic>
        <p:nvPicPr>
          <p:cNvPr id="21507" name="Picture 3" descr="C:\Users\User\Desktop\tesisler\100_4875.JPG"/>
          <p:cNvPicPr>
            <a:picLocks noChangeAspect="1" noChangeArrowheads="1"/>
          </p:cNvPicPr>
          <p:nvPr/>
        </p:nvPicPr>
        <p:blipFill>
          <a:blip r:embed="rId2" cstate="print"/>
          <a:srcRect/>
          <a:stretch>
            <a:fillRect/>
          </a:stretch>
        </p:blipFill>
        <p:spPr bwMode="auto">
          <a:xfrm>
            <a:off x="2424113" y="3087688"/>
            <a:ext cx="3816350" cy="2862262"/>
          </a:xfrm>
          <a:prstGeom prst="rect">
            <a:avLst/>
          </a:prstGeom>
          <a:noFill/>
          <a:ln w="9525">
            <a:noFill/>
            <a:miter lim="800000"/>
            <a:headEnd/>
            <a:tailEnd/>
          </a:ln>
        </p:spPr>
      </p:pic>
      <p:pic>
        <p:nvPicPr>
          <p:cNvPr id="21508" name="Picture 4" descr="C:\Users\User\Desktop\tesisler\100_4880.JPG"/>
          <p:cNvPicPr>
            <a:picLocks noChangeAspect="1" noChangeArrowheads="1"/>
          </p:cNvPicPr>
          <p:nvPr/>
        </p:nvPicPr>
        <p:blipFill>
          <a:blip r:embed="rId3" cstate="print"/>
          <a:srcRect/>
          <a:stretch>
            <a:fillRect/>
          </a:stretch>
        </p:blipFill>
        <p:spPr bwMode="auto">
          <a:xfrm>
            <a:off x="6527801" y="3068638"/>
            <a:ext cx="3840163" cy="2881312"/>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AutoShape 3"/>
          <p:cNvSpPr>
            <a:spLocks noGrp="1" noChangeArrowheads="1"/>
          </p:cNvSpPr>
          <p:nvPr>
            <p:ph type="title"/>
          </p:nvPr>
        </p:nvSpPr>
        <p:spPr/>
        <p:txBody>
          <a:bodyPr/>
          <a:lstStyle/>
          <a:p>
            <a:pPr algn="ctr" eaLnBrk="1" hangingPunct="1"/>
            <a:r>
              <a:rPr lang="tr-TR" sz="3200"/>
              <a:t>SAKIP SABANCI SPOR VE SERGİ</a:t>
            </a:r>
            <a:br>
              <a:rPr lang="tr-TR" sz="3200"/>
            </a:br>
            <a:r>
              <a:rPr lang="tr-TR" sz="3200"/>
              <a:t> SARAYI</a:t>
            </a:r>
          </a:p>
        </p:txBody>
      </p:sp>
      <p:sp>
        <p:nvSpPr>
          <p:cNvPr id="110595" name="2 İçerik Yer Tutucusu"/>
          <p:cNvSpPr>
            <a:spLocks noGrp="1"/>
          </p:cNvSpPr>
          <p:nvPr>
            <p:ph idx="1"/>
          </p:nvPr>
        </p:nvSpPr>
        <p:spPr>
          <a:xfrm>
            <a:off x="2362201" y="2362200"/>
            <a:ext cx="7693025" cy="4019550"/>
          </a:xfrm>
        </p:spPr>
        <p:txBody>
          <a:bodyPr/>
          <a:lstStyle/>
          <a:p>
            <a:pPr marL="457200" indent="-457200" algn="just">
              <a:buSzPct val="100000"/>
              <a:buFont typeface="Arial" charset="0"/>
              <a:buAutoNum type="arabicPeriod"/>
            </a:pPr>
            <a:r>
              <a:rPr lang="tr-TR" sz="2000"/>
              <a:t>Bu salon içerisinde ayrı ayrı bölünmüş halde Basketbol, Voleybol ve Hentbol veya isteğe bağlı olarak Futsal oynamaya müsait sahalar bulunmaktadır.</a:t>
            </a:r>
          </a:p>
          <a:p>
            <a:pPr marL="457200" indent="-457200" algn="just">
              <a:buSzPct val="100000"/>
              <a:buFont typeface="Arial" charset="0"/>
              <a:buAutoNum type="arabicPeriod"/>
            </a:pPr>
            <a:r>
              <a:rPr lang="tr-TR" sz="2000"/>
              <a:t>Salon içerisinde Tırmanma Duvarı olup bunların ikisi basit parkur diğeri zor parkur olarak adlandırılan duvarlardır. Bunlardan yararlanmak isteyenler BESYO’dan yardım alabilirler.  </a:t>
            </a:r>
          </a:p>
          <a:p>
            <a:pPr marL="457200" indent="-457200" algn="just">
              <a:buSzPct val="100000"/>
              <a:buFont typeface="Arial" charset="0"/>
              <a:buAutoNum type="arabicPeriod"/>
            </a:pPr>
            <a:r>
              <a:rPr lang="tr-TR" sz="2000"/>
              <a:t>Bu salonlardan yine bireysel kullanma saatlerinde veya BESYO’dan kayıt yaptıracağınız isteğe bağlı dersler sırasında yararlanabilirsiniz. </a:t>
            </a:r>
          </a:p>
          <a:p>
            <a:pPr marL="457200" indent="-457200" algn="just">
              <a:buSzPct val="100000"/>
              <a:buFont typeface="Arial" charset="0"/>
              <a:buAutoNum type="arabicPeriod"/>
            </a:pPr>
            <a:r>
              <a:rPr lang="tr-TR" sz="2000"/>
              <a:t>Bu salonlardan tüm öğrencilerimiz kimliklerini göstermek suretiyle ücretsiz olarak yararlanabilirler.</a:t>
            </a:r>
          </a:p>
          <a:p>
            <a:pPr marL="457200" indent="-457200" algn="just">
              <a:buSzPct val="100000"/>
              <a:buFont typeface="Arial" charset="0"/>
              <a:buAutoNum type="arabicPeriod"/>
            </a:pPr>
            <a:endParaRPr lang="tr-TR" sz="2000"/>
          </a:p>
          <a:p>
            <a:pPr marL="457200" indent="-457200" algn="just">
              <a:buSzPct val="100000"/>
              <a:buFont typeface="Arial" charset="0"/>
              <a:buAutoNum type="arabicPeriod"/>
            </a:pPr>
            <a:endParaRPr lang="tr-TR" sz="20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animEffect transition="in" filter="slide(fromBottom)">
                                      <p:cBhvr>
                                        <p:cTn id="7" dur="500"/>
                                        <p:tgtEl>
                                          <p:spTgt spid="1105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10595">
                                            <p:txEl>
                                              <p:pRg st="1" end="1"/>
                                            </p:txEl>
                                          </p:spTgt>
                                        </p:tgtEl>
                                        <p:attrNameLst>
                                          <p:attrName>style.visibility</p:attrName>
                                        </p:attrNameLst>
                                      </p:cBhvr>
                                      <p:to>
                                        <p:strVal val="visible"/>
                                      </p:to>
                                    </p:set>
                                    <p:animEffect transition="in" filter="slide(fromBottom)">
                                      <p:cBhvr>
                                        <p:cTn id="12" dur="500"/>
                                        <p:tgtEl>
                                          <p:spTgt spid="1105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10595">
                                            <p:txEl>
                                              <p:pRg st="2" end="2"/>
                                            </p:txEl>
                                          </p:spTgt>
                                        </p:tgtEl>
                                        <p:attrNameLst>
                                          <p:attrName>style.visibility</p:attrName>
                                        </p:attrNameLst>
                                      </p:cBhvr>
                                      <p:to>
                                        <p:strVal val="visible"/>
                                      </p:to>
                                    </p:set>
                                    <p:animEffect transition="in" filter="slide(fromBottom)">
                                      <p:cBhvr>
                                        <p:cTn id="17" dur="500"/>
                                        <p:tgtEl>
                                          <p:spTgt spid="1105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110595">
                                            <p:txEl>
                                              <p:pRg st="3" end="3"/>
                                            </p:txEl>
                                          </p:spTgt>
                                        </p:tgtEl>
                                        <p:attrNameLst>
                                          <p:attrName>style.visibility</p:attrName>
                                        </p:attrNameLst>
                                      </p:cBhvr>
                                      <p:to>
                                        <p:strVal val="visible"/>
                                      </p:to>
                                    </p:set>
                                    <p:animEffect transition="in" filter="slide(fromBottom)">
                                      <p:cBhvr>
                                        <p:cTn id="22" dur="500"/>
                                        <p:tgtEl>
                                          <p:spTgt spid="1105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2 İçerik Yer Tutucusu"/>
          <p:cNvSpPr>
            <a:spLocks noGrp="1"/>
          </p:cNvSpPr>
          <p:nvPr>
            <p:ph idx="1"/>
          </p:nvPr>
        </p:nvSpPr>
        <p:spPr/>
        <p:txBody>
          <a:bodyPr/>
          <a:lstStyle/>
          <a:p>
            <a:pPr eaLnBrk="1" hangingPunct="1"/>
            <a:r>
              <a:rPr lang="tr-TR" smtClean="0"/>
              <a:t>27369 m² KULLANIM ALANI</a:t>
            </a:r>
          </a:p>
          <a:p>
            <a:pPr eaLnBrk="1" hangingPunct="1"/>
            <a:endParaRPr lang="tr-TR" smtClean="0"/>
          </a:p>
        </p:txBody>
      </p:sp>
      <p:sp>
        <p:nvSpPr>
          <p:cNvPr id="23554" name="AutoShape 3"/>
          <p:cNvSpPr>
            <a:spLocks noGrp="1" noChangeArrowheads="1"/>
          </p:cNvSpPr>
          <p:nvPr>
            <p:ph type="title"/>
          </p:nvPr>
        </p:nvSpPr>
        <p:spPr/>
        <p:txBody>
          <a:bodyPr/>
          <a:lstStyle/>
          <a:p>
            <a:pPr algn="ctr" eaLnBrk="1" hangingPunct="1"/>
            <a:r>
              <a:rPr lang="tr-TR" sz="3200"/>
              <a:t>FUTBOL SAHASI – ATLETİZM PİSTİ</a:t>
            </a:r>
          </a:p>
        </p:txBody>
      </p:sp>
      <p:pic>
        <p:nvPicPr>
          <p:cNvPr id="23555" name="Picture 3" descr="C:\Users\User\Desktop\tesisler\100_4884.JPG"/>
          <p:cNvPicPr>
            <a:picLocks noChangeAspect="1" noChangeArrowheads="1"/>
          </p:cNvPicPr>
          <p:nvPr/>
        </p:nvPicPr>
        <p:blipFill>
          <a:blip r:embed="rId2" cstate="print"/>
          <a:srcRect/>
          <a:stretch>
            <a:fillRect/>
          </a:stretch>
        </p:blipFill>
        <p:spPr bwMode="auto">
          <a:xfrm>
            <a:off x="3935413" y="2852739"/>
            <a:ext cx="5003800" cy="3749675"/>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 xmlns:a16="http://schemas.microsoft.com/office/drawing/2014/main" id="{412EC002-BC4F-46A9-96FC-AFB9170FF3AC}"/>
              </a:ext>
            </a:extLst>
          </p:cNvPr>
          <p:cNvSpPr>
            <a:spLocks noGrp="1"/>
          </p:cNvSpPr>
          <p:nvPr>
            <p:ph idx="1"/>
          </p:nvPr>
        </p:nvSpPr>
        <p:spPr>
          <a:xfrm>
            <a:off x="1260390" y="2224216"/>
            <a:ext cx="10931610" cy="3731741"/>
          </a:xfrm>
        </p:spPr>
        <p:txBody>
          <a:bodyPr>
            <a:noAutofit/>
          </a:bodyPr>
          <a:lstStyle/>
          <a:p>
            <a:pPr>
              <a:lnSpc>
                <a:spcPct val="150000"/>
              </a:lnSpc>
            </a:pPr>
            <a:r>
              <a:rPr lang="tr-TR" sz="3200" dirty="0" smtClean="0">
                <a:solidFill>
                  <a:schemeClr val="tx1"/>
                </a:solidFill>
                <a:latin typeface="Arial" panose="020B0604020202020204" pitchFamily="34" charset="0"/>
                <a:cs typeface="Arial" panose="020B0604020202020204" pitchFamily="34" charset="0"/>
              </a:rPr>
              <a:t>Bağımlılıkta risk </a:t>
            </a:r>
            <a:r>
              <a:rPr lang="tr-TR" sz="3200" dirty="0">
                <a:solidFill>
                  <a:schemeClr val="tx1"/>
                </a:solidFill>
                <a:latin typeface="Arial" panose="020B0604020202020204" pitchFamily="34" charset="0"/>
                <a:cs typeface="Arial" panose="020B0604020202020204" pitchFamily="34" charset="0"/>
              </a:rPr>
              <a:t>f</a:t>
            </a:r>
            <a:r>
              <a:rPr lang="tr-TR" sz="3200" dirty="0" smtClean="0">
                <a:solidFill>
                  <a:schemeClr val="tx1"/>
                </a:solidFill>
                <a:latin typeface="Arial" panose="020B0604020202020204" pitchFamily="34" charset="0"/>
                <a:cs typeface="Arial" panose="020B0604020202020204" pitchFamily="34" charset="0"/>
              </a:rPr>
              <a:t>aktörlerinden </a:t>
            </a:r>
            <a:r>
              <a:rPr lang="tr-TR" sz="3200" dirty="0">
                <a:solidFill>
                  <a:schemeClr val="tx1"/>
                </a:solidFill>
                <a:latin typeface="Arial" panose="020B0604020202020204" pitchFamily="34" charset="0"/>
                <a:cs typeface="Arial" panose="020B0604020202020204" pitchFamily="34" charset="0"/>
              </a:rPr>
              <a:t>b</a:t>
            </a:r>
            <a:r>
              <a:rPr lang="tr-TR" sz="3200" dirty="0" smtClean="0">
                <a:solidFill>
                  <a:schemeClr val="tx1"/>
                </a:solidFill>
                <a:latin typeface="Arial" panose="020B0604020202020204" pitchFamily="34" charset="0"/>
                <a:cs typeface="Arial" panose="020B0604020202020204" pitchFamily="34" charset="0"/>
              </a:rPr>
              <a:t>iri de; </a:t>
            </a:r>
            <a:r>
              <a:rPr lang="tr-TR" sz="3200" b="1" u="sng" dirty="0" smtClean="0">
                <a:solidFill>
                  <a:schemeClr val="tx1"/>
                </a:solidFill>
                <a:latin typeface="Arial" panose="020B0604020202020204" pitchFamily="34" charset="0"/>
                <a:cs typeface="Arial" panose="020B0604020202020204" pitchFamily="34" charset="0"/>
              </a:rPr>
              <a:t>bireylerin duygularını tanıyamaması</a:t>
            </a:r>
            <a:r>
              <a:rPr lang="tr-TR" sz="3200" dirty="0" smtClean="0">
                <a:solidFill>
                  <a:schemeClr val="tx1"/>
                </a:solidFill>
                <a:latin typeface="Arial" panose="020B0604020202020204" pitchFamily="34" charset="0"/>
                <a:cs typeface="Arial" panose="020B0604020202020204" pitchFamily="34" charset="0"/>
              </a:rPr>
              <a:t> ve </a:t>
            </a:r>
            <a:r>
              <a:rPr lang="tr-TR" sz="3200" b="1" u="sng" dirty="0" smtClean="0">
                <a:solidFill>
                  <a:schemeClr val="tx1"/>
                </a:solidFill>
                <a:latin typeface="Arial" panose="020B0604020202020204" pitchFamily="34" charset="0"/>
                <a:cs typeface="Arial" panose="020B0604020202020204" pitchFamily="34" charset="0"/>
              </a:rPr>
              <a:t>anlamlandıramamasıdır</a:t>
            </a:r>
            <a:r>
              <a:rPr lang="tr-TR" sz="3200" b="1" dirty="0" smtClean="0">
                <a:solidFill>
                  <a:schemeClr val="tx1"/>
                </a:solidFill>
                <a:latin typeface="Arial" panose="020B0604020202020204" pitchFamily="34" charset="0"/>
                <a:cs typeface="Arial" panose="020B0604020202020204" pitchFamily="34" charset="0"/>
              </a:rPr>
              <a:t>.</a:t>
            </a:r>
          </a:p>
          <a:p>
            <a:pPr marL="0" indent="0" algn="ctr">
              <a:lnSpc>
                <a:spcPct val="150000"/>
              </a:lnSpc>
              <a:buNone/>
            </a:pPr>
            <a:r>
              <a:rPr lang="tr-TR" sz="3200" dirty="0" smtClean="0">
                <a:solidFill>
                  <a:schemeClr val="tx1"/>
                </a:solidFill>
                <a:latin typeface="Arial" panose="020B0604020202020204" pitchFamily="34" charset="0"/>
                <a:cs typeface="Arial" panose="020B0604020202020204" pitchFamily="34" charset="0"/>
              </a:rPr>
              <a:t> </a:t>
            </a:r>
            <a:r>
              <a:rPr lang="tr-TR" sz="3200" b="1" dirty="0" smtClean="0">
                <a:solidFill>
                  <a:schemeClr val="tx1"/>
                </a:solidFill>
                <a:latin typeface="Arial" panose="020B0604020202020204" pitchFamily="34" charset="0"/>
                <a:cs typeface="Arial" panose="020B0604020202020204" pitchFamily="34" charset="0"/>
              </a:rPr>
              <a:t>Peki, </a:t>
            </a:r>
            <a:r>
              <a:rPr lang="tr-TR" sz="3600" b="1" dirty="0">
                <a:solidFill>
                  <a:schemeClr val="tx1"/>
                </a:solidFill>
                <a:latin typeface="Arial" panose="020B0604020202020204" pitchFamily="34" charset="0"/>
                <a:ea typeface="+mj-ea"/>
                <a:cs typeface="Arial" panose="020B0604020202020204" pitchFamily="34" charset="0"/>
              </a:rPr>
              <a:t>b</a:t>
            </a:r>
            <a:r>
              <a:rPr lang="tr-TR" sz="3600" b="1" dirty="0" smtClean="0">
                <a:solidFill>
                  <a:schemeClr val="tx1"/>
                </a:solidFill>
                <a:latin typeface="Arial" panose="020B0604020202020204" pitchFamily="34" charset="0"/>
                <a:ea typeface="+mj-ea"/>
                <a:cs typeface="Arial" panose="020B0604020202020204" pitchFamily="34" charset="0"/>
              </a:rPr>
              <a:t>ağımlılığı önlemede; </a:t>
            </a:r>
            <a:r>
              <a:rPr lang="tr-TR" sz="3600" b="1" dirty="0" smtClean="0">
                <a:solidFill>
                  <a:srgbClr val="C00000"/>
                </a:solidFill>
                <a:latin typeface="Arial" panose="020B0604020202020204" pitchFamily="34" charset="0"/>
                <a:ea typeface="+mj-ea"/>
                <a:cs typeface="Arial" panose="020B0604020202020204" pitchFamily="34" charset="0"/>
              </a:rPr>
              <a:t>duygularımızı tanıma ve anlamlandırma ne işe yarar?</a:t>
            </a:r>
            <a:endParaRPr lang="tr-TR" sz="32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40720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AutoShape 3"/>
          <p:cNvSpPr>
            <a:spLocks noGrp="1" noChangeArrowheads="1"/>
          </p:cNvSpPr>
          <p:nvPr>
            <p:ph type="title"/>
          </p:nvPr>
        </p:nvSpPr>
        <p:spPr/>
        <p:txBody>
          <a:bodyPr/>
          <a:lstStyle/>
          <a:p>
            <a:pPr algn="ctr" eaLnBrk="1" hangingPunct="1"/>
            <a:r>
              <a:rPr lang="tr-TR" sz="3200"/>
              <a:t>FUTBOL SAHASI – ATLETİZM PİSTİ</a:t>
            </a:r>
          </a:p>
        </p:txBody>
      </p:sp>
      <p:sp>
        <p:nvSpPr>
          <p:cNvPr id="112643" name="2 İçerik Yer Tutucusu"/>
          <p:cNvSpPr txBox="1">
            <a:spLocks/>
          </p:cNvSpPr>
          <p:nvPr/>
        </p:nvSpPr>
        <p:spPr bwMode="auto">
          <a:xfrm>
            <a:off x="2514601" y="2514601"/>
            <a:ext cx="7693025" cy="3724275"/>
          </a:xfrm>
          <a:prstGeom prst="rect">
            <a:avLst/>
          </a:prstGeom>
          <a:noFill/>
          <a:ln w="9525">
            <a:noFill/>
            <a:miter lim="800000"/>
            <a:headEnd/>
            <a:tailEnd/>
          </a:ln>
        </p:spPr>
        <p:txBody>
          <a:bodyPr/>
          <a:lstStyle/>
          <a:p>
            <a:pPr marL="457200" indent="-457200" algn="just">
              <a:spcBef>
                <a:spcPct val="20000"/>
              </a:spcBef>
              <a:buClr>
                <a:schemeClr val="tx1"/>
              </a:buClr>
              <a:buSzPct val="100000"/>
              <a:buFont typeface="Arial" charset="0"/>
              <a:buAutoNum type="arabicPeriod"/>
            </a:pPr>
            <a:r>
              <a:rPr lang="tr-TR" sz="2000"/>
              <a:t>Stadımız uluslararası standartlarda olup yine öğrencilerimizin kullanımına ücretsiz olarak sunulmuştur. </a:t>
            </a:r>
          </a:p>
          <a:p>
            <a:pPr marL="457200" indent="-457200" algn="just">
              <a:spcBef>
                <a:spcPct val="20000"/>
              </a:spcBef>
              <a:buClr>
                <a:schemeClr val="tx1"/>
              </a:buClr>
              <a:buSzPct val="100000"/>
              <a:buFont typeface="Arial" charset="0"/>
              <a:buAutoNum type="arabicPeriod"/>
            </a:pPr>
            <a:r>
              <a:rPr lang="tr-TR" sz="2000"/>
              <a:t>Stadımızda maç yapmak isteyen öğrencilerimizin bu isteklerini bir hafta önceden bir dilekçe ile spor müdürlüğüne bildirmeleri halinde saha, kullanıma uygun olduğu saatlerde öğrencilerimize tahsis edilmektedir.</a:t>
            </a:r>
          </a:p>
          <a:p>
            <a:pPr marL="457200" indent="-457200" algn="just">
              <a:spcBef>
                <a:spcPct val="20000"/>
              </a:spcBef>
              <a:buClr>
                <a:schemeClr val="tx1"/>
              </a:buClr>
              <a:buSzPct val="100000"/>
              <a:buFont typeface="Arial" charset="0"/>
              <a:buAutoNum type="arabicPeriod"/>
            </a:pPr>
            <a:r>
              <a:rPr lang="tr-TR" sz="2000"/>
              <a:t>Burada yine öğrencilerimizin ücretsiz olarak yararlanabileceği 400 m. Uzunluğunda Atletizm Pistimiz bulunmaktadır.</a:t>
            </a:r>
          </a:p>
          <a:p>
            <a:pPr marL="457200" indent="-457200" algn="just">
              <a:spcBef>
                <a:spcPct val="20000"/>
              </a:spcBef>
              <a:buClr>
                <a:schemeClr val="tx1"/>
              </a:buClr>
              <a:buSzPct val="100000"/>
              <a:buFont typeface="Arial" charset="0"/>
              <a:buAutoNum type="arabicPeriod"/>
            </a:pPr>
            <a:r>
              <a:rPr lang="tr-TR" sz="2000"/>
              <a:t>Tesisimizin içerisinde duş almanıza ve üzerinizi  değiştirmenize imkan sağlayan soyunma odaları mevcuttur.</a:t>
            </a:r>
          </a:p>
          <a:p>
            <a:pPr marL="457200" indent="-457200" algn="just">
              <a:spcBef>
                <a:spcPct val="20000"/>
              </a:spcBef>
              <a:buClr>
                <a:schemeClr val="tx1"/>
              </a:buClr>
              <a:buSzPct val="100000"/>
              <a:buFont typeface="Arial" charset="0"/>
              <a:buAutoNum type="arabicPeriod"/>
            </a:pPr>
            <a:endParaRPr lang="tr-TR" sz="2000"/>
          </a:p>
          <a:p>
            <a:pPr marL="457200" indent="-457200" algn="just">
              <a:spcBef>
                <a:spcPct val="20000"/>
              </a:spcBef>
              <a:buClr>
                <a:schemeClr val="tx1"/>
              </a:buClr>
              <a:buSzPct val="100000"/>
              <a:buFont typeface="Arial" charset="0"/>
              <a:buAutoNum type="arabicPeriod"/>
            </a:pPr>
            <a:endParaRPr lang="tr-TR" sz="20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Effect transition="in" filter="slide(fromBottom)">
                                      <p:cBhvr>
                                        <p:cTn id="7" dur="500"/>
                                        <p:tgtEl>
                                          <p:spTgt spid="1126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12643">
                                            <p:txEl>
                                              <p:pRg st="1" end="1"/>
                                            </p:txEl>
                                          </p:spTgt>
                                        </p:tgtEl>
                                        <p:attrNameLst>
                                          <p:attrName>style.visibility</p:attrName>
                                        </p:attrNameLst>
                                      </p:cBhvr>
                                      <p:to>
                                        <p:strVal val="visible"/>
                                      </p:to>
                                    </p:set>
                                    <p:animEffect transition="in" filter="slide(fromBottom)">
                                      <p:cBhvr>
                                        <p:cTn id="12" dur="500"/>
                                        <p:tgtEl>
                                          <p:spTgt spid="1126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12643">
                                            <p:txEl>
                                              <p:pRg st="2" end="2"/>
                                            </p:txEl>
                                          </p:spTgt>
                                        </p:tgtEl>
                                        <p:attrNameLst>
                                          <p:attrName>style.visibility</p:attrName>
                                        </p:attrNameLst>
                                      </p:cBhvr>
                                      <p:to>
                                        <p:strVal val="visible"/>
                                      </p:to>
                                    </p:set>
                                    <p:animEffect transition="in" filter="slide(fromBottom)">
                                      <p:cBhvr>
                                        <p:cTn id="17" dur="500"/>
                                        <p:tgtEl>
                                          <p:spTgt spid="1126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112643">
                                            <p:txEl>
                                              <p:pRg st="3" end="3"/>
                                            </p:txEl>
                                          </p:spTgt>
                                        </p:tgtEl>
                                        <p:attrNameLst>
                                          <p:attrName>style.visibility</p:attrName>
                                        </p:attrNameLst>
                                      </p:cBhvr>
                                      <p:to>
                                        <p:strVal val="visible"/>
                                      </p:to>
                                    </p:set>
                                    <p:animEffect transition="in" filter="slide(fromBottom)">
                                      <p:cBhvr>
                                        <p:cTn id="22" dur="500"/>
                                        <p:tgtEl>
                                          <p:spTgt spid="1126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2 İçerik Yer Tutucusu"/>
          <p:cNvSpPr>
            <a:spLocks noGrp="1"/>
          </p:cNvSpPr>
          <p:nvPr>
            <p:ph idx="1"/>
          </p:nvPr>
        </p:nvSpPr>
        <p:spPr/>
        <p:txBody>
          <a:bodyPr/>
          <a:lstStyle/>
          <a:p>
            <a:pPr eaLnBrk="1" hangingPunct="1"/>
            <a:r>
              <a:rPr lang="tr-TR" smtClean="0"/>
              <a:t>4300 m² KULLANIM ALANI</a:t>
            </a:r>
          </a:p>
          <a:p>
            <a:pPr eaLnBrk="1" hangingPunct="1"/>
            <a:endParaRPr lang="tr-TR" smtClean="0"/>
          </a:p>
        </p:txBody>
      </p:sp>
      <p:sp>
        <p:nvSpPr>
          <p:cNvPr id="25602" name="AutoShape 3"/>
          <p:cNvSpPr>
            <a:spLocks noGrp="1" noChangeArrowheads="1"/>
          </p:cNvSpPr>
          <p:nvPr>
            <p:ph type="title"/>
          </p:nvPr>
        </p:nvSpPr>
        <p:spPr/>
        <p:txBody>
          <a:bodyPr/>
          <a:lstStyle/>
          <a:p>
            <a:pPr algn="ctr" eaLnBrk="1" hangingPunct="1"/>
            <a:r>
              <a:rPr lang="tr-TR" sz="3200"/>
              <a:t>TENİS KORTLARI</a:t>
            </a:r>
          </a:p>
        </p:txBody>
      </p:sp>
      <p:pic>
        <p:nvPicPr>
          <p:cNvPr id="25603" name="Picture 5" descr="C:\Users\User\Desktop\tesisler\100_4861.JPG"/>
          <p:cNvPicPr>
            <a:picLocks noChangeAspect="1" noChangeArrowheads="1"/>
          </p:cNvPicPr>
          <p:nvPr/>
        </p:nvPicPr>
        <p:blipFill>
          <a:blip r:embed="rId2" cstate="print"/>
          <a:srcRect/>
          <a:stretch>
            <a:fillRect/>
          </a:stretch>
        </p:blipFill>
        <p:spPr bwMode="auto">
          <a:xfrm>
            <a:off x="3540126" y="2997201"/>
            <a:ext cx="4716463" cy="3355975"/>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AutoShape 3"/>
          <p:cNvSpPr>
            <a:spLocks noGrp="1" noChangeArrowheads="1"/>
          </p:cNvSpPr>
          <p:nvPr>
            <p:ph type="title"/>
          </p:nvPr>
        </p:nvSpPr>
        <p:spPr/>
        <p:txBody>
          <a:bodyPr/>
          <a:lstStyle/>
          <a:p>
            <a:pPr algn="ctr" eaLnBrk="1" hangingPunct="1"/>
            <a:r>
              <a:rPr lang="tr-TR" sz="3200"/>
              <a:t>TENİS KORTLARI</a:t>
            </a:r>
          </a:p>
        </p:txBody>
      </p:sp>
      <p:sp>
        <p:nvSpPr>
          <p:cNvPr id="114691" name="2 İçerik Yer Tutucusu"/>
          <p:cNvSpPr>
            <a:spLocks noGrp="1"/>
          </p:cNvSpPr>
          <p:nvPr>
            <p:ph idx="1"/>
          </p:nvPr>
        </p:nvSpPr>
        <p:spPr/>
        <p:txBody>
          <a:bodyPr/>
          <a:lstStyle/>
          <a:p>
            <a:pPr marL="457200" indent="-457200" algn="just">
              <a:buSzPct val="100000"/>
              <a:buFont typeface="Arial" charset="0"/>
              <a:buAutoNum type="arabicPeriod"/>
            </a:pPr>
            <a:r>
              <a:rPr lang="tr-TR" sz="2000"/>
              <a:t>Özel bir işletme tarafından ücret karlığı işletilen tenis kortları ile Üniversitemiz Sakıp Sabancı Spor Salonunun arka tarafında bulunan ücretsiz tenis kortlarımız bulunmaktadır.</a:t>
            </a:r>
          </a:p>
          <a:p>
            <a:pPr marL="457200" indent="-457200" algn="just">
              <a:buSzPct val="100000"/>
              <a:buFont typeface="Arial" charset="0"/>
              <a:buAutoNum type="arabicPeriod"/>
            </a:pPr>
            <a:r>
              <a:rPr lang="tr-TR" sz="2000"/>
              <a:t>Özdemir Sabancı Yüzme Havuzunun ön tarafında bulunan Açık Voleybol ve Basketbol Sahalarından da ücretsiz olarak yararlanabilirsiniz.</a:t>
            </a:r>
          </a:p>
          <a:p>
            <a:pPr marL="457200" indent="-457200" algn="just">
              <a:buSzPct val="100000"/>
              <a:buFont typeface="Arial" charset="0"/>
              <a:buAutoNum type="arabicPeriod"/>
            </a:pPr>
            <a:r>
              <a:rPr lang="tr-TR" sz="2000"/>
              <a:t>Yine bu tesisleri kullanan öğrencilerimiz duş almak ve üzerlerini değiştirmek için sahaların yakınında bulunan tesislerden yararlanabilirler.</a:t>
            </a:r>
          </a:p>
          <a:p>
            <a:pPr marL="457200" indent="-457200" algn="just">
              <a:buSzPct val="100000"/>
              <a:buFont typeface="Arial" charset="0"/>
              <a:buAutoNum type="arabicPeriod"/>
            </a:pPr>
            <a:endParaRPr lang="tr-TR" sz="20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animEffect transition="in" filter="slide(fromBottom)">
                                      <p:cBhvr>
                                        <p:cTn id="7" dur="500"/>
                                        <p:tgtEl>
                                          <p:spTgt spid="1146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14691">
                                            <p:txEl>
                                              <p:pRg st="1" end="1"/>
                                            </p:txEl>
                                          </p:spTgt>
                                        </p:tgtEl>
                                        <p:attrNameLst>
                                          <p:attrName>style.visibility</p:attrName>
                                        </p:attrNameLst>
                                      </p:cBhvr>
                                      <p:to>
                                        <p:strVal val="visible"/>
                                      </p:to>
                                    </p:set>
                                    <p:animEffect transition="in" filter="slide(fromBottom)">
                                      <p:cBhvr>
                                        <p:cTn id="12" dur="500"/>
                                        <p:tgtEl>
                                          <p:spTgt spid="1146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14691">
                                            <p:txEl>
                                              <p:pRg st="2" end="2"/>
                                            </p:txEl>
                                          </p:spTgt>
                                        </p:tgtEl>
                                        <p:attrNameLst>
                                          <p:attrName>style.visibility</p:attrName>
                                        </p:attrNameLst>
                                      </p:cBhvr>
                                      <p:to>
                                        <p:strVal val="visible"/>
                                      </p:to>
                                    </p:set>
                                    <p:animEffect transition="in" filter="slide(fromBottom)">
                                      <p:cBhvr>
                                        <p:cTn id="17" dur="500"/>
                                        <p:tgtEl>
                                          <p:spTgt spid="1146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2 İçerik Yer Tutucusu"/>
          <p:cNvSpPr>
            <a:spLocks noGrp="1"/>
          </p:cNvSpPr>
          <p:nvPr>
            <p:ph idx="1"/>
          </p:nvPr>
        </p:nvSpPr>
        <p:spPr/>
        <p:txBody>
          <a:bodyPr/>
          <a:lstStyle/>
          <a:p>
            <a:pPr eaLnBrk="1" hangingPunct="1"/>
            <a:r>
              <a:rPr lang="tr-TR" smtClean="0"/>
              <a:t>442 m² KULLANIM ALANI</a:t>
            </a:r>
          </a:p>
          <a:p>
            <a:pPr eaLnBrk="1" hangingPunct="1"/>
            <a:endParaRPr lang="tr-TR" smtClean="0"/>
          </a:p>
        </p:txBody>
      </p:sp>
      <p:sp>
        <p:nvSpPr>
          <p:cNvPr id="27650" name="AutoShape 3"/>
          <p:cNvSpPr>
            <a:spLocks noGrp="1" noChangeArrowheads="1"/>
          </p:cNvSpPr>
          <p:nvPr>
            <p:ph type="title"/>
          </p:nvPr>
        </p:nvSpPr>
        <p:spPr/>
        <p:txBody>
          <a:bodyPr/>
          <a:lstStyle/>
          <a:p>
            <a:pPr algn="ctr" eaLnBrk="1" hangingPunct="1"/>
            <a:r>
              <a:rPr lang="tr-TR" sz="3200"/>
              <a:t>AÇIK VOLEYBOL – BASKETBOL SAHALARI</a:t>
            </a:r>
          </a:p>
        </p:txBody>
      </p:sp>
      <p:pic>
        <p:nvPicPr>
          <p:cNvPr id="5" name="Picture 2" descr="F:\resimler\tanıtım vs\IMG_0001.JPG"/>
          <p:cNvPicPr>
            <a:picLocks noChangeAspect="1" noChangeArrowheads="1"/>
          </p:cNvPicPr>
          <p:nvPr/>
        </p:nvPicPr>
        <p:blipFill>
          <a:blip r:embed="rId2" cstate="print"/>
          <a:srcRect/>
          <a:stretch>
            <a:fillRect/>
          </a:stretch>
        </p:blipFill>
        <p:spPr bwMode="auto">
          <a:xfrm>
            <a:off x="3595670" y="3071811"/>
            <a:ext cx="4929222" cy="32861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2 İçerik Yer Tutucusu"/>
          <p:cNvSpPr>
            <a:spLocks noGrp="1"/>
          </p:cNvSpPr>
          <p:nvPr>
            <p:ph idx="1"/>
          </p:nvPr>
        </p:nvSpPr>
        <p:spPr/>
        <p:txBody>
          <a:bodyPr/>
          <a:lstStyle/>
          <a:p>
            <a:pPr eaLnBrk="1" hangingPunct="1"/>
            <a:r>
              <a:rPr lang="tr-TR" smtClean="0"/>
              <a:t>1426m² KULLANIM ALANI</a:t>
            </a:r>
          </a:p>
          <a:p>
            <a:pPr eaLnBrk="1" hangingPunct="1"/>
            <a:endParaRPr lang="tr-TR" smtClean="0"/>
          </a:p>
        </p:txBody>
      </p:sp>
      <p:sp>
        <p:nvSpPr>
          <p:cNvPr id="28674" name="AutoShape 3"/>
          <p:cNvSpPr>
            <a:spLocks noGrp="1" noChangeArrowheads="1"/>
          </p:cNvSpPr>
          <p:nvPr>
            <p:ph type="title"/>
          </p:nvPr>
        </p:nvSpPr>
        <p:spPr/>
        <p:txBody>
          <a:bodyPr/>
          <a:lstStyle/>
          <a:p>
            <a:pPr algn="ctr" eaLnBrk="1" hangingPunct="1"/>
            <a:r>
              <a:rPr lang="tr-TR" sz="3200"/>
              <a:t>CİMNASTİK SALONU</a:t>
            </a:r>
          </a:p>
        </p:txBody>
      </p:sp>
      <p:pic>
        <p:nvPicPr>
          <p:cNvPr id="28675" name="Picture 3" descr="C:\Users\User\Desktop\tesisler\100_4841.JPG"/>
          <p:cNvPicPr>
            <a:picLocks noChangeAspect="1" noChangeArrowheads="1"/>
          </p:cNvPicPr>
          <p:nvPr/>
        </p:nvPicPr>
        <p:blipFill>
          <a:blip r:embed="rId2" cstate="print"/>
          <a:srcRect/>
          <a:stretch>
            <a:fillRect/>
          </a:stretch>
        </p:blipFill>
        <p:spPr bwMode="auto">
          <a:xfrm>
            <a:off x="3719513" y="2963863"/>
            <a:ext cx="5040312" cy="377825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AutoShape 3"/>
          <p:cNvSpPr>
            <a:spLocks noGrp="1" noChangeArrowheads="1"/>
          </p:cNvSpPr>
          <p:nvPr>
            <p:ph type="title"/>
          </p:nvPr>
        </p:nvSpPr>
        <p:spPr/>
        <p:txBody>
          <a:bodyPr/>
          <a:lstStyle/>
          <a:p>
            <a:pPr algn="ctr" eaLnBrk="1" hangingPunct="1"/>
            <a:r>
              <a:rPr lang="tr-TR" sz="3200"/>
              <a:t>CİMNASTİK SALONU</a:t>
            </a:r>
          </a:p>
        </p:txBody>
      </p:sp>
      <p:sp>
        <p:nvSpPr>
          <p:cNvPr id="117763" name="2 İçerik Yer Tutucusu"/>
          <p:cNvSpPr>
            <a:spLocks noGrp="1"/>
          </p:cNvSpPr>
          <p:nvPr>
            <p:ph idx="1"/>
          </p:nvPr>
        </p:nvSpPr>
        <p:spPr/>
        <p:txBody>
          <a:bodyPr/>
          <a:lstStyle/>
          <a:p>
            <a:pPr marL="457200" indent="-457200" algn="just">
              <a:buSzPct val="100000"/>
              <a:buFont typeface="Arial" charset="0"/>
              <a:buAutoNum type="arabicPeriod"/>
            </a:pPr>
            <a:r>
              <a:rPr lang="tr-TR" sz="2000"/>
              <a:t>Salon sorumlusu Öğr. Gör. Murat SANRI ile iletişime geçmek sureti ile salondan yararlanabilirsiniz. </a:t>
            </a:r>
          </a:p>
          <a:p>
            <a:pPr marL="457200" indent="-457200" algn="just">
              <a:buSzPct val="100000"/>
              <a:buFont typeface="Arial" charset="0"/>
              <a:buAutoNum type="arabicPeriod"/>
            </a:pPr>
            <a:r>
              <a:rPr lang="tr-TR" sz="2000"/>
              <a:t>Salonumuzda zayıflama kursları, Pilates kursları ve Cimnastik çalışmaları yapılmaktadır.</a:t>
            </a:r>
          </a:p>
          <a:p>
            <a:pPr marL="457200" indent="-457200" algn="just">
              <a:buSzPct val="100000"/>
              <a:buFont typeface="Arial" charset="0"/>
              <a:buAutoNum type="arabicPeriod"/>
            </a:pPr>
            <a:r>
              <a:rPr lang="tr-TR" sz="2000"/>
              <a:t>Salonlardan bu hafta BESYO’da kayıtları yapılmakta olan İsteğe Bağlı Dersler veya Bireysel Kullanım Saatlerinde (arkadaşlarınızla ya da bireysel olarak ) yararlanabilirsiniz. </a:t>
            </a:r>
          </a:p>
          <a:p>
            <a:pPr marL="457200" indent="-457200" algn="just">
              <a:buSzPct val="100000"/>
              <a:buFont typeface="Arial" charset="0"/>
              <a:buAutoNum type="arabicPeriod"/>
            </a:pPr>
            <a:endParaRPr lang="tr-TR" sz="2000"/>
          </a:p>
          <a:p>
            <a:pPr marL="457200" indent="-457200" algn="just">
              <a:buSzPct val="100000"/>
              <a:buFont typeface="Arial" charset="0"/>
              <a:buAutoNum type="arabicPeriod"/>
            </a:pPr>
            <a:endParaRPr lang="tr-TR" sz="2000"/>
          </a:p>
        </p:txBody>
      </p:sp>
      <p:pic>
        <p:nvPicPr>
          <p:cNvPr id="4" name="Picture 2" descr="http://www.gunaydingazetesi.com.tr/images/haberler/cimnastikte_cok_iddialilar_h7608.jpg"/>
          <p:cNvPicPr>
            <a:picLocks noChangeAspect="1" noChangeArrowheads="1"/>
          </p:cNvPicPr>
          <p:nvPr/>
        </p:nvPicPr>
        <p:blipFill>
          <a:blip r:embed="rId2" cstate="print">
            <a:lum contrast="-10000"/>
          </a:blip>
          <a:srcRect/>
          <a:stretch>
            <a:fillRect/>
          </a:stretch>
        </p:blipFill>
        <p:spPr bwMode="auto">
          <a:xfrm>
            <a:off x="4310050" y="4710636"/>
            <a:ext cx="4000528" cy="20759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17763">
                                            <p:txEl>
                                              <p:pRg st="0" end="0"/>
                                            </p:txEl>
                                          </p:spTgt>
                                        </p:tgtEl>
                                        <p:attrNameLst>
                                          <p:attrName>style.visibility</p:attrName>
                                        </p:attrNameLst>
                                      </p:cBhvr>
                                      <p:to>
                                        <p:strVal val="visible"/>
                                      </p:to>
                                    </p:set>
                                    <p:animEffect transition="in" filter="slide(fromBottom)">
                                      <p:cBhvr>
                                        <p:cTn id="7" dur="500"/>
                                        <p:tgtEl>
                                          <p:spTgt spid="1177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17763">
                                            <p:txEl>
                                              <p:pRg st="1" end="1"/>
                                            </p:txEl>
                                          </p:spTgt>
                                        </p:tgtEl>
                                        <p:attrNameLst>
                                          <p:attrName>style.visibility</p:attrName>
                                        </p:attrNameLst>
                                      </p:cBhvr>
                                      <p:to>
                                        <p:strVal val="visible"/>
                                      </p:to>
                                    </p:set>
                                    <p:animEffect transition="in" filter="slide(fromBottom)">
                                      <p:cBhvr>
                                        <p:cTn id="12" dur="500"/>
                                        <p:tgtEl>
                                          <p:spTgt spid="1177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17763">
                                            <p:txEl>
                                              <p:pRg st="2" end="2"/>
                                            </p:txEl>
                                          </p:spTgt>
                                        </p:tgtEl>
                                        <p:attrNameLst>
                                          <p:attrName>style.visibility</p:attrName>
                                        </p:attrNameLst>
                                      </p:cBhvr>
                                      <p:to>
                                        <p:strVal val="visible"/>
                                      </p:to>
                                    </p:set>
                                    <p:animEffect transition="in" filter="slide(fromBottom)">
                                      <p:cBhvr>
                                        <p:cTn id="17" dur="500"/>
                                        <p:tgtEl>
                                          <p:spTgt spid="1177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2 İçerik Yer Tutucusu"/>
          <p:cNvSpPr>
            <a:spLocks noGrp="1"/>
          </p:cNvSpPr>
          <p:nvPr>
            <p:ph idx="1"/>
          </p:nvPr>
        </p:nvSpPr>
        <p:spPr/>
        <p:txBody>
          <a:bodyPr/>
          <a:lstStyle/>
          <a:p>
            <a:pPr eaLnBrk="1" hangingPunct="1"/>
            <a:r>
              <a:rPr lang="tr-TR" smtClean="0"/>
              <a:t>1680m² KULLANIM ALANI</a:t>
            </a:r>
          </a:p>
          <a:p>
            <a:pPr eaLnBrk="1" hangingPunct="1"/>
            <a:endParaRPr lang="tr-TR" smtClean="0"/>
          </a:p>
        </p:txBody>
      </p:sp>
      <p:sp>
        <p:nvSpPr>
          <p:cNvPr id="30722" name="AutoShape 3"/>
          <p:cNvSpPr>
            <a:spLocks noGrp="1" noChangeArrowheads="1"/>
          </p:cNvSpPr>
          <p:nvPr>
            <p:ph type="title"/>
          </p:nvPr>
        </p:nvSpPr>
        <p:spPr/>
        <p:txBody>
          <a:bodyPr/>
          <a:lstStyle/>
          <a:p>
            <a:pPr algn="ctr" eaLnBrk="1" hangingPunct="1"/>
            <a:r>
              <a:rPr lang="tr-TR" sz="3200"/>
              <a:t>HALI SAHA</a:t>
            </a:r>
          </a:p>
        </p:txBody>
      </p:sp>
      <p:pic>
        <p:nvPicPr>
          <p:cNvPr id="30723" name="Picture 2" descr="C:\Users\User\Desktop\tesisler\100_4856.JPG"/>
          <p:cNvPicPr>
            <a:picLocks noChangeAspect="1" noChangeArrowheads="1"/>
          </p:cNvPicPr>
          <p:nvPr/>
        </p:nvPicPr>
        <p:blipFill>
          <a:blip r:embed="rId2" cstate="print"/>
          <a:srcRect/>
          <a:stretch>
            <a:fillRect/>
          </a:stretch>
        </p:blipFill>
        <p:spPr bwMode="auto">
          <a:xfrm>
            <a:off x="3608389" y="2879725"/>
            <a:ext cx="5151437" cy="3862388"/>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2 İçerik Yer Tutucusu"/>
          <p:cNvSpPr>
            <a:spLocks noGrp="1"/>
          </p:cNvSpPr>
          <p:nvPr>
            <p:ph idx="1"/>
          </p:nvPr>
        </p:nvSpPr>
        <p:spPr/>
        <p:txBody>
          <a:bodyPr/>
          <a:lstStyle/>
          <a:p>
            <a:pPr eaLnBrk="1" hangingPunct="1"/>
            <a:r>
              <a:rPr lang="tr-TR" smtClean="0"/>
              <a:t>427m² KULLANIM ALANI</a:t>
            </a:r>
          </a:p>
          <a:p>
            <a:pPr eaLnBrk="1" hangingPunct="1"/>
            <a:endParaRPr lang="tr-TR" smtClean="0"/>
          </a:p>
        </p:txBody>
      </p:sp>
      <p:sp>
        <p:nvSpPr>
          <p:cNvPr id="31746" name="AutoShape 3"/>
          <p:cNvSpPr>
            <a:spLocks noGrp="1" noChangeArrowheads="1"/>
          </p:cNvSpPr>
          <p:nvPr>
            <p:ph type="title"/>
          </p:nvPr>
        </p:nvSpPr>
        <p:spPr/>
        <p:txBody>
          <a:bodyPr/>
          <a:lstStyle/>
          <a:p>
            <a:pPr algn="ctr" eaLnBrk="1" hangingPunct="1"/>
            <a:r>
              <a:rPr lang="tr-TR" sz="3200"/>
              <a:t>KAYIKHANE</a:t>
            </a:r>
          </a:p>
        </p:txBody>
      </p:sp>
      <p:pic>
        <p:nvPicPr>
          <p:cNvPr id="6" name="Picture 1" descr="F:\kayıkhane\kayıkhane.jpg"/>
          <p:cNvPicPr>
            <a:picLocks noChangeAspect="1" noChangeArrowheads="1"/>
          </p:cNvPicPr>
          <p:nvPr/>
        </p:nvPicPr>
        <p:blipFill>
          <a:blip r:embed="rId2" cstate="print"/>
          <a:srcRect/>
          <a:stretch>
            <a:fillRect/>
          </a:stretch>
        </p:blipFill>
        <p:spPr bwMode="auto">
          <a:xfrm>
            <a:off x="2666976" y="3143248"/>
            <a:ext cx="7738872" cy="2615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kayıkhane\kayıkhane3.jpg"/>
          <p:cNvPicPr>
            <a:picLocks noChangeAspect="1" noChangeArrowheads="1"/>
          </p:cNvPicPr>
          <p:nvPr/>
        </p:nvPicPr>
        <p:blipFill>
          <a:blip r:embed="rId2" cstate="print"/>
          <a:srcRect/>
          <a:stretch>
            <a:fillRect/>
          </a:stretch>
        </p:blipFill>
        <p:spPr bwMode="auto">
          <a:xfrm>
            <a:off x="6381752" y="0"/>
            <a:ext cx="3929090" cy="2777754"/>
          </a:xfrm>
          <a:prstGeom prst="ellipse">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sp>
        <p:nvSpPr>
          <p:cNvPr id="32770" name="AutoShape 3"/>
          <p:cNvSpPr>
            <a:spLocks noGrp="1" noChangeArrowheads="1"/>
          </p:cNvSpPr>
          <p:nvPr>
            <p:ph type="title"/>
          </p:nvPr>
        </p:nvSpPr>
        <p:spPr/>
        <p:txBody>
          <a:bodyPr/>
          <a:lstStyle/>
          <a:p>
            <a:pPr eaLnBrk="1" hangingPunct="1"/>
            <a:r>
              <a:rPr lang="tr-TR" sz="3200"/>
              <a:t>KAYIKHANE</a:t>
            </a:r>
          </a:p>
        </p:txBody>
      </p:sp>
      <p:sp>
        <p:nvSpPr>
          <p:cNvPr id="7" name="2 İçerik Yer Tutucusu"/>
          <p:cNvSpPr>
            <a:spLocks noGrp="1"/>
          </p:cNvSpPr>
          <p:nvPr>
            <p:ph idx="1"/>
          </p:nvPr>
        </p:nvSpPr>
        <p:spPr>
          <a:xfrm>
            <a:off x="2309814" y="2695576"/>
            <a:ext cx="7693025" cy="3662363"/>
          </a:xfrm>
        </p:spPr>
        <p:txBody>
          <a:bodyPr/>
          <a:lstStyle/>
          <a:p>
            <a:pPr marL="457200" indent="-457200" algn="just">
              <a:buSzPct val="100000"/>
              <a:buFont typeface="Arial" charset="0"/>
              <a:buAutoNum type="arabicPeriod"/>
            </a:pPr>
            <a:r>
              <a:rPr lang="tr-TR" sz="2000"/>
              <a:t>Burada öğrencilerimize yönelik olarak Kano ve Kürek çalışmaları yapılmakta olup yetenekli olan Öğrencilerimiz Okul Takımlarımızda değerlendirilmektedir.</a:t>
            </a:r>
          </a:p>
          <a:p>
            <a:pPr marL="457200" indent="-457200" algn="just">
              <a:buSzPct val="100000"/>
              <a:buFont typeface="Arial" charset="0"/>
              <a:buAutoNum type="arabicPeriod"/>
            </a:pPr>
            <a:r>
              <a:rPr lang="tr-TR" sz="2000"/>
              <a:t>Burada verilen hizmetlerden öğrencilerimiz ücretsiz olarak yararlanabilirler.</a:t>
            </a:r>
          </a:p>
          <a:p>
            <a:pPr marL="457200" indent="-457200" algn="just">
              <a:buSzPct val="100000"/>
              <a:buFont typeface="Arial" charset="0"/>
              <a:buAutoNum type="arabicPeriod"/>
            </a:pPr>
            <a:r>
              <a:rPr lang="tr-TR" sz="2000"/>
              <a:t>Bu sporları yapmak için gerekli teçhizat tesislerimizde bulunmaktadır.</a:t>
            </a:r>
          </a:p>
          <a:p>
            <a:pPr marL="457200" indent="-457200" algn="ctr">
              <a:buSzPct val="100000"/>
              <a:buNone/>
            </a:pPr>
            <a:r>
              <a:rPr lang="tr-TR" sz="2000" b="1">
                <a:solidFill>
                  <a:srgbClr val="FF0000"/>
                </a:solidFill>
              </a:rPr>
              <a:t>AYRICA SPORLA İLGİLİ AKTİVİTELER VE OKUL TAKIMLARI İLE İLGİLİ ÖĞRENCİLERİMİZE DUYURU YAPILMAKTADIR</a:t>
            </a:r>
            <a:r>
              <a:rPr lang="tr-TR" sz="2000"/>
              <a:t>. </a:t>
            </a:r>
          </a:p>
          <a:p>
            <a:pPr marL="457200" indent="-457200" algn="just">
              <a:buSzPct val="100000"/>
              <a:buFont typeface="Arial" charset="0"/>
              <a:buAutoNum type="arabicPeriod"/>
            </a:pPr>
            <a:endParaRPr lang="tr-TR" sz="2000"/>
          </a:p>
          <a:p>
            <a:pPr marL="457200" indent="-457200" algn="just">
              <a:buSzPct val="100000"/>
              <a:buFont typeface="Arial" charset="0"/>
              <a:buAutoNum type="arabicPeriod"/>
            </a:pPr>
            <a:endParaRPr lang="tr-TR" sz="20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slide(fromBottom)">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slide(fromBottom)">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slide(fromBottom)">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slide(fromBottom)">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3"/>
          <p:cNvSpPr>
            <a:spLocks noGrp="1" noChangeArrowheads="1"/>
          </p:cNvSpPr>
          <p:nvPr>
            <p:ph type="title"/>
          </p:nvPr>
        </p:nvSpPr>
        <p:spPr/>
        <p:txBody>
          <a:bodyPr/>
          <a:lstStyle/>
          <a:p>
            <a:pPr algn="ctr" eaLnBrk="1" hangingPunct="1"/>
            <a:r>
              <a:rPr lang="tr-TR" sz="2800" dirty="0"/>
              <a:t>LÜTFULLAH AKSUNGUR SPOR SALONU - FITNESS</a:t>
            </a:r>
          </a:p>
        </p:txBody>
      </p:sp>
      <p:pic>
        <p:nvPicPr>
          <p:cNvPr id="1026" name="Picture 2" descr="C:\Users\ercan\Downloads\IMG-20190910-WA0020.jpg"/>
          <p:cNvPicPr>
            <a:picLocks noChangeAspect="1" noChangeArrowheads="1"/>
          </p:cNvPicPr>
          <p:nvPr/>
        </p:nvPicPr>
        <p:blipFill>
          <a:blip r:embed="rId2" cstate="print"/>
          <a:srcRect/>
          <a:stretch>
            <a:fillRect/>
          </a:stretch>
        </p:blipFill>
        <p:spPr bwMode="auto">
          <a:xfrm>
            <a:off x="2783632" y="2492897"/>
            <a:ext cx="3526700" cy="2645025"/>
          </a:xfrm>
          <a:prstGeom prst="rect">
            <a:avLst/>
          </a:prstGeom>
          <a:noFill/>
        </p:spPr>
      </p:pic>
      <p:pic>
        <p:nvPicPr>
          <p:cNvPr id="1027" name="Picture 3" descr="C:\Users\ercan\Downloads\IMG-20190910-WA0001.jpg"/>
          <p:cNvPicPr>
            <a:picLocks noChangeAspect="1" noChangeArrowheads="1"/>
          </p:cNvPicPr>
          <p:nvPr/>
        </p:nvPicPr>
        <p:blipFill>
          <a:blip r:embed="rId3" cstate="print"/>
          <a:srcRect/>
          <a:stretch>
            <a:fillRect/>
          </a:stretch>
        </p:blipFill>
        <p:spPr bwMode="auto">
          <a:xfrm>
            <a:off x="6600056" y="2780929"/>
            <a:ext cx="2589752" cy="3453003"/>
          </a:xfrm>
          <a:prstGeom prst="rect">
            <a:avLst/>
          </a:prstGeom>
          <a:noFill/>
        </p:spPr>
      </p:pic>
    </p:spTree>
    <p:extLst>
      <p:ext uri="{BB962C8B-B14F-4D97-AF65-F5344CB8AC3E}">
        <p14:creationId xmlns:p14="http://schemas.microsoft.com/office/powerpoint/2010/main" val="22774958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1 Başlık"/>
          <p:cNvSpPr>
            <a:spLocks noGrp="1"/>
          </p:cNvSpPr>
          <p:nvPr>
            <p:ph type="ctrTitle" idx="4294967295"/>
          </p:nvPr>
        </p:nvSpPr>
        <p:spPr>
          <a:xfrm>
            <a:off x="2209800" y="2130426"/>
            <a:ext cx="7772400" cy="1470025"/>
          </a:xfrm>
        </p:spPr>
        <p:txBody>
          <a:bodyPr anchor="ctr">
            <a:normAutofit fontScale="90000"/>
          </a:bodyPr>
          <a:lstStyle/>
          <a:p>
            <a:r>
              <a:rPr lang="tr-TR" sz="5200" b="1"/>
              <a:t>Eğitim Öğretim ve Sınav Yönetmeliği</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ercan\Downloads\IMG-20190910-WA0001.jpg"/>
          <p:cNvPicPr>
            <a:picLocks noChangeAspect="1" noChangeArrowheads="1"/>
          </p:cNvPicPr>
          <p:nvPr/>
        </p:nvPicPr>
        <p:blipFill>
          <a:blip r:embed="rId2" cstate="print"/>
          <a:srcRect/>
          <a:stretch>
            <a:fillRect/>
          </a:stretch>
        </p:blipFill>
        <p:spPr bwMode="auto">
          <a:xfrm>
            <a:off x="4295800" y="2348880"/>
            <a:ext cx="3240360" cy="4320480"/>
          </a:xfrm>
          <a:prstGeom prst="rect">
            <a:avLst/>
          </a:prstGeom>
          <a:noFill/>
        </p:spPr>
      </p:pic>
      <p:sp>
        <p:nvSpPr>
          <p:cNvPr id="5" name="AutoShape 3"/>
          <p:cNvSpPr>
            <a:spLocks noGrp="1" noChangeArrowheads="1"/>
          </p:cNvSpPr>
          <p:nvPr>
            <p:ph type="title"/>
          </p:nvPr>
        </p:nvSpPr>
        <p:spPr/>
        <p:txBody>
          <a:bodyPr/>
          <a:lstStyle/>
          <a:p>
            <a:pPr algn="ctr" eaLnBrk="1" hangingPunct="1"/>
            <a:r>
              <a:rPr lang="tr-TR" sz="2800" dirty="0"/>
              <a:t>LÜTFULLAH AKSUNGUR SPOR SALONU - FITNESS</a:t>
            </a:r>
          </a:p>
        </p:txBody>
      </p:sp>
    </p:spTree>
    <p:extLst>
      <p:ext uri="{BB962C8B-B14F-4D97-AF65-F5344CB8AC3E}">
        <p14:creationId xmlns:p14="http://schemas.microsoft.com/office/powerpoint/2010/main" val="37544793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rcan\Downloads\IMG-20190910-WA0011.jpg"/>
          <p:cNvPicPr>
            <a:picLocks noChangeAspect="1" noChangeArrowheads="1"/>
          </p:cNvPicPr>
          <p:nvPr/>
        </p:nvPicPr>
        <p:blipFill>
          <a:blip r:embed="rId2" cstate="print"/>
          <a:srcRect/>
          <a:stretch>
            <a:fillRect/>
          </a:stretch>
        </p:blipFill>
        <p:spPr bwMode="auto">
          <a:xfrm>
            <a:off x="3503713" y="2708920"/>
            <a:ext cx="4750835" cy="3563126"/>
          </a:xfrm>
          <a:prstGeom prst="rect">
            <a:avLst/>
          </a:prstGeom>
          <a:noFill/>
        </p:spPr>
      </p:pic>
      <p:sp>
        <p:nvSpPr>
          <p:cNvPr id="5" name="AutoShape 3"/>
          <p:cNvSpPr txBox="1">
            <a:spLocks noChangeArrowheads="1"/>
          </p:cNvSpPr>
          <p:nvPr/>
        </p:nvSpPr>
        <p:spPr bwMode="auto">
          <a:xfrm>
            <a:off x="2438400" y="914400"/>
            <a:ext cx="7924800" cy="1143000"/>
          </a:xfrm>
          <a:prstGeom prst="roundRect">
            <a:avLst>
              <a:gd name="adj" fmla="val 21667"/>
            </a:avLst>
          </a:prstGeom>
          <a:noFill/>
          <a:ln w="9525">
            <a:noFill/>
            <a:round/>
            <a:headEnd/>
            <a:tailEnd/>
          </a:ln>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a:lstStyle>
          <a:p>
            <a:pPr algn="ctr" eaLnBrk="1" hangingPunct="1"/>
            <a:r>
              <a:rPr lang="tr-TR" sz="2800" kern="0" dirty="0"/>
              <a:t>LÜTFULLAH AKSUNGUR SPOR SALONU - FITNESS</a:t>
            </a:r>
          </a:p>
        </p:txBody>
      </p:sp>
    </p:spTree>
    <p:extLst>
      <p:ext uri="{BB962C8B-B14F-4D97-AF65-F5344CB8AC3E}">
        <p14:creationId xmlns:p14="http://schemas.microsoft.com/office/powerpoint/2010/main" val="21355900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İçerik Yer Tutucusu"/>
          <p:cNvSpPr>
            <a:spLocks noGrp="1"/>
          </p:cNvSpPr>
          <p:nvPr>
            <p:ph idx="1"/>
          </p:nvPr>
        </p:nvSpPr>
        <p:spPr>
          <a:xfrm>
            <a:off x="2309814" y="2695576"/>
            <a:ext cx="7693025" cy="3662363"/>
          </a:xfrm>
        </p:spPr>
        <p:txBody>
          <a:bodyPr/>
          <a:lstStyle/>
          <a:p>
            <a:pPr>
              <a:buNone/>
            </a:pPr>
            <a:r>
              <a:rPr lang="tr-TR" sz="2000"/>
              <a:t>Kullanım </a:t>
            </a:r>
            <a:r>
              <a:rPr lang="tr-TR" sz="2000" dirty="0"/>
              <a:t>Ü</a:t>
            </a:r>
            <a:r>
              <a:rPr lang="tr-TR" sz="2000"/>
              <a:t>cretleri</a:t>
            </a:r>
            <a:endParaRPr lang="tr-TR" sz="2000" dirty="0"/>
          </a:p>
          <a:p>
            <a:r>
              <a:rPr lang="tr-TR" sz="2000" dirty="0"/>
              <a:t>Öğrenci : 3 TL</a:t>
            </a:r>
          </a:p>
          <a:p>
            <a:r>
              <a:rPr lang="tr-TR" sz="2000" dirty="0"/>
              <a:t>Öğrenci </a:t>
            </a:r>
            <a:r>
              <a:rPr lang="tr-TR" sz="2000" dirty="0" err="1"/>
              <a:t>Kampüs</a:t>
            </a:r>
            <a:r>
              <a:rPr lang="tr-TR" sz="2000" dirty="0"/>
              <a:t> Kart : 2 TL</a:t>
            </a:r>
            <a:endParaRPr lang="tr-TR" sz="2000" dirty="0"/>
          </a:p>
        </p:txBody>
      </p:sp>
      <p:sp>
        <p:nvSpPr>
          <p:cNvPr id="5" name="AutoShape 3"/>
          <p:cNvSpPr txBox="1">
            <a:spLocks noChangeArrowheads="1"/>
          </p:cNvSpPr>
          <p:nvPr/>
        </p:nvSpPr>
        <p:spPr bwMode="auto">
          <a:xfrm>
            <a:off x="2438400" y="914400"/>
            <a:ext cx="7924800" cy="1143000"/>
          </a:xfrm>
          <a:prstGeom prst="roundRect">
            <a:avLst>
              <a:gd name="adj" fmla="val 21667"/>
            </a:avLst>
          </a:prstGeom>
          <a:noFill/>
          <a:ln w="9525">
            <a:noFill/>
            <a:round/>
            <a:headEnd/>
            <a:tailEnd/>
          </a:ln>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a:lstStyle>
          <a:p>
            <a:pPr algn="ctr" eaLnBrk="1" hangingPunct="1"/>
            <a:r>
              <a:rPr lang="tr-TR" sz="2800" kern="0"/>
              <a:t>LÜTFULLAH AKSUNGUR SPOR SALONU - FITNESS</a:t>
            </a:r>
            <a:endParaRPr lang="tr-TR" sz="2800" kern="0" dirty="0"/>
          </a:p>
        </p:txBody>
      </p:sp>
    </p:spTree>
    <p:extLst>
      <p:ext uri="{BB962C8B-B14F-4D97-AF65-F5344CB8AC3E}">
        <p14:creationId xmlns:p14="http://schemas.microsoft.com/office/powerpoint/2010/main" val="21865519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lide(fromBottom)">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slide(fromBottom)">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slide(fromBottom)">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3"/>
          <p:cNvSpPr>
            <a:spLocks noGrp="1" noChangeArrowheads="1"/>
          </p:cNvSpPr>
          <p:nvPr>
            <p:ph type="title"/>
          </p:nvPr>
        </p:nvSpPr>
        <p:spPr/>
        <p:txBody>
          <a:bodyPr/>
          <a:lstStyle/>
          <a:p>
            <a:pPr eaLnBrk="1" hangingPunct="1"/>
            <a:r>
              <a:rPr lang="tr-TR" sz="3200" dirty="0"/>
              <a:t>SAĞLIKLI YAŞAM MERKEZİ</a:t>
            </a:r>
          </a:p>
        </p:txBody>
      </p:sp>
      <p:pic>
        <p:nvPicPr>
          <p:cNvPr id="9" name="Resim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69866" y="4747256"/>
            <a:ext cx="3051074" cy="2035043"/>
          </a:xfrm>
          <a:prstGeom prst="rect">
            <a:avLst/>
          </a:prstGeom>
        </p:spPr>
      </p:pic>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1624" y="2420889"/>
            <a:ext cx="2843808" cy="2131431"/>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1624" y="4747255"/>
            <a:ext cx="3600400" cy="2025225"/>
          </a:xfrm>
          <a:prstGeom prst="rect">
            <a:avLst/>
          </a:prstGeom>
        </p:spPr>
      </p:pic>
      <p:pic>
        <p:nvPicPr>
          <p:cNvPr id="10" name="Resim 9"/>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456040" y="2513833"/>
            <a:ext cx="3059136" cy="2038487"/>
          </a:xfrm>
          <a:prstGeom prst="rect">
            <a:avLst/>
          </a:prstGeom>
        </p:spPr>
      </p:pic>
      <p:pic>
        <p:nvPicPr>
          <p:cNvPr id="12" name="Resim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64352" y="204634"/>
            <a:ext cx="1139352" cy="1109290"/>
          </a:xfrm>
          <a:prstGeom prst="rect">
            <a:avLst/>
          </a:prstGeom>
        </p:spPr>
      </p:pic>
    </p:spTree>
    <p:extLst>
      <p:ext uri="{BB962C8B-B14F-4D97-AF65-F5344CB8AC3E}">
        <p14:creationId xmlns:p14="http://schemas.microsoft.com/office/powerpoint/2010/main" val="42264187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3"/>
          <p:cNvSpPr>
            <a:spLocks noGrp="1" noChangeArrowheads="1"/>
          </p:cNvSpPr>
          <p:nvPr>
            <p:ph type="title"/>
          </p:nvPr>
        </p:nvSpPr>
        <p:spPr/>
        <p:txBody>
          <a:bodyPr/>
          <a:lstStyle/>
          <a:p>
            <a:pPr eaLnBrk="1" hangingPunct="1"/>
            <a:r>
              <a:rPr lang="tr-TR" sz="3200" dirty="0"/>
              <a:t>SAĞLIKLI YAŞAM MERKEZİ</a:t>
            </a:r>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3593" y="2564905"/>
            <a:ext cx="2718907" cy="1597816"/>
          </a:xfrm>
          <a:prstGeom prst="rect">
            <a:avLst/>
          </a:prstGeom>
        </p:spPr>
      </p:pic>
      <p:pic>
        <p:nvPicPr>
          <p:cNvPr id="3" name="Resim 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888088" y="4653136"/>
            <a:ext cx="3126720" cy="2083522"/>
          </a:xfrm>
          <a:prstGeom prst="rect">
            <a:avLst/>
          </a:prstGeom>
        </p:spPr>
      </p:pic>
      <p:pic>
        <p:nvPicPr>
          <p:cNvPr id="5" name="Resi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263" y="4653137"/>
            <a:ext cx="3047074" cy="2032375"/>
          </a:xfrm>
          <a:prstGeom prst="rect">
            <a:avLst/>
          </a:prstGeom>
        </p:spPr>
      </p:pic>
      <p:pic>
        <p:nvPicPr>
          <p:cNvPr id="6" name="Resim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68208" y="2537730"/>
            <a:ext cx="2448660" cy="1633237"/>
          </a:xfrm>
          <a:prstGeom prst="rect">
            <a:avLst/>
          </a:prstGeom>
        </p:spPr>
      </p:pic>
      <p:pic>
        <p:nvPicPr>
          <p:cNvPr id="8" name="Resim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28480" y="2583950"/>
            <a:ext cx="2395554" cy="1597816"/>
          </a:xfrm>
          <a:prstGeom prst="rect">
            <a:avLst/>
          </a:prstGeom>
        </p:spPr>
      </p:pic>
      <p:pic>
        <p:nvPicPr>
          <p:cNvPr id="12" name="Resim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64352" y="204634"/>
            <a:ext cx="1139352" cy="1109290"/>
          </a:xfrm>
          <a:prstGeom prst="rect">
            <a:avLst/>
          </a:prstGeom>
        </p:spPr>
      </p:pic>
    </p:spTree>
    <p:extLst>
      <p:ext uri="{BB962C8B-B14F-4D97-AF65-F5344CB8AC3E}">
        <p14:creationId xmlns:p14="http://schemas.microsoft.com/office/powerpoint/2010/main" val="10330319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3"/>
          <p:cNvSpPr>
            <a:spLocks noGrp="1" noChangeArrowheads="1"/>
          </p:cNvSpPr>
          <p:nvPr>
            <p:ph type="title"/>
          </p:nvPr>
        </p:nvSpPr>
        <p:spPr/>
        <p:txBody>
          <a:bodyPr/>
          <a:lstStyle/>
          <a:p>
            <a:pPr eaLnBrk="1" hangingPunct="1"/>
            <a:r>
              <a:rPr lang="tr-TR" sz="3200" dirty="0"/>
              <a:t>SAĞLIKLI YAŞAM MERKEZİ</a:t>
            </a:r>
            <a:endParaRPr lang="tr-TR" sz="3200" dirty="0"/>
          </a:p>
        </p:txBody>
      </p:sp>
      <p:sp>
        <p:nvSpPr>
          <p:cNvPr id="7" name="2 İçerik Yer Tutucusu"/>
          <p:cNvSpPr>
            <a:spLocks noGrp="1"/>
          </p:cNvSpPr>
          <p:nvPr>
            <p:ph idx="1"/>
          </p:nvPr>
        </p:nvSpPr>
        <p:spPr>
          <a:xfrm>
            <a:off x="2309814" y="2695576"/>
            <a:ext cx="7693025" cy="3662363"/>
          </a:xfrm>
        </p:spPr>
        <p:txBody>
          <a:bodyPr>
            <a:normAutofit fontScale="92500" lnSpcReduction="20000"/>
          </a:bodyPr>
          <a:lstStyle/>
          <a:p>
            <a:pPr marL="0" indent="0" algn="just">
              <a:buSzPct val="100000"/>
              <a:buNone/>
            </a:pPr>
            <a:r>
              <a:rPr lang="tr-TR" sz="2000" dirty="0"/>
              <a:t>Sağlıklı Yaşam Merkezi’nde personel, öğrenci ve konuk üyelere yönelik aşağıdaki çalışmalar yapılmaktadır:</a:t>
            </a:r>
          </a:p>
          <a:p>
            <a:pPr marL="0" indent="0" algn="just">
              <a:buSzPct val="100000"/>
              <a:buNone/>
            </a:pPr>
            <a:endParaRPr lang="tr-TR" sz="2000" dirty="0"/>
          </a:p>
          <a:p>
            <a:pPr marL="0" indent="0" algn="just">
              <a:buSzPct val="100000"/>
              <a:buNone/>
            </a:pPr>
            <a:r>
              <a:rPr lang="tr-TR" sz="2000" dirty="0" err="1"/>
              <a:t>Fitness</a:t>
            </a:r>
            <a:endParaRPr lang="tr-TR" sz="2000" dirty="0"/>
          </a:p>
          <a:p>
            <a:pPr marL="0" indent="0" algn="just">
              <a:buSzPct val="100000"/>
              <a:buNone/>
            </a:pPr>
            <a:r>
              <a:rPr lang="tr-TR" sz="2000" dirty="0" err="1"/>
              <a:t>Plates</a:t>
            </a:r>
            <a:endParaRPr lang="tr-TR" sz="2000" dirty="0"/>
          </a:p>
          <a:p>
            <a:pPr marL="0" indent="0" algn="just">
              <a:buSzPct val="100000"/>
              <a:buNone/>
            </a:pPr>
            <a:r>
              <a:rPr lang="tr-TR" sz="2000" dirty="0" err="1"/>
              <a:t>Crossfit</a:t>
            </a:r>
            <a:endParaRPr lang="tr-TR" sz="2000" dirty="0"/>
          </a:p>
          <a:p>
            <a:pPr marL="0" indent="0" algn="just">
              <a:buSzPct val="100000"/>
              <a:buNone/>
            </a:pPr>
            <a:r>
              <a:rPr lang="tr-TR" sz="2000" dirty="0" err="1"/>
              <a:t>Kardiyo</a:t>
            </a:r>
            <a:r>
              <a:rPr lang="tr-TR" sz="2000" dirty="0"/>
              <a:t> Boks</a:t>
            </a:r>
          </a:p>
          <a:p>
            <a:pPr marL="0" indent="0" algn="just">
              <a:buSzPct val="100000"/>
              <a:buNone/>
            </a:pPr>
            <a:r>
              <a:rPr lang="tr-TR" sz="2000" dirty="0" err="1"/>
              <a:t>Spinning</a:t>
            </a:r>
            <a:endParaRPr lang="tr-TR" sz="2000" dirty="0"/>
          </a:p>
          <a:p>
            <a:pPr marL="0" indent="0" algn="just">
              <a:buSzPct val="100000"/>
              <a:buNone/>
            </a:pPr>
            <a:r>
              <a:rPr lang="tr-TR" sz="2000" dirty="0" err="1"/>
              <a:t>Kardiyo</a:t>
            </a:r>
            <a:r>
              <a:rPr lang="tr-TR" sz="2000" dirty="0"/>
              <a:t> Dans</a:t>
            </a:r>
          </a:p>
          <a:p>
            <a:pPr marL="0" indent="0" algn="just">
              <a:buSzPct val="100000"/>
              <a:buNone/>
            </a:pPr>
            <a:r>
              <a:rPr lang="tr-TR" sz="2000" dirty="0" err="1"/>
              <a:t>Squash</a:t>
            </a:r>
            <a:endParaRPr lang="tr-TR" sz="2000" dirty="0"/>
          </a:p>
          <a:p>
            <a:pPr marL="0" indent="0" algn="just">
              <a:buSzPct val="100000"/>
              <a:buNone/>
            </a:pPr>
            <a:r>
              <a:rPr lang="tr-TR" sz="2000" dirty="0"/>
              <a:t> </a:t>
            </a:r>
          </a:p>
          <a:p>
            <a:pPr marL="457200" indent="-457200" algn="just">
              <a:buSzPct val="100000"/>
              <a:buFont typeface="Arial" charset="0"/>
              <a:buAutoNum type="arabicPeriod"/>
            </a:pPr>
            <a:endParaRPr lang="tr-TR" sz="2000" dirty="0"/>
          </a:p>
          <a:p>
            <a:pPr marL="457200" indent="-457200" algn="just">
              <a:buSzPct val="100000"/>
              <a:buFont typeface="Arial" charset="0"/>
              <a:buAutoNum type="arabicPeriod"/>
            </a:pPr>
            <a:endParaRPr lang="tr-TR" sz="2000" dirty="0"/>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4352" y="204634"/>
            <a:ext cx="1139352" cy="1109290"/>
          </a:xfrm>
          <a:prstGeom prst="rect">
            <a:avLst/>
          </a:prstGeom>
        </p:spPr>
      </p:pic>
    </p:spTree>
    <p:extLst>
      <p:ext uri="{BB962C8B-B14F-4D97-AF65-F5344CB8AC3E}">
        <p14:creationId xmlns:p14="http://schemas.microsoft.com/office/powerpoint/2010/main" val="20519987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slide(fromBottom)">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slide(fromBottom)">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slide(fromBottom)">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slide(fromBottom)">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slide(fromBottom)">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slide(fromBottom)">
                                      <p:cBhvr>
                                        <p:cTn id="32" dur="500"/>
                                        <p:tgtEl>
                                          <p:spTgt spid="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slide(fromBottom)">
                                      <p:cBhvr>
                                        <p:cTn id="37" dur="500"/>
                                        <p:tgtEl>
                                          <p:spTgt spid="7">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nodeType="clickEffect">
                                  <p:stCondLst>
                                    <p:cond delay="0"/>
                                  </p:stCondLst>
                                  <p:childTnLst>
                                    <p:set>
                                      <p:cBhvr>
                                        <p:cTn id="41" dur="1" fill="hold">
                                          <p:stCondLst>
                                            <p:cond delay="0"/>
                                          </p:stCondLst>
                                        </p:cTn>
                                        <p:tgtEl>
                                          <p:spTgt spid="7">
                                            <p:txEl>
                                              <p:pRg st="8" end="8"/>
                                            </p:txEl>
                                          </p:spTgt>
                                        </p:tgtEl>
                                        <p:attrNameLst>
                                          <p:attrName>style.visibility</p:attrName>
                                        </p:attrNameLst>
                                      </p:cBhvr>
                                      <p:to>
                                        <p:strVal val="visible"/>
                                      </p:to>
                                    </p:set>
                                    <p:animEffect transition="in" filter="slide(fromBottom)">
                                      <p:cBhvr>
                                        <p:cTn id="42" dur="500"/>
                                        <p:tgtEl>
                                          <p:spTgt spid="7">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nodeType="clickEffect">
                                  <p:stCondLst>
                                    <p:cond delay="0"/>
                                  </p:stCondLst>
                                  <p:childTnLst>
                                    <p:set>
                                      <p:cBhvr>
                                        <p:cTn id="46" dur="1" fill="hold">
                                          <p:stCondLst>
                                            <p:cond delay="0"/>
                                          </p:stCondLst>
                                        </p:cTn>
                                        <p:tgtEl>
                                          <p:spTgt spid="7">
                                            <p:txEl>
                                              <p:pRg st="9" end="9"/>
                                            </p:txEl>
                                          </p:spTgt>
                                        </p:tgtEl>
                                        <p:attrNameLst>
                                          <p:attrName>style.visibility</p:attrName>
                                        </p:attrNameLst>
                                      </p:cBhvr>
                                      <p:to>
                                        <p:strVal val="visible"/>
                                      </p:to>
                                    </p:set>
                                    <p:animEffect transition="in" filter="slide(fromBottom)">
                                      <p:cBhvr>
                                        <p:cTn id="47"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3"/>
          <p:cNvSpPr>
            <a:spLocks noGrp="1" noChangeArrowheads="1"/>
          </p:cNvSpPr>
          <p:nvPr>
            <p:ph type="title"/>
          </p:nvPr>
        </p:nvSpPr>
        <p:spPr/>
        <p:txBody>
          <a:bodyPr/>
          <a:lstStyle/>
          <a:p>
            <a:pPr eaLnBrk="1" hangingPunct="1"/>
            <a:r>
              <a:rPr lang="tr-TR" sz="3200" dirty="0"/>
              <a:t>SAĞLIKLI YAŞAM MERKEZİ</a:t>
            </a:r>
            <a:endParaRPr lang="tr-TR" sz="3200" dirty="0"/>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4352" y="204634"/>
            <a:ext cx="1139352" cy="1109290"/>
          </a:xfrm>
          <a:prstGeom prst="rect">
            <a:avLst/>
          </a:prstGeom>
        </p:spPr>
      </p:pic>
      <p:graphicFrame>
        <p:nvGraphicFramePr>
          <p:cNvPr id="3" name="Tablo 2"/>
          <p:cNvGraphicFramePr>
            <a:graphicFrameLocks noGrp="1"/>
          </p:cNvGraphicFramePr>
          <p:nvPr>
            <p:extLst>
              <p:ext uri="{D42A27DB-BD31-4B8C-83A1-F6EECF244321}">
                <p14:modId xmlns:p14="http://schemas.microsoft.com/office/powerpoint/2010/main" val="548524559"/>
              </p:ext>
            </p:extLst>
          </p:nvPr>
        </p:nvGraphicFramePr>
        <p:xfrm>
          <a:off x="2705236" y="3356992"/>
          <a:ext cx="7128792" cy="2800712"/>
        </p:xfrm>
        <a:graphic>
          <a:graphicData uri="http://schemas.openxmlformats.org/drawingml/2006/table">
            <a:tbl>
              <a:tblPr/>
              <a:tblGrid>
                <a:gridCol w="4398876">
                  <a:extLst>
                    <a:ext uri="{9D8B030D-6E8A-4147-A177-3AD203B41FA5}">
                      <a16:colId xmlns="" xmlns:a16="http://schemas.microsoft.com/office/drawing/2014/main" val="1053185513"/>
                    </a:ext>
                  </a:extLst>
                </a:gridCol>
                <a:gridCol w="2664296">
                  <a:extLst>
                    <a:ext uri="{9D8B030D-6E8A-4147-A177-3AD203B41FA5}">
                      <a16:colId xmlns="" xmlns:a16="http://schemas.microsoft.com/office/drawing/2014/main" val="152277226"/>
                    </a:ext>
                  </a:extLst>
                </a:gridCol>
                <a:gridCol w="65620">
                  <a:extLst>
                    <a:ext uri="{9D8B030D-6E8A-4147-A177-3AD203B41FA5}">
                      <a16:colId xmlns="" xmlns:a16="http://schemas.microsoft.com/office/drawing/2014/main" val="480123359"/>
                    </a:ext>
                  </a:extLst>
                </a:gridCol>
              </a:tblGrid>
              <a:tr h="504056">
                <a:tc>
                  <a:txBody>
                    <a:bodyPr/>
                    <a:lstStyle/>
                    <a:p>
                      <a:pPr algn="l" fontAlgn="t"/>
                      <a:r>
                        <a:rPr lang="tr-TR" b="1" dirty="0">
                          <a:effectLst/>
                          <a:latin typeface="Times" panose="02020603050405020304" pitchFamily="18" charset="0"/>
                        </a:rPr>
                        <a:t>Üyelik tipi</a:t>
                      </a:r>
                      <a:endParaRPr lang="tr-TR" dirty="0">
                        <a:effectLst/>
                      </a:endParaRPr>
                    </a:p>
                  </a:txBody>
                  <a:tcPr marL="15240" marR="15240" marT="15240" marB="15240">
                    <a:lnL w="7620" cap="flat" cmpd="sng" algn="ctr">
                      <a:solidFill>
                        <a:srgbClr val="819C84"/>
                      </a:solidFill>
                      <a:prstDash val="solid"/>
                      <a:round/>
                      <a:headEnd type="none" w="med" len="med"/>
                      <a:tailEnd type="none" w="med" len="med"/>
                    </a:lnL>
                    <a:lnR w="7620" cap="flat" cmpd="sng" algn="ctr">
                      <a:solidFill>
                        <a:srgbClr val="819C84"/>
                      </a:solidFill>
                      <a:prstDash val="solid"/>
                      <a:round/>
                      <a:headEnd type="none" w="med" len="med"/>
                      <a:tailEnd type="none" w="med" len="med"/>
                    </a:lnR>
                    <a:lnT w="7620" cap="flat" cmpd="sng" algn="ctr">
                      <a:solidFill>
                        <a:srgbClr val="819C84"/>
                      </a:solidFill>
                      <a:prstDash val="solid"/>
                      <a:round/>
                      <a:headEnd type="none" w="med" len="med"/>
                      <a:tailEnd type="none" w="med" len="med"/>
                    </a:lnT>
                    <a:lnB w="7620" cap="flat" cmpd="sng" algn="ctr">
                      <a:solidFill>
                        <a:srgbClr val="819C84"/>
                      </a:solidFill>
                      <a:prstDash val="solid"/>
                      <a:round/>
                      <a:headEnd type="none" w="med" len="med"/>
                      <a:tailEnd type="none" w="med" len="med"/>
                    </a:lnB>
                  </a:tcPr>
                </a:tc>
                <a:tc>
                  <a:txBody>
                    <a:bodyPr/>
                    <a:lstStyle/>
                    <a:p>
                      <a:pPr algn="l" fontAlgn="t"/>
                      <a:r>
                        <a:rPr lang="tr-TR" b="1">
                          <a:effectLst/>
                          <a:latin typeface="Times" panose="02020603050405020304" pitchFamily="18" charset="0"/>
                        </a:rPr>
                        <a:t>Aylık</a:t>
                      </a:r>
                      <a:endParaRPr lang="tr-TR">
                        <a:effectLst/>
                      </a:endParaRPr>
                    </a:p>
                  </a:txBody>
                  <a:tcPr marL="15240" marR="15240" marT="15240" marB="15240">
                    <a:lnL w="7620" cap="flat" cmpd="sng" algn="ctr">
                      <a:solidFill>
                        <a:srgbClr val="819C84"/>
                      </a:solidFill>
                      <a:prstDash val="solid"/>
                      <a:round/>
                      <a:headEnd type="none" w="med" len="med"/>
                      <a:tailEnd type="none" w="med" len="med"/>
                    </a:lnL>
                    <a:lnR w="7620" cap="flat" cmpd="sng" algn="ctr">
                      <a:solidFill>
                        <a:srgbClr val="819C84"/>
                      </a:solidFill>
                      <a:prstDash val="solid"/>
                      <a:round/>
                      <a:headEnd type="none" w="med" len="med"/>
                      <a:tailEnd type="none" w="med" len="med"/>
                    </a:lnR>
                    <a:lnT w="7620" cap="flat" cmpd="sng" algn="ctr">
                      <a:solidFill>
                        <a:srgbClr val="819C84"/>
                      </a:solidFill>
                      <a:prstDash val="solid"/>
                      <a:round/>
                      <a:headEnd type="none" w="med" len="med"/>
                      <a:tailEnd type="none" w="med" len="med"/>
                    </a:lnT>
                    <a:lnB w="7620" cap="flat" cmpd="sng" algn="ctr">
                      <a:solidFill>
                        <a:srgbClr val="819C84"/>
                      </a:solidFill>
                      <a:prstDash val="solid"/>
                      <a:round/>
                      <a:headEnd type="none" w="med" len="med"/>
                      <a:tailEnd type="none" w="med" len="med"/>
                    </a:lnB>
                  </a:tcPr>
                </a:tc>
                <a:tc rowSpan="5">
                  <a:txBody>
                    <a:bodyPr/>
                    <a:lstStyle/>
                    <a:p>
                      <a:pPr algn="l" fontAlgn="t"/>
                      <a:endParaRPr lang="tr-TR" dirty="0">
                        <a:effectLst/>
                      </a:endParaRPr>
                    </a:p>
                  </a:txBody>
                  <a:tcPr marL="15240" marR="15240" marT="15240" marB="15240">
                    <a:lnL w="7620" cap="flat" cmpd="sng" algn="ctr">
                      <a:solidFill>
                        <a:srgbClr val="819C84"/>
                      </a:solidFill>
                      <a:prstDash val="solid"/>
                      <a:round/>
                      <a:headEnd type="none" w="med" len="med"/>
                      <a:tailEnd type="none" w="med" len="med"/>
                    </a:lnL>
                    <a:lnR w="7620" cap="flat" cmpd="sng" algn="ctr">
                      <a:solidFill>
                        <a:srgbClr val="819C84"/>
                      </a:solidFill>
                      <a:prstDash val="solid"/>
                      <a:round/>
                      <a:headEnd type="none" w="med" len="med"/>
                      <a:tailEnd type="none" w="med" len="med"/>
                    </a:lnR>
                    <a:lnT w="7620" cap="flat" cmpd="sng" algn="ctr">
                      <a:solidFill>
                        <a:srgbClr val="819C84"/>
                      </a:solidFill>
                      <a:prstDash val="solid"/>
                      <a:round/>
                      <a:headEnd type="none" w="med" len="med"/>
                      <a:tailEnd type="none" w="med" len="med"/>
                    </a:lnT>
                    <a:lnB w="7620" cap="flat" cmpd="sng" algn="ctr">
                      <a:solidFill>
                        <a:srgbClr val="819C84"/>
                      </a:solidFill>
                      <a:prstDash val="solid"/>
                      <a:round/>
                      <a:headEnd type="none" w="med" len="med"/>
                      <a:tailEnd type="none" w="med" len="med"/>
                    </a:lnB>
                  </a:tcPr>
                </a:tc>
                <a:extLst>
                  <a:ext uri="{0D108BD9-81ED-4DB2-BD59-A6C34878D82A}">
                    <a16:rowId xmlns="" xmlns:a16="http://schemas.microsoft.com/office/drawing/2014/main" val="3493455738"/>
                  </a:ext>
                </a:extLst>
              </a:tr>
              <a:tr h="559296">
                <a:tc>
                  <a:txBody>
                    <a:bodyPr/>
                    <a:lstStyle/>
                    <a:p>
                      <a:pPr algn="l" fontAlgn="t"/>
                      <a:r>
                        <a:rPr lang="tr-TR" dirty="0">
                          <a:effectLst/>
                          <a:latin typeface="Times" panose="02020603050405020304" pitchFamily="18" charset="0"/>
                          <a:cs typeface="Times" panose="02020603050405020304" pitchFamily="18" charset="0"/>
                        </a:rPr>
                        <a:t>Öğrenci           (saat 08:00 – 16:00) </a:t>
                      </a:r>
                    </a:p>
                  </a:txBody>
                  <a:tcPr marL="15240" marR="15240" marT="15240" marB="15240">
                    <a:lnL w="7620" cap="flat" cmpd="sng" algn="ctr">
                      <a:solidFill>
                        <a:srgbClr val="819C84"/>
                      </a:solidFill>
                      <a:prstDash val="solid"/>
                      <a:round/>
                      <a:headEnd type="none" w="med" len="med"/>
                      <a:tailEnd type="none" w="med" len="med"/>
                    </a:lnL>
                    <a:lnR w="7620" cap="flat" cmpd="sng" algn="ctr">
                      <a:solidFill>
                        <a:srgbClr val="819C84"/>
                      </a:solidFill>
                      <a:prstDash val="solid"/>
                      <a:round/>
                      <a:headEnd type="none" w="med" len="med"/>
                      <a:tailEnd type="none" w="med" len="med"/>
                    </a:lnR>
                    <a:lnT w="7620" cap="flat" cmpd="sng" algn="ctr">
                      <a:solidFill>
                        <a:srgbClr val="819C84"/>
                      </a:solidFill>
                      <a:prstDash val="solid"/>
                      <a:round/>
                      <a:headEnd type="none" w="med" len="med"/>
                      <a:tailEnd type="none" w="med" len="med"/>
                    </a:lnT>
                    <a:lnB w="7620" cap="flat" cmpd="sng" algn="ctr">
                      <a:solidFill>
                        <a:srgbClr val="819C84"/>
                      </a:solidFill>
                      <a:prstDash val="solid"/>
                      <a:round/>
                      <a:headEnd type="none" w="med" len="med"/>
                      <a:tailEnd type="none" w="med" len="med"/>
                    </a:lnB>
                  </a:tcPr>
                </a:tc>
                <a:tc>
                  <a:txBody>
                    <a:bodyPr/>
                    <a:lstStyle/>
                    <a:p>
                      <a:pPr algn="ctr" fontAlgn="t"/>
                      <a:r>
                        <a:rPr lang="tr-TR" dirty="0">
                          <a:effectLst/>
                          <a:latin typeface="Times" panose="02020603050405020304" pitchFamily="18" charset="0"/>
                          <a:cs typeface="Times" panose="02020603050405020304" pitchFamily="18" charset="0"/>
                        </a:rPr>
                        <a:t>75 TL</a:t>
                      </a:r>
                    </a:p>
                  </a:txBody>
                  <a:tcPr marL="15240" marR="15240" marT="15240" marB="15240">
                    <a:lnL w="7620" cap="flat" cmpd="sng" algn="ctr">
                      <a:solidFill>
                        <a:srgbClr val="819C84"/>
                      </a:solidFill>
                      <a:prstDash val="solid"/>
                      <a:round/>
                      <a:headEnd type="none" w="med" len="med"/>
                      <a:tailEnd type="none" w="med" len="med"/>
                    </a:lnL>
                    <a:lnR w="7620" cap="flat" cmpd="sng" algn="ctr">
                      <a:solidFill>
                        <a:srgbClr val="819C84"/>
                      </a:solidFill>
                      <a:prstDash val="solid"/>
                      <a:round/>
                      <a:headEnd type="none" w="med" len="med"/>
                      <a:tailEnd type="none" w="med" len="med"/>
                    </a:lnR>
                    <a:lnT w="7620" cap="flat" cmpd="sng" algn="ctr">
                      <a:solidFill>
                        <a:srgbClr val="819C84"/>
                      </a:solidFill>
                      <a:prstDash val="solid"/>
                      <a:round/>
                      <a:headEnd type="none" w="med" len="med"/>
                      <a:tailEnd type="none" w="med" len="med"/>
                    </a:lnT>
                    <a:lnB w="7620" cap="flat" cmpd="sng" algn="ctr">
                      <a:solidFill>
                        <a:srgbClr val="819C84"/>
                      </a:solidFill>
                      <a:prstDash val="solid"/>
                      <a:round/>
                      <a:headEnd type="none" w="med" len="med"/>
                      <a:tailEnd type="none" w="med" len="med"/>
                    </a:lnB>
                  </a:tcPr>
                </a:tc>
                <a:tc vMerge="1">
                  <a:txBody>
                    <a:bodyPr/>
                    <a:lstStyle/>
                    <a:p>
                      <a:pPr algn="l" fontAlgn="t"/>
                      <a:endParaRPr lang="tr-TR">
                        <a:effectLst/>
                      </a:endParaRPr>
                    </a:p>
                  </a:txBody>
                  <a:tcPr marL="15240" marR="15240" marT="15240" marB="15240">
                    <a:lnL w="7620" cap="flat" cmpd="sng" algn="ctr">
                      <a:solidFill>
                        <a:srgbClr val="819C84"/>
                      </a:solidFill>
                      <a:prstDash val="solid"/>
                      <a:round/>
                      <a:headEnd type="none" w="med" len="med"/>
                      <a:tailEnd type="none" w="med" len="med"/>
                    </a:lnL>
                    <a:lnR w="7620" cap="flat" cmpd="sng" algn="ctr">
                      <a:solidFill>
                        <a:srgbClr val="819C84"/>
                      </a:solidFill>
                      <a:prstDash val="solid"/>
                      <a:round/>
                      <a:headEnd type="none" w="med" len="med"/>
                      <a:tailEnd type="none" w="med" len="med"/>
                    </a:lnR>
                    <a:lnT w="7620" cap="flat" cmpd="sng" algn="ctr">
                      <a:solidFill>
                        <a:srgbClr val="819C84"/>
                      </a:solidFill>
                      <a:prstDash val="solid"/>
                      <a:round/>
                      <a:headEnd type="none" w="med" len="med"/>
                      <a:tailEnd type="none" w="med" len="med"/>
                    </a:lnT>
                    <a:lnB w="7620" cap="flat" cmpd="sng" algn="ctr">
                      <a:solidFill>
                        <a:srgbClr val="819C84"/>
                      </a:solidFill>
                      <a:prstDash val="solid"/>
                      <a:round/>
                      <a:headEnd type="none" w="med" len="med"/>
                      <a:tailEnd type="none" w="med" len="med"/>
                    </a:lnB>
                  </a:tcPr>
                </a:tc>
                <a:extLst>
                  <a:ext uri="{0D108BD9-81ED-4DB2-BD59-A6C34878D82A}">
                    <a16:rowId xmlns="" xmlns:a16="http://schemas.microsoft.com/office/drawing/2014/main" val="3973509474"/>
                  </a:ext>
                </a:extLst>
              </a:tr>
              <a:tr h="586740">
                <a:tc>
                  <a:txBody>
                    <a:bodyPr/>
                    <a:lstStyle/>
                    <a:p>
                      <a:pPr algn="l" fontAlgn="t"/>
                      <a:r>
                        <a:rPr lang="tr-TR" dirty="0">
                          <a:effectLst/>
                          <a:latin typeface="Times" panose="02020603050405020304" pitchFamily="18" charset="0"/>
                          <a:cs typeface="Times" panose="02020603050405020304" pitchFamily="18" charset="0"/>
                        </a:rPr>
                        <a:t>Öğrenci           (saat 08:00 – 21:00)      </a:t>
                      </a:r>
                    </a:p>
                  </a:txBody>
                  <a:tcPr marL="15240" marR="15240" marT="15240" marB="15240">
                    <a:lnL w="7620" cap="flat" cmpd="sng" algn="ctr">
                      <a:solidFill>
                        <a:srgbClr val="819C84"/>
                      </a:solidFill>
                      <a:prstDash val="solid"/>
                      <a:round/>
                      <a:headEnd type="none" w="med" len="med"/>
                      <a:tailEnd type="none" w="med" len="med"/>
                    </a:lnL>
                    <a:lnR w="7620" cap="flat" cmpd="sng" algn="ctr">
                      <a:solidFill>
                        <a:srgbClr val="819C84"/>
                      </a:solidFill>
                      <a:prstDash val="solid"/>
                      <a:round/>
                      <a:headEnd type="none" w="med" len="med"/>
                      <a:tailEnd type="none" w="med" len="med"/>
                    </a:lnR>
                    <a:lnT w="7620" cap="flat" cmpd="sng" algn="ctr">
                      <a:solidFill>
                        <a:srgbClr val="819C84"/>
                      </a:solidFill>
                      <a:prstDash val="solid"/>
                      <a:round/>
                      <a:headEnd type="none" w="med" len="med"/>
                      <a:tailEnd type="none" w="med" len="med"/>
                    </a:lnT>
                    <a:lnB w="7620" cap="flat" cmpd="sng" algn="ctr">
                      <a:solidFill>
                        <a:srgbClr val="819C84"/>
                      </a:solidFill>
                      <a:prstDash val="solid"/>
                      <a:round/>
                      <a:headEnd type="none" w="med" len="med"/>
                      <a:tailEnd type="none" w="med" len="med"/>
                    </a:lnB>
                  </a:tcPr>
                </a:tc>
                <a:tc>
                  <a:txBody>
                    <a:bodyPr/>
                    <a:lstStyle/>
                    <a:p>
                      <a:pPr algn="ctr" fontAlgn="t"/>
                      <a:r>
                        <a:rPr lang="tr-TR" dirty="0">
                          <a:effectLst/>
                          <a:latin typeface="Times" panose="02020603050405020304" pitchFamily="18" charset="0"/>
                          <a:cs typeface="Times" panose="02020603050405020304" pitchFamily="18" charset="0"/>
                        </a:rPr>
                        <a:t>100 TL </a:t>
                      </a:r>
                    </a:p>
                  </a:txBody>
                  <a:tcPr marL="15240" marR="15240" marT="15240" marB="15240">
                    <a:lnL w="7620" cap="flat" cmpd="sng" algn="ctr">
                      <a:solidFill>
                        <a:srgbClr val="819C84"/>
                      </a:solidFill>
                      <a:prstDash val="solid"/>
                      <a:round/>
                      <a:headEnd type="none" w="med" len="med"/>
                      <a:tailEnd type="none" w="med" len="med"/>
                    </a:lnL>
                    <a:lnR w="7620" cap="flat" cmpd="sng" algn="ctr">
                      <a:solidFill>
                        <a:srgbClr val="819C84"/>
                      </a:solidFill>
                      <a:prstDash val="solid"/>
                      <a:round/>
                      <a:headEnd type="none" w="med" len="med"/>
                      <a:tailEnd type="none" w="med" len="med"/>
                    </a:lnR>
                    <a:lnT w="7620" cap="flat" cmpd="sng" algn="ctr">
                      <a:solidFill>
                        <a:srgbClr val="819C84"/>
                      </a:solidFill>
                      <a:prstDash val="solid"/>
                      <a:round/>
                      <a:headEnd type="none" w="med" len="med"/>
                      <a:tailEnd type="none" w="med" len="med"/>
                    </a:lnT>
                    <a:lnB w="7620" cap="flat" cmpd="sng" algn="ctr">
                      <a:solidFill>
                        <a:srgbClr val="819C84"/>
                      </a:solidFill>
                      <a:prstDash val="solid"/>
                      <a:round/>
                      <a:headEnd type="none" w="med" len="med"/>
                      <a:tailEnd type="none" w="med" len="med"/>
                    </a:lnB>
                  </a:tcPr>
                </a:tc>
                <a:tc vMerge="1">
                  <a:txBody>
                    <a:bodyPr/>
                    <a:lstStyle/>
                    <a:p>
                      <a:pPr algn="l" fontAlgn="t"/>
                      <a:endParaRPr lang="tr-TR">
                        <a:effectLst/>
                      </a:endParaRPr>
                    </a:p>
                  </a:txBody>
                  <a:tcPr marL="15240" marR="15240" marT="15240" marB="15240">
                    <a:lnL w="7620" cap="flat" cmpd="sng" algn="ctr">
                      <a:solidFill>
                        <a:srgbClr val="819C84"/>
                      </a:solidFill>
                      <a:prstDash val="solid"/>
                      <a:round/>
                      <a:headEnd type="none" w="med" len="med"/>
                      <a:tailEnd type="none" w="med" len="med"/>
                    </a:lnL>
                    <a:lnR w="7620" cap="flat" cmpd="sng" algn="ctr">
                      <a:solidFill>
                        <a:srgbClr val="819C84"/>
                      </a:solidFill>
                      <a:prstDash val="solid"/>
                      <a:round/>
                      <a:headEnd type="none" w="med" len="med"/>
                      <a:tailEnd type="none" w="med" len="med"/>
                    </a:lnR>
                    <a:lnT w="7620" cap="flat" cmpd="sng" algn="ctr">
                      <a:solidFill>
                        <a:srgbClr val="819C84"/>
                      </a:solidFill>
                      <a:prstDash val="solid"/>
                      <a:round/>
                      <a:headEnd type="none" w="med" len="med"/>
                      <a:tailEnd type="none" w="med" len="med"/>
                    </a:lnT>
                    <a:lnB w="7620" cap="flat" cmpd="sng" algn="ctr">
                      <a:solidFill>
                        <a:srgbClr val="819C84"/>
                      </a:solidFill>
                      <a:prstDash val="solid"/>
                      <a:round/>
                      <a:headEnd type="none" w="med" len="med"/>
                      <a:tailEnd type="none" w="med" len="med"/>
                    </a:lnB>
                  </a:tcPr>
                </a:tc>
                <a:extLst>
                  <a:ext uri="{0D108BD9-81ED-4DB2-BD59-A6C34878D82A}">
                    <a16:rowId xmlns="" xmlns:a16="http://schemas.microsoft.com/office/drawing/2014/main" val="2483708907"/>
                  </a:ext>
                </a:extLst>
              </a:tr>
              <a:tr h="548640">
                <a:tc>
                  <a:txBody>
                    <a:bodyPr/>
                    <a:lstStyle/>
                    <a:p>
                      <a:pPr algn="l" fontAlgn="t"/>
                      <a:r>
                        <a:rPr lang="tr-TR">
                          <a:effectLst/>
                          <a:latin typeface="Times" panose="02020603050405020304" pitchFamily="18" charset="0"/>
                          <a:cs typeface="Times" panose="02020603050405020304" pitchFamily="18" charset="0"/>
                        </a:rPr>
                        <a:t>Personel                                                        </a:t>
                      </a:r>
                    </a:p>
                  </a:txBody>
                  <a:tcPr marL="15240" marR="15240" marT="15240" marB="15240">
                    <a:lnL w="7620" cap="flat" cmpd="sng" algn="ctr">
                      <a:solidFill>
                        <a:srgbClr val="819C84"/>
                      </a:solidFill>
                      <a:prstDash val="solid"/>
                      <a:round/>
                      <a:headEnd type="none" w="med" len="med"/>
                      <a:tailEnd type="none" w="med" len="med"/>
                    </a:lnL>
                    <a:lnR w="7620" cap="flat" cmpd="sng" algn="ctr">
                      <a:solidFill>
                        <a:srgbClr val="819C84"/>
                      </a:solidFill>
                      <a:prstDash val="solid"/>
                      <a:round/>
                      <a:headEnd type="none" w="med" len="med"/>
                      <a:tailEnd type="none" w="med" len="med"/>
                    </a:lnR>
                    <a:lnT w="7620" cap="flat" cmpd="sng" algn="ctr">
                      <a:solidFill>
                        <a:srgbClr val="819C84"/>
                      </a:solidFill>
                      <a:prstDash val="solid"/>
                      <a:round/>
                      <a:headEnd type="none" w="med" len="med"/>
                      <a:tailEnd type="none" w="med" len="med"/>
                    </a:lnT>
                    <a:lnB w="7620" cap="flat" cmpd="sng" algn="ctr">
                      <a:solidFill>
                        <a:srgbClr val="819C84"/>
                      </a:solidFill>
                      <a:prstDash val="solid"/>
                      <a:round/>
                      <a:headEnd type="none" w="med" len="med"/>
                      <a:tailEnd type="none" w="med" len="med"/>
                    </a:lnB>
                  </a:tcPr>
                </a:tc>
                <a:tc>
                  <a:txBody>
                    <a:bodyPr/>
                    <a:lstStyle/>
                    <a:p>
                      <a:pPr algn="ctr" fontAlgn="t"/>
                      <a:r>
                        <a:rPr lang="tr-TR" dirty="0">
                          <a:effectLst/>
                          <a:latin typeface="Times" panose="02020603050405020304" pitchFamily="18" charset="0"/>
                          <a:cs typeface="Times" panose="02020603050405020304" pitchFamily="18" charset="0"/>
                        </a:rPr>
                        <a:t>150 TL</a:t>
                      </a:r>
                    </a:p>
                  </a:txBody>
                  <a:tcPr marL="15240" marR="15240" marT="15240" marB="15240">
                    <a:lnL w="7620" cap="flat" cmpd="sng" algn="ctr">
                      <a:solidFill>
                        <a:srgbClr val="819C84"/>
                      </a:solidFill>
                      <a:prstDash val="solid"/>
                      <a:round/>
                      <a:headEnd type="none" w="med" len="med"/>
                      <a:tailEnd type="none" w="med" len="med"/>
                    </a:lnL>
                    <a:lnR w="7620" cap="flat" cmpd="sng" algn="ctr">
                      <a:solidFill>
                        <a:srgbClr val="819C84"/>
                      </a:solidFill>
                      <a:prstDash val="solid"/>
                      <a:round/>
                      <a:headEnd type="none" w="med" len="med"/>
                      <a:tailEnd type="none" w="med" len="med"/>
                    </a:lnR>
                    <a:lnT w="7620" cap="flat" cmpd="sng" algn="ctr">
                      <a:solidFill>
                        <a:srgbClr val="819C84"/>
                      </a:solidFill>
                      <a:prstDash val="solid"/>
                      <a:round/>
                      <a:headEnd type="none" w="med" len="med"/>
                      <a:tailEnd type="none" w="med" len="med"/>
                    </a:lnT>
                    <a:lnB w="7620" cap="flat" cmpd="sng" algn="ctr">
                      <a:solidFill>
                        <a:srgbClr val="819C84"/>
                      </a:solidFill>
                      <a:prstDash val="solid"/>
                      <a:round/>
                      <a:headEnd type="none" w="med" len="med"/>
                      <a:tailEnd type="none" w="med" len="med"/>
                    </a:lnB>
                  </a:tcPr>
                </a:tc>
                <a:tc vMerge="1">
                  <a:txBody>
                    <a:bodyPr/>
                    <a:lstStyle/>
                    <a:p>
                      <a:pPr algn="l" fontAlgn="t"/>
                      <a:endParaRPr lang="tr-TR">
                        <a:effectLst/>
                      </a:endParaRPr>
                    </a:p>
                  </a:txBody>
                  <a:tcPr marL="15240" marR="15240" marT="15240" marB="15240">
                    <a:lnL w="7620" cap="flat" cmpd="sng" algn="ctr">
                      <a:solidFill>
                        <a:srgbClr val="819C84"/>
                      </a:solidFill>
                      <a:prstDash val="solid"/>
                      <a:round/>
                      <a:headEnd type="none" w="med" len="med"/>
                      <a:tailEnd type="none" w="med" len="med"/>
                    </a:lnL>
                    <a:lnR w="7620" cap="flat" cmpd="sng" algn="ctr">
                      <a:solidFill>
                        <a:srgbClr val="819C84"/>
                      </a:solidFill>
                      <a:prstDash val="solid"/>
                      <a:round/>
                      <a:headEnd type="none" w="med" len="med"/>
                      <a:tailEnd type="none" w="med" len="med"/>
                    </a:lnR>
                    <a:lnT w="7620" cap="flat" cmpd="sng" algn="ctr">
                      <a:solidFill>
                        <a:srgbClr val="819C84"/>
                      </a:solidFill>
                      <a:prstDash val="solid"/>
                      <a:round/>
                      <a:headEnd type="none" w="med" len="med"/>
                      <a:tailEnd type="none" w="med" len="med"/>
                    </a:lnT>
                    <a:lnB w="7620" cap="flat" cmpd="sng" algn="ctr">
                      <a:solidFill>
                        <a:srgbClr val="819C84"/>
                      </a:solidFill>
                      <a:prstDash val="solid"/>
                      <a:round/>
                      <a:headEnd type="none" w="med" len="med"/>
                      <a:tailEnd type="none" w="med" len="med"/>
                    </a:lnB>
                  </a:tcPr>
                </a:tc>
                <a:extLst>
                  <a:ext uri="{0D108BD9-81ED-4DB2-BD59-A6C34878D82A}">
                    <a16:rowId xmlns="" xmlns:a16="http://schemas.microsoft.com/office/drawing/2014/main" val="2488108808"/>
                  </a:ext>
                </a:extLst>
              </a:tr>
              <a:tr h="601980">
                <a:tc>
                  <a:txBody>
                    <a:bodyPr/>
                    <a:lstStyle/>
                    <a:p>
                      <a:pPr algn="l" fontAlgn="t"/>
                      <a:r>
                        <a:rPr lang="tr-TR" dirty="0">
                          <a:effectLst/>
                          <a:latin typeface="Times" panose="02020603050405020304" pitchFamily="18" charset="0"/>
                          <a:cs typeface="Times" panose="02020603050405020304" pitchFamily="18" charset="0"/>
                        </a:rPr>
                        <a:t>Konuk Üye  </a:t>
                      </a:r>
                    </a:p>
                  </a:txBody>
                  <a:tcPr marL="15240" marR="15240" marT="15240" marB="15240">
                    <a:lnL w="7620" cap="flat" cmpd="sng" algn="ctr">
                      <a:solidFill>
                        <a:srgbClr val="819C84"/>
                      </a:solidFill>
                      <a:prstDash val="solid"/>
                      <a:round/>
                      <a:headEnd type="none" w="med" len="med"/>
                      <a:tailEnd type="none" w="med" len="med"/>
                    </a:lnL>
                    <a:lnR w="7620" cap="flat" cmpd="sng" algn="ctr">
                      <a:solidFill>
                        <a:srgbClr val="819C84"/>
                      </a:solidFill>
                      <a:prstDash val="solid"/>
                      <a:round/>
                      <a:headEnd type="none" w="med" len="med"/>
                      <a:tailEnd type="none" w="med" len="med"/>
                    </a:lnR>
                    <a:lnT w="7620" cap="flat" cmpd="sng" algn="ctr">
                      <a:solidFill>
                        <a:srgbClr val="819C84"/>
                      </a:solidFill>
                      <a:prstDash val="solid"/>
                      <a:round/>
                      <a:headEnd type="none" w="med" len="med"/>
                      <a:tailEnd type="none" w="med" len="med"/>
                    </a:lnT>
                    <a:lnB w="7620" cap="flat" cmpd="sng" algn="ctr">
                      <a:solidFill>
                        <a:srgbClr val="819C84"/>
                      </a:solidFill>
                      <a:prstDash val="solid"/>
                      <a:round/>
                      <a:headEnd type="none" w="med" len="med"/>
                      <a:tailEnd type="none" w="med" len="med"/>
                    </a:lnB>
                  </a:tcPr>
                </a:tc>
                <a:tc>
                  <a:txBody>
                    <a:bodyPr/>
                    <a:lstStyle/>
                    <a:p>
                      <a:pPr algn="ctr" fontAlgn="t"/>
                      <a:r>
                        <a:rPr lang="tr-TR" dirty="0">
                          <a:effectLst/>
                          <a:latin typeface="Times" panose="02020603050405020304" pitchFamily="18" charset="0"/>
                          <a:cs typeface="Times" panose="02020603050405020304" pitchFamily="18" charset="0"/>
                        </a:rPr>
                        <a:t>200 TL </a:t>
                      </a:r>
                    </a:p>
                  </a:txBody>
                  <a:tcPr marL="15240" marR="15240" marT="15240" marB="15240">
                    <a:lnL w="7620" cap="flat" cmpd="sng" algn="ctr">
                      <a:solidFill>
                        <a:srgbClr val="819C84"/>
                      </a:solidFill>
                      <a:prstDash val="solid"/>
                      <a:round/>
                      <a:headEnd type="none" w="med" len="med"/>
                      <a:tailEnd type="none" w="med" len="med"/>
                    </a:lnL>
                    <a:lnR w="7620" cap="flat" cmpd="sng" algn="ctr">
                      <a:solidFill>
                        <a:srgbClr val="819C84"/>
                      </a:solidFill>
                      <a:prstDash val="solid"/>
                      <a:round/>
                      <a:headEnd type="none" w="med" len="med"/>
                      <a:tailEnd type="none" w="med" len="med"/>
                    </a:lnR>
                    <a:lnT w="7620" cap="flat" cmpd="sng" algn="ctr">
                      <a:solidFill>
                        <a:srgbClr val="819C84"/>
                      </a:solidFill>
                      <a:prstDash val="solid"/>
                      <a:round/>
                      <a:headEnd type="none" w="med" len="med"/>
                      <a:tailEnd type="none" w="med" len="med"/>
                    </a:lnT>
                    <a:lnB w="7620" cap="flat" cmpd="sng" algn="ctr">
                      <a:solidFill>
                        <a:srgbClr val="819C84"/>
                      </a:solidFill>
                      <a:prstDash val="solid"/>
                      <a:round/>
                      <a:headEnd type="none" w="med" len="med"/>
                      <a:tailEnd type="none" w="med" len="med"/>
                    </a:lnB>
                  </a:tcPr>
                </a:tc>
                <a:tc vMerge="1">
                  <a:txBody>
                    <a:bodyPr/>
                    <a:lstStyle/>
                    <a:p>
                      <a:pPr algn="l" fontAlgn="t"/>
                      <a:endParaRPr lang="tr-TR" dirty="0">
                        <a:effectLst/>
                      </a:endParaRPr>
                    </a:p>
                  </a:txBody>
                  <a:tcPr marL="15240" marR="15240" marT="15240" marB="15240">
                    <a:lnL w="7620" cap="flat" cmpd="sng" algn="ctr">
                      <a:solidFill>
                        <a:srgbClr val="819C84"/>
                      </a:solidFill>
                      <a:prstDash val="solid"/>
                      <a:round/>
                      <a:headEnd type="none" w="med" len="med"/>
                      <a:tailEnd type="none" w="med" len="med"/>
                    </a:lnL>
                    <a:lnR w="7620" cap="flat" cmpd="sng" algn="ctr">
                      <a:solidFill>
                        <a:srgbClr val="819C84"/>
                      </a:solidFill>
                      <a:prstDash val="solid"/>
                      <a:round/>
                      <a:headEnd type="none" w="med" len="med"/>
                      <a:tailEnd type="none" w="med" len="med"/>
                    </a:lnR>
                    <a:lnT w="7620" cap="flat" cmpd="sng" algn="ctr">
                      <a:solidFill>
                        <a:srgbClr val="819C84"/>
                      </a:solidFill>
                      <a:prstDash val="solid"/>
                      <a:round/>
                      <a:headEnd type="none" w="med" len="med"/>
                      <a:tailEnd type="none" w="med" len="med"/>
                    </a:lnT>
                    <a:lnB w="7620" cap="flat" cmpd="sng" algn="ctr">
                      <a:solidFill>
                        <a:srgbClr val="819C84"/>
                      </a:solidFill>
                      <a:prstDash val="solid"/>
                      <a:round/>
                      <a:headEnd type="none" w="med" len="med"/>
                      <a:tailEnd type="none" w="med" len="med"/>
                    </a:lnB>
                  </a:tcPr>
                </a:tc>
                <a:extLst>
                  <a:ext uri="{0D108BD9-81ED-4DB2-BD59-A6C34878D82A}">
                    <a16:rowId xmlns="" xmlns:a16="http://schemas.microsoft.com/office/drawing/2014/main" val="3654477286"/>
                  </a:ext>
                </a:extLst>
              </a:tr>
            </a:tbl>
          </a:graphicData>
        </a:graphic>
      </p:graphicFrame>
      <p:sp>
        <p:nvSpPr>
          <p:cNvPr id="5" name="Metin kutusu 4"/>
          <p:cNvSpPr txBox="1"/>
          <p:nvPr/>
        </p:nvSpPr>
        <p:spPr>
          <a:xfrm>
            <a:off x="2567608" y="2708920"/>
            <a:ext cx="1907638" cy="369332"/>
          </a:xfrm>
          <a:prstGeom prst="rect">
            <a:avLst/>
          </a:prstGeom>
          <a:noFill/>
        </p:spPr>
        <p:txBody>
          <a:bodyPr wrap="none" rtlCol="0">
            <a:spAutoFit/>
          </a:bodyPr>
          <a:lstStyle/>
          <a:p>
            <a:r>
              <a:rPr lang="tr-TR" b="1" dirty="0"/>
              <a:t>Kullanım Ücretleri</a:t>
            </a:r>
            <a:endParaRPr lang="tr-TR" b="1" dirty="0"/>
          </a:p>
        </p:txBody>
      </p:sp>
    </p:spTree>
    <p:extLst>
      <p:ext uri="{BB962C8B-B14F-4D97-AF65-F5344CB8AC3E}">
        <p14:creationId xmlns:p14="http://schemas.microsoft.com/office/powerpoint/2010/main" val="12019234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Resim 2"/>
          <p:cNvPicPr>
            <a:picLocks noChangeAspect="1"/>
          </p:cNvPicPr>
          <p:nvPr/>
        </p:nvPicPr>
        <p:blipFill>
          <a:blip r:embed="rId2" cstate="print"/>
          <a:srcRect/>
          <a:stretch>
            <a:fillRect/>
          </a:stretch>
        </p:blipFill>
        <p:spPr bwMode="auto">
          <a:xfrm>
            <a:off x="1524000" y="0"/>
            <a:ext cx="9607550" cy="68580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pPr algn="ctr" eaLnBrk="1" hangingPunct="1"/>
            <a:r>
              <a:rPr lang="tr-TR" altLang="tr-TR" sz="4500" b="1" dirty="0">
                <a:latin typeface="Agency FB" pitchFamily="34" charset="0"/>
              </a:rPr>
              <a:t>ÇUKUROVA ÜNİVERSİTESİ</a:t>
            </a:r>
            <a:br>
              <a:rPr lang="tr-TR" altLang="tr-TR" sz="4500" b="1" dirty="0">
                <a:latin typeface="Agency FB" pitchFamily="34" charset="0"/>
              </a:rPr>
            </a:br>
            <a:r>
              <a:rPr lang="tr-TR" altLang="tr-TR" sz="4500" b="1" dirty="0">
                <a:latin typeface="Agency FB" pitchFamily="34" charset="0"/>
              </a:rPr>
              <a:t>ÖĞRENCİ FAALİYETLERİ BİRİMİ</a:t>
            </a:r>
          </a:p>
        </p:txBody>
      </p:sp>
      <p:pic>
        <p:nvPicPr>
          <p:cNvPr id="5" name="4 Resim" descr="WhatsApp Image 2018-09-04 at 08.32.45 (1).jpe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33800" y="2569070"/>
            <a:ext cx="5715000" cy="4288931"/>
          </a:xfrm>
          <a:prstGeom prst="rect">
            <a:avLst/>
          </a:prstGeom>
        </p:spPr>
      </p:pic>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pPr algn="ctr" eaLnBrk="1" hangingPunct="1"/>
            <a:r>
              <a:rPr lang="tr-TR" altLang="tr-TR" sz="4500" b="1" dirty="0">
                <a:latin typeface="Agency FB" pitchFamily="34" charset="0"/>
              </a:rPr>
              <a:t>ÇUKUROVA ÜNİVERSİTESİ</a:t>
            </a:r>
            <a:br>
              <a:rPr lang="tr-TR" altLang="tr-TR" sz="4500" b="1" dirty="0">
                <a:latin typeface="Agency FB" pitchFamily="34" charset="0"/>
              </a:rPr>
            </a:br>
            <a:r>
              <a:rPr lang="tr-TR" altLang="tr-TR" sz="4500" b="1" dirty="0">
                <a:latin typeface="Agency FB" pitchFamily="34" charset="0"/>
              </a:rPr>
              <a:t>ÖĞRENCİ FAALİYETLERİ BİRİMİ</a:t>
            </a:r>
          </a:p>
        </p:txBody>
      </p:sp>
      <p:pic>
        <p:nvPicPr>
          <p:cNvPr id="4" name="3 Resim" descr="WhatsApp Image 2018-09-04 at 08.32.45 (2).jpeg"/>
          <p:cNvPicPr>
            <a:picLocks noChangeAspect="1"/>
          </p:cNvPicPr>
          <p:nvPr/>
        </p:nvPicPr>
        <p:blipFill>
          <a:blip r:embed="rId2" cstate="print"/>
          <a:stretch>
            <a:fillRect/>
          </a:stretch>
        </p:blipFill>
        <p:spPr>
          <a:xfrm>
            <a:off x="2971800" y="2971801"/>
            <a:ext cx="3200400" cy="2401801"/>
          </a:xfrm>
          <a:prstGeom prst="rect">
            <a:avLst/>
          </a:prstGeom>
        </p:spPr>
      </p:pic>
      <p:pic>
        <p:nvPicPr>
          <p:cNvPr id="6" name="5 Resim" descr="WhatsApp Image 2018-09-04 at 08.32.45 (3).jpeg"/>
          <p:cNvPicPr>
            <a:picLocks noChangeAspect="1"/>
          </p:cNvPicPr>
          <p:nvPr/>
        </p:nvPicPr>
        <p:blipFill>
          <a:blip r:embed="rId3" cstate="print"/>
          <a:stretch>
            <a:fillRect/>
          </a:stretch>
        </p:blipFill>
        <p:spPr>
          <a:xfrm>
            <a:off x="6324601" y="2971800"/>
            <a:ext cx="3200399" cy="2401800"/>
          </a:xfrm>
          <a:prstGeom prst="rect">
            <a:avLst/>
          </a:prstGeom>
        </p:spPr>
      </p:pic>
      <p:sp>
        <p:nvSpPr>
          <p:cNvPr id="7" name="6 Metin kutusu"/>
          <p:cNvSpPr txBox="1"/>
          <p:nvPr/>
        </p:nvSpPr>
        <p:spPr>
          <a:xfrm>
            <a:off x="4419600" y="5638800"/>
            <a:ext cx="3581400" cy="369332"/>
          </a:xfrm>
          <a:prstGeom prst="rect">
            <a:avLst/>
          </a:prstGeom>
          <a:noFill/>
        </p:spPr>
        <p:txBody>
          <a:bodyPr wrap="square" rtlCol="0">
            <a:spAutoFit/>
          </a:bodyPr>
          <a:lstStyle/>
          <a:p>
            <a:r>
              <a:rPr lang="tr-TR" dirty="0"/>
              <a:t>ÖGRENCİ KULÜP OFİSLERİ</a:t>
            </a:r>
          </a:p>
        </p:txBody>
      </p:sp>
    </p:spTree>
  </p:cSld>
  <p:clrMapOvr>
    <a:masterClrMapping/>
  </p:clrMapOvr>
  <p:transition/>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6578</Words>
  <Application>Microsoft Office PowerPoint</Application>
  <PresentationFormat>Geniş ekran</PresentationFormat>
  <Paragraphs>1287</Paragraphs>
  <Slides>194</Slides>
  <Notes>14</Notes>
  <HiddenSlides>0</HiddenSlides>
  <MMClips>0</MMClips>
  <ScaleCrop>false</ScaleCrop>
  <HeadingPairs>
    <vt:vector size="8" baseType="variant">
      <vt:variant>
        <vt:lpstr>Kullanılan Yazı Tipleri</vt:lpstr>
      </vt:variant>
      <vt:variant>
        <vt:i4>11</vt:i4>
      </vt:variant>
      <vt:variant>
        <vt:lpstr>Tema</vt:lpstr>
      </vt:variant>
      <vt:variant>
        <vt:i4>1</vt:i4>
      </vt:variant>
      <vt:variant>
        <vt:lpstr>Eklenmiş OLE Hizmet Programları</vt:lpstr>
      </vt:variant>
      <vt:variant>
        <vt:i4>1</vt:i4>
      </vt:variant>
      <vt:variant>
        <vt:lpstr>Slayt Başlıkları</vt:lpstr>
      </vt:variant>
      <vt:variant>
        <vt:i4>194</vt:i4>
      </vt:variant>
    </vt:vector>
  </HeadingPairs>
  <TitlesOfParts>
    <vt:vector size="207" baseType="lpstr">
      <vt:lpstr>Agency FB</vt:lpstr>
      <vt:lpstr>Arial</vt:lpstr>
      <vt:lpstr>Calibri</vt:lpstr>
      <vt:lpstr>Calibri Light</vt:lpstr>
      <vt:lpstr>Century Schoolbook</vt:lpstr>
      <vt:lpstr>Tahoma</vt:lpstr>
      <vt:lpstr>Times</vt:lpstr>
      <vt:lpstr>Times New Roman</vt:lpstr>
      <vt:lpstr>TimesNewRomanPSMT</vt:lpstr>
      <vt:lpstr>Verdana</vt:lpstr>
      <vt:lpstr>Wingdings</vt:lpstr>
      <vt:lpstr>Office Teması</vt:lpstr>
      <vt:lpstr>Document</vt:lpstr>
      <vt:lpstr>BAĞIMLILIKTAN UZAK DUR!!</vt:lpstr>
      <vt:lpstr>Bağımlı mıyız?</vt:lpstr>
      <vt:lpstr>GİRİŞ</vt:lpstr>
      <vt:lpstr>PowerPoint Sunusu</vt:lpstr>
      <vt:lpstr>PowerPoint Sunusu</vt:lpstr>
      <vt:lpstr>Bağımlı mıyız?</vt:lpstr>
      <vt:lpstr>BAĞIMLILIKTA RİSK FAKTÖRLERİ VE PSİKOLOJİK ETKENLER NELERDİR?</vt:lpstr>
      <vt:lpstr>PowerPoint Sunusu</vt:lpstr>
      <vt:lpstr>Eğitim Öğretim ve Sınav Yönetmeliği</vt:lpstr>
      <vt:lpstr>PowerPoint Sunusu</vt:lpstr>
      <vt:lpstr> KA1 – Yüksek Öğrenimde Bireylerin Öğrenme Hareketliliği </vt:lpstr>
      <vt:lpstr>TÜRKİYE ULUSAL AJANSI Temel olarak Avrupa Birliği’nin eğitim ve gençlik programlarını ülke içinde duyurma, bu programlara katılım çalışmalarını koordine etme, yürütme ve izleme, Avrupa Komisyonuna rapor halinde sunma, program uygulamaları hakkında Avrupa Komisyonu ile gerekli görüşmeleri yapma ve uygulama sözleşmelerini imzalama görevlerini üstlenmiştir</vt:lpstr>
      <vt:lpstr>PowerPoint Sunusu</vt:lpstr>
      <vt:lpstr>KA 1 – Bireylerin Öğrenme Hareketliliği</vt:lpstr>
      <vt:lpstr>KA 1 – Bireylerin Öğrenme Hareketliliği Yükseköğretim alanında ise</vt:lpstr>
      <vt:lpstr>PowerPoint Sunusu</vt:lpstr>
      <vt:lpstr>PowerPoint Sunusu</vt:lpstr>
      <vt:lpstr>Kimler katılabilir?</vt:lpstr>
      <vt:lpstr>Nasıl başvuru yapabilirim?</vt:lpstr>
      <vt:lpstr>PowerPoint Sunusu</vt:lpstr>
      <vt:lpstr>PowerPoint Sunusu</vt:lpstr>
      <vt:lpstr>Başvuru sonuçları?</vt:lpstr>
      <vt:lpstr>Erasmus Notu= GNO + Dil Puanı</vt:lpstr>
      <vt:lpstr>Okullara yerleşme</vt:lpstr>
      <vt:lpstr>Hangi Ülke? Hangi Okul?</vt:lpstr>
      <vt:lpstr>Staj yeri bulma + yerleşme</vt:lpstr>
      <vt:lpstr>PowerPoint Sunusu</vt:lpstr>
      <vt:lpstr>Yurt dışında staj yaparak</vt:lpstr>
      <vt:lpstr>PowerPoint Sunusu</vt:lpstr>
      <vt:lpstr>İletişim </vt:lpstr>
      <vt:lpstr>FARABİ DEĞİŞİM PROGRAMI TANITIMI</vt:lpstr>
      <vt:lpstr>PowerPoint Sunusu</vt:lpstr>
      <vt:lpstr>PowerPoint Sunusu</vt:lpstr>
      <vt:lpstr>FARABİ DEĞİŞİM PROGRAMI </vt:lpstr>
      <vt:lpstr>FARABİ DEĞİŞİM PROGRAMI </vt:lpstr>
      <vt:lpstr>FARABİ DEĞİŞİM PROGRAMI </vt:lpstr>
      <vt:lpstr>FARABİ DEĞİŞİM PROGRAMI PROTOKOLÜ</vt:lpstr>
      <vt:lpstr>KİMLER BAŞVURU YAPABİLİR ?</vt:lpstr>
      <vt:lpstr>PowerPoint Sunusu</vt:lpstr>
      <vt:lpstr>BAŞVURU ŞARTLARI</vt:lpstr>
      <vt:lpstr>BAŞVURUDA DİKKAT EDİLMESİ GEREKEN KONULAR</vt:lpstr>
      <vt:lpstr>PowerPoint Sunusu</vt:lpstr>
      <vt:lpstr>FARABİ BAŞVURUSU İLANLARI</vt:lpstr>
      <vt:lpstr>BAŞVURUDA DİKKAT EDİLMESİ GEREKEN KONULAR</vt:lpstr>
      <vt:lpstr>PowerPoint Sunusu</vt:lpstr>
      <vt:lpstr>BAŞVURU İÇİN HAZIRLANACAK BELGELER</vt:lpstr>
      <vt:lpstr>BAŞVURULARIN DEĞERLENDİRİLMESİ VE ÖĞRENCİ SEÇİMİ</vt:lpstr>
      <vt:lpstr> DEĞİŞİM PROGRAMINDAN YARARLANMAYA HAK KAZANAN ÖĞRENCİLER </vt:lpstr>
      <vt:lpstr>ÖĞRENİM PROTOKOLÜ NEDİR?</vt:lpstr>
      <vt:lpstr>PowerPoint Sunusu</vt:lpstr>
      <vt:lpstr>PowerPoint Sunusu</vt:lpstr>
      <vt:lpstr>PowerPoint Sunusu</vt:lpstr>
      <vt:lpstr>PowerPoint Sunusu</vt:lpstr>
      <vt:lpstr>Öğrenim protokolünü kim hazırlar</vt:lpstr>
      <vt:lpstr>PowerPoint Sunusu</vt:lpstr>
      <vt:lpstr>feragat</vt:lpstr>
      <vt:lpstr>BURS</vt:lpstr>
      <vt:lpstr>BURS-</vt:lpstr>
      <vt:lpstr>PowerPoint Sunusu</vt:lpstr>
      <vt:lpstr>PowerPoint Sunusu</vt:lpstr>
      <vt:lpstr>PowerPoint Sunusu</vt:lpstr>
      <vt:lpstr>ANLAŞMA YAPILAN ÜNİVERSİTELER</vt:lpstr>
      <vt:lpstr>ANLAŞMALI ÜNİVERSİTELER</vt:lpstr>
      <vt:lpstr>PowerPoint Sunusu</vt:lpstr>
      <vt:lpstr>PowerPoint Sunusu</vt:lpstr>
      <vt:lpstr>PowerPoint Sunusu</vt:lpstr>
      <vt:lpstr>YILLARA GÖREN GİDEN-GELEN ÖĞRENCİ SAYILARI</vt:lpstr>
      <vt:lpstr>FARABİ DEĞİŞİM PROGRAMI KOORDİNASYON OFİSİ</vt:lpstr>
      <vt:lpstr>PowerPoint Sunusu</vt:lpstr>
      <vt:lpstr>Çukurova Üniversitesi  Spor Tesisleri</vt:lpstr>
      <vt:lpstr>ÖZDEMİR SABANCI KAPALI YÜZME HAVUZU </vt:lpstr>
      <vt:lpstr>ÖZDEMİR SABANCI KAPALI YÜZME HAVUZU </vt:lpstr>
      <vt:lpstr>LÜTFULLAH AKSUNGUR SPOR SALONU</vt:lpstr>
      <vt:lpstr>LÜTFULLAH AKSUNGUR SPOR SALONU</vt:lpstr>
      <vt:lpstr>LÜTFULLAH AKSUNGUR SPOR SALONU</vt:lpstr>
      <vt:lpstr>SAKIP SABANCI SPOR VE SERGİ  SARAYI</vt:lpstr>
      <vt:lpstr>SAKIP SABANCI SPOR VE SERGİ  SARAYI</vt:lpstr>
      <vt:lpstr>SAKIP SABANCI SPOR VE SERGİ  SARAYI</vt:lpstr>
      <vt:lpstr>FUTBOL SAHASI – ATLETİZM PİSTİ</vt:lpstr>
      <vt:lpstr>FUTBOL SAHASI – ATLETİZM PİSTİ</vt:lpstr>
      <vt:lpstr>TENİS KORTLARI</vt:lpstr>
      <vt:lpstr>TENİS KORTLARI</vt:lpstr>
      <vt:lpstr>AÇIK VOLEYBOL – BASKETBOL SAHALARI</vt:lpstr>
      <vt:lpstr>CİMNASTİK SALONU</vt:lpstr>
      <vt:lpstr>CİMNASTİK SALONU</vt:lpstr>
      <vt:lpstr>HALI SAHA</vt:lpstr>
      <vt:lpstr>KAYIKHANE</vt:lpstr>
      <vt:lpstr>KAYIKHANE</vt:lpstr>
      <vt:lpstr>LÜTFULLAH AKSUNGUR SPOR SALONU - FITNESS</vt:lpstr>
      <vt:lpstr>LÜTFULLAH AKSUNGUR SPOR SALONU - FITNESS</vt:lpstr>
      <vt:lpstr>PowerPoint Sunusu</vt:lpstr>
      <vt:lpstr>PowerPoint Sunusu</vt:lpstr>
      <vt:lpstr>SAĞLIKLI YAŞAM MERKEZİ</vt:lpstr>
      <vt:lpstr>SAĞLIKLI YAŞAM MERKEZİ</vt:lpstr>
      <vt:lpstr>SAĞLIKLI YAŞAM MERKEZİ</vt:lpstr>
      <vt:lpstr>SAĞLIKLI YAŞAM MERKEZİ</vt:lpstr>
      <vt:lpstr>PowerPoint Sunusu</vt:lpstr>
      <vt:lpstr>ÇUKUROVA ÜNİVERSİTESİ ÖĞRENCİ FAALİYETLERİ BİRİMİ</vt:lpstr>
      <vt:lpstr>ÇUKUROVA ÜNİVERSİTESİ ÖĞRENCİ FAALİYETLERİ BİRİMİ</vt:lpstr>
      <vt:lpstr>  Öğrencilere yönelik her türlü sosyal ve kültürel faaliyetleri koordine etmek amacıyla kurulan Öğrenci Faaliyetleri Birimi;</vt:lpstr>
      <vt:lpstr>Çukurova Üniversitesi Öğrenci Kulüpleri</vt:lpstr>
      <vt:lpstr>Öğrenci Kulüplerimiz</vt:lpstr>
      <vt:lpstr>Öğrenci Kulüplerimiz</vt:lpstr>
      <vt:lpstr>Öğrenci Kulüplerimiz</vt:lpstr>
      <vt:lpstr>Öğrenci Kulüplerimiz</vt:lpstr>
      <vt:lpstr>Öğrenci Faaliyetleri Birimi Etkinliklerinden Örnekler</vt:lpstr>
      <vt:lpstr>Öğrenci Faaliyetleri Birimi Etkinliklerinden Örnekler</vt:lpstr>
      <vt:lpstr>Öğrenci Faaliyetleri Birimi Etkinliklerinden Örnekler</vt:lpstr>
      <vt:lpstr>Öğrenci Faaliyetleri Birimi Etkinliklerinden Örnekler</vt:lpstr>
      <vt:lpstr>PowerPoint Sunusu</vt:lpstr>
      <vt:lpstr>PowerPoint Sunusu</vt:lpstr>
      <vt:lpstr>PowerPoint Sunusu</vt:lpstr>
      <vt:lpstr>Öğrenci Kulüplerimizin Etkinliklerinden Örnekler</vt:lpstr>
      <vt:lpstr>Öğrenci Kulüplerimizin Etkinliklerinden Örnekler</vt:lpstr>
      <vt:lpstr>Öğrenci Kulüplerimizin Etkinliklerinden Örnekler</vt:lpstr>
      <vt:lpstr>Öğrenci Kulüplerimizin Etkinliklerinden Örnekler</vt:lpstr>
      <vt:lpstr>Öğrenci Kulüplerimizin Etkinliklerinden Örnekler</vt:lpstr>
      <vt:lpstr>Öğrenci Kulüplerimizin Etkinliklerinden Örnekler</vt:lpstr>
      <vt:lpstr>Öğrenci Kulüplerimizin Etkinliklerinden Örnekler</vt:lpstr>
      <vt:lpstr>Öğrenci Kulüplerimizin Etkinliklerinden Örnekler</vt:lpstr>
      <vt:lpstr>Öğrenci Kulüplerimizin Etkinliklerinden Örnekler</vt:lpstr>
      <vt:lpstr>Öğrenci Kulüplerimizin Etkinliklerinden Örnekler</vt:lpstr>
      <vt:lpstr>Öğrenci Kulüplerimizin Etkinliklerinden Örnekler</vt:lpstr>
      <vt:lpstr>Öğrenci Kulüplerimizin Etkinliklerinden Örnekler</vt:lpstr>
      <vt:lpstr>Öğrenci Kulüplerimizin Etkinliklerinden Örnekler</vt:lpstr>
      <vt:lpstr>PowerPoint Sunusu</vt:lpstr>
      <vt:lpstr>Öğrenci Kulüplerimizin Etkinliklerinden Örnekler</vt:lpstr>
      <vt:lpstr>Öğrenci Kulüplerimizin Etkinliklerinden Örnekler</vt:lpstr>
      <vt:lpstr>Öğrenci Kulüplerimizin Etkinliklerinden Örnekler</vt:lpstr>
      <vt:lpstr>Öğrenci Kulüplerimizin Etkinliklerinden Örnekler</vt:lpstr>
      <vt:lpstr>Öğrenci Kulüplerimizin Etkinliklerinden Örnekler</vt:lpstr>
      <vt:lpstr>Öğrenci Kulüplerimizin Etkinliklerinden Örnekler</vt:lpstr>
      <vt:lpstr>Öğrenci Kulüplerimizin Etkinliklerinden Örnekler</vt:lpstr>
      <vt:lpstr>Uluslararası Üniversite Gençliği Kulübü</vt:lpstr>
      <vt:lpstr>Öğrenci Faaliyetleri Birimi</vt:lpstr>
      <vt:lpstr>PowerPoint Sunusu</vt:lpstr>
      <vt:lpstr>PowerPoint Sunusu</vt:lpstr>
      <vt:lpstr>PowerPoint Sunusu</vt:lpstr>
      <vt:lpstr>PowerPoint Sunusu</vt:lpstr>
      <vt:lpstr>PowerPoint Sunusu</vt:lpstr>
      <vt:lpstr>PowerPoint Sunusu</vt:lpstr>
      <vt:lpstr>MERKEZİ KAFETERYA KONGRE MERKEZİ ŞUBESİ</vt:lpstr>
      <vt:lpstr>Çukurova Üniversitesi Sağlık Kültür ve Spor Daire Başkanlığı Medikososyal Merkezi</vt:lpstr>
      <vt:lpstr>Medikososyal Merkezi</vt:lpstr>
      <vt:lpstr>Medikososyal Merkezi</vt:lpstr>
      <vt:lpstr>Organizasyon Şeması</vt:lpstr>
      <vt:lpstr>Başhekim Prof. Dr. Sevgi Özcan</vt:lpstr>
      <vt:lpstr>Medikososyal Merkezi Personeli</vt:lpstr>
      <vt:lpstr>Merkezimizde Verilen Hizmetler</vt:lpstr>
      <vt:lpstr>Çukurova Üniversitesi Eğitim ASM Birimi Poliklinik Hizmetleri </vt:lpstr>
      <vt:lpstr>Yetkilendirilmiş Aile Hekimliği Poliklinik Hizmetleri </vt:lpstr>
      <vt:lpstr>ÇÜ. Tıp Fakültesi Aile Hekimliği A.D. Poliklinik Hizmetleri </vt:lpstr>
      <vt:lpstr>Diyet ve Sağlıklı Beslenme Hizmetleri </vt:lpstr>
      <vt:lpstr>Psikolojik Danışma ve Rehberlik Birimi</vt:lpstr>
      <vt:lpstr>Psikolojik Danışma ve Rehberlik Birimi</vt:lpstr>
      <vt:lpstr>Tedavi Hizmetleri</vt:lpstr>
      <vt:lpstr>Aşı Hizmetleri</vt:lpstr>
      <vt:lpstr>Eğitici Seminerler</vt:lpstr>
      <vt:lpstr>Medikososyal Merkezine Nasıl Başvurabilirsiniz? </vt:lpstr>
      <vt:lpstr>PowerPoint Sunusu</vt:lpstr>
      <vt:lpstr>Reçete Bedellerinin Ödenmesi</vt:lpstr>
      <vt:lpstr>PowerPoint Sunusu</vt:lpstr>
      <vt:lpstr>PowerPoint Sunusu</vt:lpstr>
      <vt:lpstr>ÇUKUROVA ÜNİVERSİTESİ</vt:lpstr>
      <vt:lpstr>KÜLTÜR MÜDÜRLÜĞÜ ETKİNLİKLERİ</vt:lpstr>
      <vt:lpstr>Kültür Müdürlüğü Toplulukları</vt:lpstr>
      <vt:lpstr>PowerPoint Sunusu</vt:lpstr>
      <vt:lpstr>Sanat Toplulukları ve Etkinlikleri</vt:lpstr>
      <vt:lpstr>Sanat Toplulukları ve Etkinlikleri</vt:lpstr>
      <vt:lpstr>Sanat Toplulukları ve Etkinlikleri</vt:lpstr>
      <vt:lpstr>Sanat Toplulukları ve Etkinlikleri</vt:lpstr>
      <vt:lpstr>Eğitim Öğretim ve Sınav Yönetmeliği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ASUS</dc:creator>
  <cp:lastModifiedBy>ASUS</cp:lastModifiedBy>
  <cp:revision>5</cp:revision>
  <dcterms:created xsi:type="dcterms:W3CDTF">2022-09-20T06:58:46Z</dcterms:created>
  <dcterms:modified xsi:type="dcterms:W3CDTF">2022-09-20T07:38:53Z</dcterms:modified>
</cp:coreProperties>
</file>