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77" r:id="rId2"/>
    <p:sldId id="284" r:id="rId3"/>
    <p:sldId id="260" r:id="rId4"/>
    <p:sldId id="259" r:id="rId5"/>
    <p:sldId id="261" r:id="rId6"/>
    <p:sldId id="262" r:id="rId7"/>
    <p:sldId id="265" r:id="rId8"/>
    <p:sldId id="273" r:id="rId9"/>
    <p:sldId id="263" r:id="rId10"/>
    <p:sldId id="264" r:id="rId11"/>
    <p:sldId id="266" r:id="rId12"/>
    <p:sldId id="267" r:id="rId13"/>
    <p:sldId id="268" r:id="rId14"/>
    <p:sldId id="286" r:id="rId15"/>
    <p:sldId id="269" r:id="rId16"/>
    <p:sldId id="274" r:id="rId17"/>
    <p:sldId id="270" r:id="rId18"/>
    <p:sldId id="287" r:id="rId19"/>
    <p:sldId id="275" r:id="rId20"/>
    <p:sldId id="271" r:id="rId21"/>
    <p:sldId id="272" r:id="rId22"/>
    <p:sldId id="282" r:id="rId23"/>
    <p:sldId id="283" r:id="rId24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39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9395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59396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/>
                <a:ahLst/>
                <a:cxnLst>
                  <a:cxn ang="0">
                    <a:pos x="16" y="370"/>
                  </a:cxn>
                  <a:cxn ang="0">
                    <a:pos x="6" y="341"/>
                  </a:cxn>
                  <a:cxn ang="0">
                    <a:pos x="0" y="289"/>
                  </a:cxn>
                  <a:cxn ang="0">
                    <a:pos x="4" y="222"/>
                  </a:cxn>
                  <a:cxn ang="0">
                    <a:pos x="25" y="151"/>
                  </a:cxn>
                  <a:cxn ang="0">
                    <a:pos x="69" y="84"/>
                  </a:cxn>
                  <a:cxn ang="0">
                    <a:pos x="142" y="31"/>
                  </a:cxn>
                  <a:cxn ang="0">
                    <a:pos x="247" y="2"/>
                  </a:cxn>
                  <a:cxn ang="0">
                    <a:pos x="380" y="9"/>
                  </a:cxn>
                  <a:cxn ang="0">
                    <a:pos x="484" y="68"/>
                  </a:cxn>
                  <a:cxn ang="0">
                    <a:pos x="554" y="165"/>
                  </a:cxn>
                  <a:cxn ang="0">
                    <a:pos x="591" y="284"/>
                  </a:cxn>
                  <a:cxn ang="0">
                    <a:pos x="595" y="409"/>
                  </a:cxn>
                  <a:cxn ang="0">
                    <a:pos x="566" y="525"/>
                  </a:cxn>
                  <a:cxn ang="0">
                    <a:pos x="507" y="615"/>
                  </a:cxn>
                  <a:cxn ang="0">
                    <a:pos x="417" y="663"/>
                  </a:cxn>
                  <a:cxn ang="0">
                    <a:pos x="389" y="659"/>
                  </a:cxn>
                  <a:cxn ang="0">
                    <a:pos x="441" y="617"/>
                  </a:cxn>
                  <a:cxn ang="0">
                    <a:pos x="482" y="544"/>
                  </a:cxn>
                  <a:cxn ang="0">
                    <a:pos x="509" y="454"/>
                  </a:cxn>
                  <a:cxn ang="0">
                    <a:pos x="520" y="355"/>
                  </a:cxn>
                  <a:cxn ang="0">
                    <a:pos x="514" y="258"/>
                  </a:cxn>
                  <a:cxn ang="0">
                    <a:pos x="485" y="174"/>
                  </a:cxn>
                  <a:cxn ang="0">
                    <a:pos x="433" y="112"/>
                  </a:cxn>
                  <a:cxn ang="0">
                    <a:pos x="341" y="75"/>
                  </a:cxn>
                  <a:cxn ang="0">
                    <a:pos x="246" y="61"/>
                  </a:cxn>
                  <a:cxn ang="0">
                    <a:pos x="174" y="71"/>
                  </a:cxn>
                  <a:cxn ang="0">
                    <a:pos x="121" y="101"/>
                  </a:cxn>
                  <a:cxn ang="0">
                    <a:pos x="84" y="149"/>
                  </a:cxn>
                  <a:cxn ang="0">
                    <a:pos x="57" y="206"/>
                  </a:cxn>
                  <a:cxn ang="0">
                    <a:pos x="40" y="272"/>
                  </a:cxn>
                  <a:cxn ang="0">
                    <a:pos x="28" y="339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397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"/>
                  </a:cxn>
                  <a:cxn ang="0">
                    <a:pos x="3" y="50"/>
                  </a:cxn>
                  <a:cxn ang="0">
                    <a:pos x="6" y="75"/>
                  </a:cxn>
                  <a:cxn ang="0">
                    <a:pos x="11" y="98"/>
                  </a:cxn>
                  <a:cxn ang="0">
                    <a:pos x="18" y="119"/>
                  </a:cxn>
                  <a:cxn ang="0">
                    <a:pos x="27" y="141"/>
                  </a:cxn>
                  <a:cxn ang="0">
                    <a:pos x="38" y="161"/>
                  </a:cxn>
                  <a:cxn ang="0">
                    <a:pos x="51" y="178"/>
                  </a:cxn>
                  <a:cxn ang="0">
                    <a:pos x="67" y="194"/>
                  </a:cxn>
                  <a:cxn ang="0">
                    <a:pos x="86" y="208"/>
                  </a:cxn>
                  <a:cxn ang="0">
                    <a:pos x="106" y="219"/>
                  </a:cxn>
                  <a:cxn ang="0">
                    <a:pos x="131" y="228"/>
                  </a:cxn>
                  <a:cxn ang="0">
                    <a:pos x="158" y="234"/>
                  </a:cxn>
                  <a:cxn ang="0">
                    <a:pos x="188" y="237"/>
                  </a:cxn>
                  <a:cxn ang="0">
                    <a:pos x="220" y="236"/>
                  </a:cxn>
                  <a:cxn ang="0">
                    <a:pos x="257" y="232"/>
                  </a:cxn>
                  <a:cxn ang="0">
                    <a:pos x="224" y="227"/>
                  </a:cxn>
                  <a:cxn ang="0">
                    <a:pos x="195" y="220"/>
                  </a:cxn>
                  <a:cxn ang="0">
                    <a:pos x="170" y="212"/>
                  </a:cxn>
                  <a:cxn ang="0">
                    <a:pos x="148" y="204"/>
                  </a:cxn>
                  <a:cxn ang="0">
                    <a:pos x="128" y="193"/>
                  </a:cxn>
                  <a:cxn ang="0">
                    <a:pos x="112" y="182"/>
                  </a:cxn>
                  <a:cxn ang="0">
                    <a:pos x="97" y="169"/>
                  </a:cxn>
                  <a:cxn ang="0">
                    <a:pos x="84" y="155"/>
                  </a:cxn>
                  <a:cxn ang="0">
                    <a:pos x="72" y="141"/>
                  </a:cxn>
                  <a:cxn ang="0">
                    <a:pos x="61" y="125"/>
                  </a:cxn>
                  <a:cxn ang="0">
                    <a:pos x="52" y="107"/>
                  </a:cxn>
                  <a:cxn ang="0">
                    <a:pos x="43" y="88"/>
                  </a:cxn>
                  <a:cxn ang="0">
                    <a:pos x="33" y="69"/>
                  </a:cxn>
                  <a:cxn ang="0">
                    <a:pos x="23" y="47"/>
                  </a:cxn>
                  <a:cxn ang="0">
                    <a:pos x="12" y="24"/>
                  </a:cxn>
                  <a:cxn ang="0">
                    <a:pos x="0" y="0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398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/>
                <a:ahLst/>
                <a:cxnLst>
                  <a:cxn ang="0">
                    <a:pos x="77" y="0"/>
                  </a:cxn>
                  <a:cxn ang="0">
                    <a:pos x="124" y="108"/>
                  </a:cxn>
                  <a:cxn ang="0">
                    <a:pos x="120" y="107"/>
                  </a:cxn>
                  <a:cxn ang="0">
                    <a:pos x="107" y="105"/>
                  </a:cxn>
                  <a:cxn ang="0">
                    <a:pos x="89" y="101"/>
                  </a:cxn>
                  <a:cxn ang="0">
                    <a:pos x="68" y="99"/>
                  </a:cxn>
                  <a:cxn ang="0">
                    <a:pos x="45" y="97"/>
                  </a:cxn>
                  <a:cxn ang="0">
                    <a:pos x="25" y="98"/>
                  </a:cxn>
                  <a:cxn ang="0">
                    <a:pos x="9" y="102"/>
                  </a:cxn>
                  <a:cxn ang="0">
                    <a:pos x="0" y="110"/>
                  </a:cxn>
                  <a:cxn ang="0">
                    <a:pos x="4" y="98"/>
                  </a:cxn>
                  <a:cxn ang="0">
                    <a:pos x="8" y="89"/>
                  </a:cxn>
                  <a:cxn ang="0">
                    <a:pos x="16" y="82"/>
                  </a:cxn>
                  <a:cxn ang="0">
                    <a:pos x="25" y="76"/>
                  </a:cxn>
                  <a:cxn ang="0">
                    <a:pos x="36" y="72"/>
                  </a:cxn>
                  <a:cxn ang="0">
                    <a:pos x="47" y="71"/>
                  </a:cxn>
                  <a:cxn ang="0">
                    <a:pos x="59" y="71"/>
                  </a:cxn>
                  <a:cxn ang="0">
                    <a:pos x="72" y="74"/>
                  </a:cxn>
                  <a:cxn ang="0">
                    <a:pos x="73" y="71"/>
                  </a:cxn>
                  <a:cxn ang="0">
                    <a:pos x="70" y="56"/>
                  </a:cxn>
                  <a:cxn ang="0">
                    <a:pos x="67" y="38"/>
                  </a:cxn>
                  <a:cxn ang="0">
                    <a:pos x="65" y="30"/>
                  </a:cxn>
                  <a:cxn ang="0">
                    <a:pos x="63" y="30"/>
                  </a:cxn>
                  <a:cxn ang="0">
                    <a:pos x="61" y="29"/>
                  </a:cxn>
                  <a:cxn ang="0">
                    <a:pos x="59" y="26"/>
                  </a:cxn>
                  <a:cxn ang="0">
                    <a:pos x="57" y="23"/>
                  </a:cxn>
                  <a:cxn ang="0">
                    <a:pos x="57" y="19"/>
                  </a:cxn>
                  <a:cxn ang="0">
                    <a:pos x="59" y="14"/>
                  </a:cxn>
                  <a:cxn ang="0">
                    <a:pos x="66" y="8"/>
                  </a:cxn>
                  <a:cxn ang="0">
                    <a:pos x="77" y="0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399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1"/>
                  </a:cxn>
                  <a:cxn ang="0">
                    <a:pos x="18" y="5"/>
                  </a:cxn>
                  <a:cxn ang="0">
                    <a:pos x="37" y="12"/>
                  </a:cxn>
                  <a:cxn ang="0">
                    <a:pos x="58" y="24"/>
                  </a:cxn>
                  <a:cxn ang="0">
                    <a:pos x="78" y="44"/>
                  </a:cxn>
                  <a:cxn ang="0">
                    <a:pos x="96" y="71"/>
                  </a:cxn>
                  <a:cxn ang="0">
                    <a:pos x="107" y="108"/>
                  </a:cxn>
                  <a:cxn ang="0">
                    <a:pos x="109" y="156"/>
                  </a:cxn>
                  <a:cxn ang="0">
                    <a:pos x="105" y="156"/>
                  </a:cxn>
                  <a:cxn ang="0">
                    <a:pos x="99" y="156"/>
                  </a:cxn>
                  <a:cxn ang="0">
                    <a:pos x="93" y="156"/>
                  </a:cxn>
                  <a:cxn ang="0">
                    <a:pos x="87" y="154"/>
                  </a:cxn>
                  <a:cxn ang="0">
                    <a:pos x="81" y="153"/>
                  </a:cxn>
                  <a:cxn ang="0">
                    <a:pos x="74" y="150"/>
                  </a:cxn>
                  <a:cxn ang="0">
                    <a:pos x="66" y="145"/>
                  </a:cxn>
                  <a:cxn ang="0">
                    <a:pos x="58" y="139"/>
                  </a:cxn>
                  <a:cxn ang="0">
                    <a:pos x="53" y="126"/>
                  </a:cxn>
                  <a:cxn ang="0">
                    <a:pos x="53" y="111"/>
                  </a:cxn>
                  <a:cxn ang="0">
                    <a:pos x="56" y="96"/>
                  </a:cxn>
                  <a:cxn ang="0">
                    <a:pos x="59" y="80"/>
                  </a:cxn>
                  <a:cxn ang="0">
                    <a:pos x="56" y="62"/>
                  </a:cxn>
                  <a:cxn ang="0">
                    <a:pos x="48" y="43"/>
                  </a:cxn>
                  <a:cxn ang="0">
                    <a:pos x="31" y="23"/>
                  </a:cxn>
                  <a:cxn ang="0">
                    <a:pos x="0" y="0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00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0" y="38"/>
                  </a:cxn>
                  <a:cxn ang="0">
                    <a:pos x="15" y="62"/>
                  </a:cxn>
                  <a:cxn ang="0">
                    <a:pos x="11" y="79"/>
                  </a:cxn>
                  <a:cxn ang="0">
                    <a:pos x="0" y="94"/>
                  </a:cxn>
                  <a:cxn ang="0">
                    <a:pos x="12" y="88"/>
                  </a:cxn>
                  <a:cxn ang="0">
                    <a:pos x="23" y="80"/>
                  </a:cxn>
                  <a:cxn ang="0">
                    <a:pos x="32" y="69"/>
                  </a:cxn>
                  <a:cxn ang="0">
                    <a:pos x="40" y="57"/>
                  </a:cxn>
                  <a:cxn ang="0">
                    <a:pos x="45" y="44"/>
                  </a:cxn>
                  <a:cxn ang="0">
                    <a:pos x="46" y="30"/>
                  </a:cxn>
                  <a:cxn ang="0">
                    <a:pos x="42" y="15"/>
                  </a:cxn>
                  <a:cxn ang="0">
                    <a:pos x="31" y="0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01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6" y="3"/>
                  </a:cxn>
                  <a:cxn ang="0">
                    <a:pos x="13" y="8"/>
                  </a:cxn>
                  <a:cxn ang="0">
                    <a:pos x="21" y="12"/>
                  </a:cxn>
                  <a:cxn ang="0">
                    <a:pos x="29" y="15"/>
                  </a:cxn>
                  <a:cxn ang="0">
                    <a:pos x="38" y="17"/>
                  </a:cxn>
                  <a:cxn ang="0">
                    <a:pos x="46" y="18"/>
                  </a:cxn>
                  <a:cxn ang="0">
                    <a:pos x="54" y="16"/>
                  </a:cxn>
                  <a:cxn ang="0">
                    <a:pos x="53" y="25"/>
                  </a:cxn>
                  <a:cxn ang="0">
                    <a:pos x="50" y="33"/>
                  </a:cxn>
                  <a:cxn ang="0">
                    <a:pos x="44" y="38"/>
                  </a:cxn>
                  <a:cxn ang="0">
                    <a:pos x="37" y="40"/>
                  </a:cxn>
                  <a:cxn ang="0">
                    <a:pos x="28" y="39"/>
                  </a:cxn>
                  <a:cxn ang="0">
                    <a:pos x="19" y="32"/>
                  </a:cxn>
                  <a:cxn ang="0">
                    <a:pos x="10" y="20"/>
                  </a:cxn>
                  <a:cxn ang="0">
                    <a:pos x="0" y="0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02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6"/>
                  </a:cxn>
                  <a:cxn ang="0">
                    <a:pos x="16" y="14"/>
                  </a:cxn>
                  <a:cxn ang="0">
                    <a:pos x="28" y="24"/>
                  </a:cxn>
                  <a:cxn ang="0">
                    <a:pos x="41" y="37"/>
                  </a:cxn>
                  <a:cxn ang="0">
                    <a:pos x="58" y="53"/>
                  </a:cxn>
                  <a:cxn ang="0">
                    <a:pos x="73" y="70"/>
                  </a:cxn>
                  <a:cxn ang="0">
                    <a:pos x="88" y="90"/>
                  </a:cxn>
                  <a:cxn ang="0">
                    <a:pos x="100" y="113"/>
                  </a:cxn>
                  <a:cxn ang="0">
                    <a:pos x="112" y="137"/>
                  </a:cxn>
                  <a:cxn ang="0">
                    <a:pos x="120" y="165"/>
                  </a:cxn>
                  <a:cxn ang="0">
                    <a:pos x="124" y="196"/>
                  </a:cxn>
                  <a:cxn ang="0">
                    <a:pos x="126" y="228"/>
                  </a:cxn>
                  <a:cxn ang="0">
                    <a:pos x="120" y="264"/>
                  </a:cxn>
                  <a:cxn ang="0">
                    <a:pos x="109" y="302"/>
                  </a:cxn>
                  <a:cxn ang="0">
                    <a:pos x="92" y="342"/>
                  </a:cxn>
                  <a:cxn ang="0">
                    <a:pos x="67" y="386"/>
                  </a:cxn>
                  <a:cxn ang="0">
                    <a:pos x="39" y="436"/>
                  </a:cxn>
                  <a:cxn ang="0">
                    <a:pos x="21" y="482"/>
                  </a:cxn>
                  <a:cxn ang="0">
                    <a:pos x="10" y="525"/>
                  </a:cxn>
                  <a:cxn ang="0">
                    <a:pos x="6" y="566"/>
                  </a:cxn>
                  <a:cxn ang="0">
                    <a:pos x="6" y="605"/>
                  </a:cxn>
                  <a:cxn ang="0">
                    <a:pos x="8" y="641"/>
                  </a:cxn>
                  <a:cxn ang="0">
                    <a:pos x="12" y="673"/>
                  </a:cxn>
                  <a:cxn ang="0">
                    <a:pos x="14" y="704"/>
                  </a:cxn>
                  <a:cxn ang="0">
                    <a:pos x="41" y="688"/>
                  </a:cxn>
                  <a:cxn ang="0">
                    <a:pos x="39" y="680"/>
                  </a:cxn>
                  <a:cxn ang="0">
                    <a:pos x="36" y="657"/>
                  </a:cxn>
                  <a:cxn ang="0">
                    <a:pos x="33" y="622"/>
                  </a:cxn>
                  <a:cxn ang="0">
                    <a:pos x="35" y="575"/>
                  </a:cxn>
                  <a:cxn ang="0">
                    <a:pos x="41" y="519"/>
                  </a:cxn>
                  <a:cxn ang="0">
                    <a:pos x="58" y="455"/>
                  </a:cxn>
                  <a:cxn ang="0">
                    <a:pos x="86" y="386"/>
                  </a:cxn>
                  <a:cxn ang="0">
                    <a:pos x="129" y="313"/>
                  </a:cxn>
                  <a:cxn ang="0">
                    <a:pos x="143" y="279"/>
                  </a:cxn>
                  <a:cxn ang="0">
                    <a:pos x="149" y="235"/>
                  </a:cxn>
                  <a:cxn ang="0">
                    <a:pos x="144" y="184"/>
                  </a:cxn>
                  <a:cxn ang="0">
                    <a:pos x="131" y="134"/>
                  </a:cxn>
                  <a:cxn ang="0">
                    <a:pos x="109" y="85"/>
                  </a:cxn>
                  <a:cxn ang="0">
                    <a:pos x="81" y="44"/>
                  </a:cxn>
                  <a:cxn ang="0">
                    <a:pos x="44" y="14"/>
                  </a:cxn>
                  <a:cxn ang="0">
                    <a:pos x="0" y="0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59403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105" y="9"/>
                </a:cxn>
                <a:cxn ang="0">
                  <a:pos x="115" y="27"/>
                </a:cxn>
                <a:cxn ang="0">
                  <a:pos x="123" y="50"/>
                </a:cxn>
                <a:cxn ang="0">
                  <a:pos x="128" y="78"/>
                </a:cxn>
                <a:cxn ang="0">
                  <a:pos x="127" y="111"/>
                </a:cxn>
                <a:cxn ang="0">
                  <a:pos x="116" y="145"/>
                </a:cxn>
                <a:cxn ang="0">
                  <a:pos x="94" y="181"/>
                </a:cxn>
                <a:cxn ang="0">
                  <a:pos x="60" y="217"/>
                </a:cxn>
                <a:cxn ang="0">
                  <a:pos x="49" y="213"/>
                </a:cxn>
                <a:cxn ang="0">
                  <a:pos x="38" y="210"/>
                </a:cxn>
                <a:cxn ang="0">
                  <a:pos x="26" y="205"/>
                </a:cxn>
                <a:cxn ang="0">
                  <a:pos x="16" y="201"/>
                </a:cxn>
                <a:cxn ang="0">
                  <a:pos x="8" y="196"/>
                </a:cxn>
                <a:cxn ang="0">
                  <a:pos x="2" y="190"/>
                </a:cxn>
                <a:cxn ang="0">
                  <a:pos x="0" y="183"/>
                </a:cxn>
                <a:cxn ang="0">
                  <a:pos x="1" y="178"/>
                </a:cxn>
                <a:cxn ang="0">
                  <a:pos x="13" y="171"/>
                </a:cxn>
                <a:cxn ang="0">
                  <a:pos x="29" y="161"/>
                </a:cxn>
                <a:cxn ang="0">
                  <a:pos x="46" y="150"/>
                </a:cxn>
                <a:cxn ang="0">
                  <a:pos x="63" y="134"/>
                </a:cxn>
                <a:cxn ang="0">
                  <a:pos x="79" y="112"/>
                </a:cxn>
                <a:cxn ang="0">
                  <a:pos x="91" y="83"/>
                </a:cxn>
                <a:cxn ang="0">
                  <a:pos x="97" y="46"/>
                </a:cxn>
                <a:cxn ang="0">
                  <a:pos x="94" y="0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9404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/>
              <a:ahLst/>
              <a:cxnLst>
                <a:cxn ang="0">
                  <a:pos x="891" y="1532"/>
                </a:cxn>
                <a:cxn ang="0">
                  <a:pos x="954" y="1452"/>
                </a:cxn>
                <a:cxn ang="0">
                  <a:pos x="1032" y="1338"/>
                </a:cxn>
                <a:cxn ang="0">
                  <a:pos x="1115" y="1188"/>
                </a:cxn>
                <a:cxn ang="0">
                  <a:pos x="1194" y="1023"/>
                </a:cxn>
                <a:cxn ang="0">
                  <a:pos x="1244" y="841"/>
                </a:cxn>
                <a:cxn ang="0">
                  <a:pos x="1259" y="647"/>
                </a:cxn>
                <a:cxn ang="0">
                  <a:pos x="1230" y="463"/>
                </a:cxn>
                <a:cxn ang="0">
                  <a:pos x="1140" y="294"/>
                </a:cxn>
                <a:cxn ang="0">
                  <a:pos x="1043" y="190"/>
                </a:cxn>
                <a:cxn ang="0">
                  <a:pos x="961" y="109"/>
                </a:cxn>
                <a:cxn ang="0">
                  <a:pos x="894" y="65"/>
                </a:cxn>
                <a:cxn ang="0">
                  <a:pos x="786" y="18"/>
                </a:cxn>
                <a:cxn ang="0">
                  <a:pos x="642" y="0"/>
                </a:cxn>
                <a:cxn ang="0">
                  <a:pos x="440" y="23"/>
                </a:cxn>
                <a:cxn ang="0">
                  <a:pos x="366" y="44"/>
                </a:cxn>
                <a:cxn ang="0">
                  <a:pos x="292" y="58"/>
                </a:cxn>
                <a:cxn ang="0">
                  <a:pos x="229" y="79"/>
                </a:cxn>
                <a:cxn ang="0">
                  <a:pos x="178" y="103"/>
                </a:cxn>
                <a:cxn ang="0">
                  <a:pos x="127" y="127"/>
                </a:cxn>
                <a:cxn ang="0">
                  <a:pos x="82" y="158"/>
                </a:cxn>
                <a:cxn ang="0">
                  <a:pos x="41" y="197"/>
                </a:cxn>
                <a:cxn ang="0">
                  <a:pos x="0" y="243"/>
                </a:cxn>
                <a:cxn ang="0">
                  <a:pos x="76" y="215"/>
                </a:cxn>
                <a:cxn ang="0">
                  <a:pos x="144" y="194"/>
                </a:cxn>
                <a:cxn ang="0">
                  <a:pos x="212" y="179"/>
                </a:cxn>
                <a:cxn ang="0">
                  <a:pos x="280" y="164"/>
                </a:cxn>
                <a:cxn ang="0">
                  <a:pos x="336" y="149"/>
                </a:cxn>
                <a:cxn ang="0">
                  <a:pos x="397" y="149"/>
                </a:cxn>
                <a:cxn ang="0">
                  <a:pos x="458" y="141"/>
                </a:cxn>
                <a:cxn ang="0">
                  <a:pos x="511" y="146"/>
                </a:cxn>
                <a:cxn ang="0">
                  <a:pos x="565" y="152"/>
                </a:cxn>
                <a:cxn ang="0">
                  <a:pos x="618" y="166"/>
                </a:cxn>
                <a:cxn ang="0">
                  <a:pos x="669" y="186"/>
                </a:cxn>
                <a:cxn ang="0">
                  <a:pos x="715" y="205"/>
                </a:cxn>
                <a:cxn ang="0">
                  <a:pos x="760" y="239"/>
                </a:cxn>
                <a:cxn ang="0">
                  <a:pos x="811" y="267"/>
                </a:cxn>
                <a:cxn ang="0">
                  <a:pos x="855" y="307"/>
                </a:cxn>
                <a:cxn ang="0">
                  <a:pos x="899" y="348"/>
                </a:cxn>
                <a:cxn ang="0">
                  <a:pos x="971" y="464"/>
                </a:cxn>
                <a:cxn ang="0">
                  <a:pos x="1016" y="606"/>
                </a:cxn>
                <a:cxn ang="0">
                  <a:pos x="1027" y="774"/>
                </a:cxn>
                <a:cxn ang="0">
                  <a:pos x="1022" y="939"/>
                </a:cxn>
                <a:cxn ang="0">
                  <a:pos x="1002" y="1117"/>
                </a:cxn>
                <a:cxn ang="0">
                  <a:pos x="966" y="1279"/>
                </a:cxn>
                <a:cxn ang="0">
                  <a:pos x="933" y="1421"/>
                </a:cxn>
                <a:cxn ang="0">
                  <a:pos x="891" y="1532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9405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69"/>
                </a:cxn>
                <a:cxn ang="0">
                  <a:pos x="68" y="132"/>
                </a:cxn>
                <a:cxn ang="0">
                  <a:pos x="110" y="188"/>
                </a:cxn>
                <a:cxn ang="0">
                  <a:pos x="149" y="229"/>
                </a:cxn>
                <a:cxn ang="0">
                  <a:pos x="192" y="278"/>
                </a:cxn>
                <a:cxn ang="0">
                  <a:pos x="250" y="314"/>
                </a:cxn>
                <a:cxn ang="0">
                  <a:pos x="308" y="336"/>
                </a:cxn>
                <a:cxn ang="0">
                  <a:pos x="365" y="365"/>
                </a:cxn>
                <a:cxn ang="0">
                  <a:pos x="430" y="381"/>
                </a:cxn>
                <a:cxn ang="0">
                  <a:pos x="501" y="390"/>
                </a:cxn>
                <a:cxn ang="0">
                  <a:pos x="573" y="392"/>
                </a:cxn>
                <a:cxn ang="0">
                  <a:pos x="646" y="381"/>
                </a:cxn>
                <a:cxn ang="0">
                  <a:pos x="726" y="362"/>
                </a:cxn>
                <a:cxn ang="0">
                  <a:pos x="801" y="335"/>
                </a:cxn>
                <a:cxn ang="0">
                  <a:pos x="731" y="377"/>
                </a:cxn>
                <a:cxn ang="0">
                  <a:pos x="662" y="404"/>
                </a:cxn>
                <a:cxn ang="0">
                  <a:pos x="594" y="432"/>
                </a:cxn>
                <a:cxn ang="0">
                  <a:pos x="532" y="445"/>
                </a:cxn>
                <a:cxn ang="0">
                  <a:pos x="471" y="459"/>
                </a:cxn>
                <a:cxn ang="0">
                  <a:pos x="411" y="458"/>
                </a:cxn>
                <a:cxn ang="0">
                  <a:pos x="350" y="458"/>
                </a:cxn>
                <a:cxn ang="0">
                  <a:pos x="291" y="450"/>
                </a:cxn>
                <a:cxn ang="0">
                  <a:pos x="244" y="436"/>
                </a:cxn>
                <a:cxn ang="0">
                  <a:pos x="192" y="415"/>
                </a:cxn>
                <a:cxn ang="0">
                  <a:pos x="145" y="394"/>
                </a:cxn>
                <a:cxn ang="0">
                  <a:pos x="100" y="373"/>
                </a:cxn>
                <a:cxn ang="0">
                  <a:pos x="60" y="347"/>
                </a:cxn>
                <a:cxn ang="0">
                  <a:pos x="0" y="294"/>
                </a:cxn>
                <a:cxn ang="0">
                  <a:pos x="0" y="0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9406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0" y="25"/>
                </a:cxn>
                <a:cxn ang="0">
                  <a:pos x="3" y="26"/>
                </a:cxn>
                <a:cxn ang="0">
                  <a:pos x="14" y="29"/>
                </a:cxn>
                <a:cxn ang="0">
                  <a:pos x="29" y="36"/>
                </a:cxn>
                <a:cxn ang="0">
                  <a:pos x="46" y="47"/>
                </a:cxn>
                <a:cxn ang="0">
                  <a:pos x="66" y="62"/>
                </a:cxn>
                <a:cxn ang="0">
                  <a:pos x="84" y="80"/>
                </a:cxn>
                <a:cxn ang="0">
                  <a:pos x="102" y="103"/>
                </a:cxn>
                <a:cxn ang="0">
                  <a:pos x="116" y="132"/>
                </a:cxn>
                <a:cxn ang="0">
                  <a:pos x="117" y="120"/>
                </a:cxn>
                <a:cxn ang="0">
                  <a:pos x="115" y="107"/>
                </a:cxn>
                <a:cxn ang="0">
                  <a:pos x="108" y="90"/>
                </a:cxn>
                <a:cxn ang="0">
                  <a:pos x="99" y="74"/>
                </a:cxn>
                <a:cxn ang="0">
                  <a:pos x="89" y="58"/>
                </a:cxn>
                <a:cxn ang="0">
                  <a:pos x="78" y="45"/>
                </a:cxn>
                <a:cxn ang="0">
                  <a:pos x="67" y="36"/>
                </a:cxn>
                <a:cxn ang="0">
                  <a:pos x="58" y="32"/>
                </a:cxn>
                <a:cxn ang="0">
                  <a:pos x="69" y="29"/>
                </a:cxn>
                <a:cxn ang="0">
                  <a:pos x="79" y="28"/>
                </a:cxn>
                <a:cxn ang="0">
                  <a:pos x="89" y="26"/>
                </a:cxn>
                <a:cxn ang="0">
                  <a:pos x="98" y="25"/>
                </a:cxn>
                <a:cxn ang="0">
                  <a:pos x="105" y="24"/>
                </a:cxn>
                <a:cxn ang="0">
                  <a:pos x="109" y="22"/>
                </a:cxn>
                <a:cxn ang="0">
                  <a:pos x="113" y="21"/>
                </a:cxn>
                <a:cxn ang="0">
                  <a:pos x="114" y="21"/>
                </a:cxn>
                <a:cxn ang="0">
                  <a:pos x="75" y="0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9407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3" y="0"/>
                </a:cxn>
                <a:cxn ang="0">
                  <a:pos x="16" y="4"/>
                </a:cxn>
                <a:cxn ang="0">
                  <a:pos x="9" y="9"/>
                </a:cxn>
                <a:cxn ang="0">
                  <a:pos x="4" y="19"/>
                </a:cxn>
                <a:cxn ang="0">
                  <a:pos x="1" y="30"/>
                </a:cxn>
                <a:cxn ang="0">
                  <a:pos x="0" y="44"/>
                </a:cxn>
                <a:cxn ang="0">
                  <a:pos x="3" y="60"/>
                </a:cxn>
                <a:cxn ang="0">
                  <a:pos x="11" y="77"/>
                </a:cxn>
                <a:cxn ang="0">
                  <a:pos x="15" y="53"/>
                </a:cxn>
                <a:cxn ang="0">
                  <a:pos x="19" y="37"/>
                </a:cxn>
                <a:cxn ang="0">
                  <a:pos x="23" y="22"/>
                </a:cxn>
                <a:cxn ang="0">
                  <a:pos x="29" y="0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9408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/>
              <a:ahLst/>
              <a:cxnLst>
                <a:cxn ang="0">
                  <a:pos x="784" y="1047"/>
                </a:cxn>
                <a:cxn ang="0">
                  <a:pos x="692" y="1011"/>
                </a:cxn>
                <a:cxn ang="0">
                  <a:pos x="607" y="945"/>
                </a:cxn>
                <a:cxn ang="0">
                  <a:pos x="517" y="861"/>
                </a:cxn>
                <a:cxn ang="0">
                  <a:pos x="432" y="776"/>
                </a:cxn>
                <a:cxn ang="0">
                  <a:pos x="350" y="677"/>
                </a:cxn>
                <a:cxn ang="0">
                  <a:pos x="266" y="563"/>
                </a:cxn>
                <a:cxn ang="0">
                  <a:pos x="188" y="447"/>
                </a:cxn>
                <a:cxn ang="0">
                  <a:pos x="122" y="325"/>
                </a:cxn>
                <a:cxn ang="0">
                  <a:pos x="65" y="211"/>
                </a:cxn>
                <a:cxn ang="0">
                  <a:pos x="21" y="101"/>
                </a:cxn>
                <a:cxn ang="0">
                  <a:pos x="0" y="0"/>
                </a:cxn>
                <a:cxn ang="0">
                  <a:pos x="109" y="217"/>
                </a:cxn>
                <a:cxn ang="0">
                  <a:pos x="209" y="378"/>
                </a:cxn>
                <a:cxn ang="0">
                  <a:pos x="294" y="500"/>
                </a:cxn>
                <a:cxn ang="0">
                  <a:pos x="373" y="590"/>
                </a:cxn>
                <a:cxn ang="0">
                  <a:pos x="441" y="661"/>
                </a:cxn>
                <a:cxn ang="0">
                  <a:pos x="506" y="713"/>
                </a:cxn>
                <a:cxn ang="0">
                  <a:pos x="564" y="754"/>
                </a:cxn>
                <a:cxn ang="0">
                  <a:pos x="620" y="801"/>
                </a:cxn>
                <a:cxn ang="0">
                  <a:pos x="754" y="899"/>
                </a:cxn>
                <a:cxn ang="0">
                  <a:pos x="925" y="977"/>
                </a:cxn>
                <a:cxn ang="0">
                  <a:pos x="1108" y="1047"/>
                </a:cxn>
                <a:cxn ang="0">
                  <a:pos x="784" y="10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grpSp>
          <p:nvGrpSpPr>
            <p:cNvPr id="59409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59410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11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12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59413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59414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15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16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59417" name="Group 25"/>
            <p:cNvGrpSpPr>
              <a:grpSpLocks/>
            </p:cNvGrpSpPr>
            <p:nvPr userDrawn="1"/>
          </p:nvGrpSpPr>
          <p:grpSpPr bwMode="auto">
            <a:xfrm rot="-1307516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59418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19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20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59421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59422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23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24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59425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59426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27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28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59429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07"/>
                </a:cxn>
                <a:cxn ang="0">
                  <a:pos x="37" y="262"/>
                </a:cxn>
                <a:cxn ang="0">
                  <a:pos x="83" y="410"/>
                </a:cxn>
                <a:cxn ang="0">
                  <a:pos x="149" y="546"/>
                </a:cxn>
                <a:cxn ang="0">
                  <a:pos x="237" y="666"/>
                </a:cxn>
                <a:cxn ang="0">
                  <a:pos x="338" y="764"/>
                </a:cxn>
                <a:cxn ang="0">
                  <a:pos x="450" y="838"/>
                </a:cxn>
                <a:cxn ang="0">
                  <a:pos x="579" y="879"/>
                </a:cxn>
                <a:cxn ang="0">
                  <a:pos x="714" y="886"/>
                </a:cxn>
                <a:cxn ang="0">
                  <a:pos x="862" y="851"/>
                </a:cxn>
                <a:cxn ang="0">
                  <a:pos x="784" y="856"/>
                </a:cxn>
                <a:cxn ang="0">
                  <a:pos x="700" y="835"/>
                </a:cxn>
                <a:cxn ang="0">
                  <a:pos x="621" y="794"/>
                </a:cxn>
                <a:cxn ang="0">
                  <a:pos x="542" y="728"/>
                </a:cxn>
                <a:cxn ang="0">
                  <a:pos x="466" y="649"/>
                </a:cxn>
                <a:cxn ang="0">
                  <a:pos x="397" y="557"/>
                </a:cxn>
                <a:cxn ang="0">
                  <a:pos x="334" y="454"/>
                </a:cxn>
                <a:cxn ang="0">
                  <a:pos x="279" y="339"/>
                </a:cxn>
                <a:cxn ang="0">
                  <a:pos x="238" y="225"/>
                </a:cxn>
                <a:cxn ang="0">
                  <a:pos x="205" y="105"/>
                </a:cxn>
                <a:cxn ang="0">
                  <a:pos x="184" y="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9430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9431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9432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9433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13" y="9"/>
                </a:cxn>
                <a:cxn ang="0">
                  <a:pos x="99" y="25"/>
                </a:cxn>
                <a:cxn ang="0">
                  <a:pos x="81" y="41"/>
                </a:cxn>
                <a:cxn ang="0">
                  <a:pos x="63" y="54"/>
                </a:cxn>
                <a:cxn ang="0">
                  <a:pos x="41" y="66"/>
                </a:cxn>
                <a:cxn ang="0">
                  <a:pos x="22" y="74"/>
                </a:cxn>
                <a:cxn ang="0">
                  <a:pos x="0" y="75"/>
                </a:cxn>
                <a:cxn ang="0">
                  <a:pos x="10" y="96"/>
                </a:cxn>
                <a:cxn ang="0">
                  <a:pos x="23" y="113"/>
                </a:cxn>
                <a:cxn ang="0">
                  <a:pos x="41" y="121"/>
                </a:cxn>
                <a:cxn ang="0">
                  <a:pos x="60" y="121"/>
                </a:cxn>
                <a:cxn ang="0">
                  <a:pos x="83" y="111"/>
                </a:cxn>
                <a:cxn ang="0">
                  <a:pos x="101" y="88"/>
                </a:cxn>
                <a:cxn ang="0">
                  <a:pos x="116" y="53"/>
                </a:cxn>
                <a:cxn ang="0">
                  <a:pos x="124" y="0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9434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6"/>
                </a:cxn>
                <a:cxn ang="0">
                  <a:pos x="16" y="14"/>
                </a:cxn>
                <a:cxn ang="0">
                  <a:pos x="28" y="24"/>
                </a:cxn>
                <a:cxn ang="0">
                  <a:pos x="41" y="37"/>
                </a:cxn>
                <a:cxn ang="0">
                  <a:pos x="58" y="53"/>
                </a:cxn>
                <a:cxn ang="0">
                  <a:pos x="73" y="70"/>
                </a:cxn>
                <a:cxn ang="0">
                  <a:pos x="88" y="90"/>
                </a:cxn>
                <a:cxn ang="0">
                  <a:pos x="100" y="113"/>
                </a:cxn>
                <a:cxn ang="0">
                  <a:pos x="112" y="137"/>
                </a:cxn>
                <a:cxn ang="0">
                  <a:pos x="120" y="165"/>
                </a:cxn>
                <a:cxn ang="0">
                  <a:pos x="124" y="196"/>
                </a:cxn>
                <a:cxn ang="0">
                  <a:pos x="126" y="228"/>
                </a:cxn>
                <a:cxn ang="0">
                  <a:pos x="120" y="264"/>
                </a:cxn>
                <a:cxn ang="0">
                  <a:pos x="109" y="302"/>
                </a:cxn>
                <a:cxn ang="0">
                  <a:pos x="92" y="342"/>
                </a:cxn>
                <a:cxn ang="0">
                  <a:pos x="67" y="386"/>
                </a:cxn>
                <a:cxn ang="0">
                  <a:pos x="39" y="436"/>
                </a:cxn>
                <a:cxn ang="0">
                  <a:pos x="21" y="482"/>
                </a:cxn>
                <a:cxn ang="0">
                  <a:pos x="10" y="525"/>
                </a:cxn>
                <a:cxn ang="0">
                  <a:pos x="6" y="566"/>
                </a:cxn>
                <a:cxn ang="0">
                  <a:pos x="6" y="605"/>
                </a:cxn>
                <a:cxn ang="0">
                  <a:pos x="8" y="641"/>
                </a:cxn>
                <a:cxn ang="0">
                  <a:pos x="12" y="673"/>
                </a:cxn>
                <a:cxn ang="0">
                  <a:pos x="14" y="704"/>
                </a:cxn>
                <a:cxn ang="0">
                  <a:pos x="41" y="688"/>
                </a:cxn>
                <a:cxn ang="0">
                  <a:pos x="39" y="680"/>
                </a:cxn>
                <a:cxn ang="0">
                  <a:pos x="36" y="657"/>
                </a:cxn>
                <a:cxn ang="0">
                  <a:pos x="33" y="622"/>
                </a:cxn>
                <a:cxn ang="0">
                  <a:pos x="35" y="575"/>
                </a:cxn>
                <a:cxn ang="0">
                  <a:pos x="41" y="519"/>
                </a:cxn>
                <a:cxn ang="0">
                  <a:pos x="58" y="455"/>
                </a:cxn>
                <a:cxn ang="0">
                  <a:pos x="86" y="386"/>
                </a:cxn>
                <a:cxn ang="0">
                  <a:pos x="129" y="313"/>
                </a:cxn>
                <a:cxn ang="0">
                  <a:pos x="143" y="279"/>
                </a:cxn>
                <a:cxn ang="0">
                  <a:pos x="149" y="235"/>
                </a:cxn>
                <a:cxn ang="0">
                  <a:pos x="144" y="184"/>
                </a:cxn>
                <a:cxn ang="0">
                  <a:pos x="131" y="134"/>
                </a:cxn>
                <a:cxn ang="0">
                  <a:pos x="109" y="85"/>
                </a:cxn>
                <a:cxn ang="0">
                  <a:pos x="81" y="44"/>
                </a:cxn>
                <a:cxn ang="0">
                  <a:pos x="44" y="14"/>
                </a:cxn>
                <a:cxn ang="0">
                  <a:pos x="0" y="0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9435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12"/>
                </a:cxn>
                <a:cxn ang="0">
                  <a:pos x="0" y="132"/>
                </a:cxn>
                <a:cxn ang="0">
                  <a:pos x="0" y="0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9436" name="Rectangle 4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FC693D7-EAB9-4C2D-AF22-0A3AAF5CDB21}" type="datetimeFigureOut">
              <a:rPr lang="tr-TR"/>
              <a:pPr/>
              <a:t>8.10.2020</a:t>
            </a:fld>
            <a:endParaRPr lang="tr-TR"/>
          </a:p>
        </p:txBody>
      </p:sp>
      <p:sp>
        <p:nvSpPr>
          <p:cNvPr id="59437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9438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7421A3C-FD76-44E8-86B9-3E6E00201C01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59439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59440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tr-TR"/>
              <a:t>Asıl alt başlık stilini düzenlemek için tıklatın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3AF586-0E5F-4CD4-81C7-A14D9064188F}" type="datetimeFigureOut">
              <a:rPr lang="tr-TR"/>
              <a:pPr/>
              <a:t>8.10.2020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0E780-2258-4C66-A27E-8D32CE92AAA3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0821E6-353B-48CA-BC03-D3EA1B1EFB26}" type="datetimeFigureOut">
              <a:rPr lang="tr-TR"/>
              <a:pPr/>
              <a:t>8.10.2020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0D2501-C85F-4FDC-B5C6-A6B50B11E66E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AA21AC-A8CB-4B9B-86AA-F78441A49029}" type="datetimeFigureOut">
              <a:rPr lang="tr-TR"/>
              <a:pPr/>
              <a:t>8.10.2020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2EE2F4-0A5B-489B-B503-C43E16C30BDB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9F15CC-FE75-4001-A297-50D1D2D81FAA}" type="datetimeFigureOut">
              <a:rPr lang="tr-TR"/>
              <a:pPr/>
              <a:t>8.10.2020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C12F03-11FB-40C4-8FC8-238E6F736476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775D20-AB68-444B-8EC3-C15EC7EBCC26}" type="datetimeFigureOut">
              <a:rPr lang="tr-TR"/>
              <a:pPr/>
              <a:t>8.10.2020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E5DF73-16D7-4684-95A8-DAD0C541AC2B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2BC78A-FEEF-4FE0-9EE4-BF46A946A5EA}" type="datetimeFigureOut">
              <a:rPr lang="tr-TR"/>
              <a:pPr/>
              <a:t>8.10.2020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3E677B-5569-4214-AB87-80F7FA31EF13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281738-3950-402D-921C-6233C0278BBC}" type="datetimeFigureOut">
              <a:rPr lang="tr-TR"/>
              <a:pPr/>
              <a:t>8.10.2020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20A0E0-4902-464D-BD63-C717E9A56731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F47C6F-4800-430B-8CEF-E9CD2D94A8DA}" type="datetimeFigureOut">
              <a:rPr lang="tr-TR"/>
              <a:pPr/>
              <a:t>8.10.2020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7F70CF-E110-444B-989A-F840BEAD6A23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D9EAB3-5B8B-4B1E-99A9-5A52806A3786}" type="datetimeFigureOut">
              <a:rPr lang="tr-TR"/>
              <a:pPr/>
              <a:t>8.10.2020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B26CF9-70EF-45A9-AA24-2E45FE88876F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C0BEBE-863A-4C7A-A744-058B206F79BC}" type="datetimeFigureOut">
              <a:rPr lang="tr-TR"/>
              <a:pPr/>
              <a:t>8.10.2020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6916B-B92F-46EA-8DED-1195FC66A6D8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370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58371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/>
              <a:ahLst/>
              <a:cxnLst>
                <a:cxn ang="0">
                  <a:pos x="5" y="32"/>
                </a:cxn>
                <a:cxn ang="0">
                  <a:pos x="189" y="26"/>
                </a:cxn>
                <a:cxn ang="0">
                  <a:pos x="309" y="66"/>
                </a:cxn>
                <a:cxn ang="0">
                  <a:pos x="357" y="98"/>
                </a:cxn>
                <a:cxn ang="0">
                  <a:pos x="413" y="162"/>
                </a:cxn>
                <a:cxn ang="0">
                  <a:pos x="437" y="250"/>
                </a:cxn>
                <a:cxn ang="0">
                  <a:pos x="397" y="530"/>
                </a:cxn>
                <a:cxn ang="0">
                  <a:pos x="341" y="634"/>
                </a:cxn>
                <a:cxn ang="0">
                  <a:pos x="173" y="714"/>
                </a:cxn>
                <a:cxn ang="0">
                  <a:pos x="77" y="730"/>
                </a:cxn>
                <a:cxn ang="0">
                  <a:pos x="69" y="802"/>
                </a:cxn>
                <a:cxn ang="0">
                  <a:pos x="7" y="788"/>
                </a:cxn>
                <a:cxn ang="0">
                  <a:pos x="5" y="751"/>
                </a:cxn>
                <a:cxn ang="0">
                  <a:pos x="37" y="722"/>
                </a:cxn>
                <a:cxn ang="0">
                  <a:pos x="5" y="670"/>
                </a:cxn>
                <a:cxn ang="0">
                  <a:pos x="5" y="32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  <p:grpSp>
          <p:nvGrpSpPr>
            <p:cNvPr id="58372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58373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8374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8375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58376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/>
              <a:ahLst/>
              <a:cxnLst>
                <a:cxn ang="0">
                  <a:pos x="14" y="416"/>
                </a:cxn>
                <a:cxn ang="0">
                  <a:pos x="14" y="272"/>
                </a:cxn>
                <a:cxn ang="0">
                  <a:pos x="102" y="144"/>
                </a:cxn>
                <a:cxn ang="0">
                  <a:pos x="150" y="96"/>
                </a:cxn>
                <a:cxn ang="0">
                  <a:pos x="198" y="64"/>
                </a:cxn>
                <a:cxn ang="0">
                  <a:pos x="350" y="0"/>
                </a:cxn>
                <a:cxn ang="0">
                  <a:pos x="534" y="8"/>
                </a:cxn>
                <a:cxn ang="0">
                  <a:pos x="662" y="96"/>
                </a:cxn>
                <a:cxn ang="0">
                  <a:pos x="710" y="200"/>
                </a:cxn>
                <a:cxn ang="0">
                  <a:pos x="702" y="400"/>
                </a:cxn>
                <a:cxn ang="0">
                  <a:pos x="678" y="448"/>
                </a:cxn>
                <a:cxn ang="0">
                  <a:pos x="550" y="632"/>
                </a:cxn>
                <a:cxn ang="0">
                  <a:pos x="518" y="656"/>
                </a:cxn>
                <a:cxn ang="0">
                  <a:pos x="470" y="664"/>
                </a:cxn>
                <a:cxn ang="0">
                  <a:pos x="518" y="680"/>
                </a:cxn>
                <a:cxn ang="0">
                  <a:pos x="566" y="696"/>
                </a:cxn>
                <a:cxn ang="0">
                  <a:pos x="574" y="720"/>
                </a:cxn>
                <a:cxn ang="0">
                  <a:pos x="526" y="736"/>
                </a:cxn>
                <a:cxn ang="0">
                  <a:pos x="502" y="752"/>
                </a:cxn>
                <a:cxn ang="0">
                  <a:pos x="454" y="768"/>
                </a:cxn>
                <a:cxn ang="0">
                  <a:pos x="438" y="712"/>
                </a:cxn>
                <a:cxn ang="0">
                  <a:pos x="246" y="688"/>
                </a:cxn>
                <a:cxn ang="0">
                  <a:pos x="134" y="648"/>
                </a:cxn>
                <a:cxn ang="0">
                  <a:pos x="110" y="624"/>
                </a:cxn>
                <a:cxn ang="0">
                  <a:pos x="78" y="576"/>
                </a:cxn>
                <a:cxn ang="0">
                  <a:pos x="54" y="464"/>
                </a:cxn>
                <a:cxn ang="0">
                  <a:pos x="30" y="408"/>
                </a:cxn>
                <a:cxn ang="0">
                  <a:pos x="22" y="384"/>
                </a:cxn>
                <a:cxn ang="0">
                  <a:pos x="14" y="416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  <p:grpSp>
          <p:nvGrpSpPr>
            <p:cNvPr id="58377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58378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/>
                <a:ahLst/>
                <a:cxnLst>
                  <a:cxn ang="0">
                    <a:pos x="46" y="210"/>
                  </a:cxn>
                  <a:cxn ang="0">
                    <a:pos x="37" y="198"/>
                  </a:cxn>
                  <a:cxn ang="0">
                    <a:pos x="26" y="181"/>
                  </a:cxn>
                  <a:cxn ang="0">
                    <a:pos x="15" y="159"/>
                  </a:cxn>
                  <a:cxn ang="0">
                    <a:pos x="5" y="135"/>
                  </a:cxn>
                  <a:cxn ang="0">
                    <a:pos x="0" y="109"/>
                  </a:cxn>
                  <a:cxn ang="0">
                    <a:pos x="1" y="82"/>
                  </a:cxn>
                  <a:cxn ang="0">
                    <a:pos x="9" y="57"/>
                  </a:cxn>
                  <a:cxn ang="0">
                    <a:pos x="27" y="35"/>
                  </a:cxn>
                  <a:cxn ang="0">
                    <a:pos x="45" y="22"/>
                  </a:cxn>
                  <a:cxn ang="0">
                    <a:pos x="60" y="12"/>
                  </a:cxn>
                  <a:cxn ang="0">
                    <a:pos x="72" y="7"/>
                  </a:cxn>
                  <a:cxn ang="0">
                    <a:pos x="81" y="5"/>
                  </a:cxn>
                  <a:cxn ang="0">
                    <a:pos x="88" y="5"/>
                  </a:cxn>
                  <a:cxn ang="0">
                    <a:pos x="104" y="0"/>
                  </a:cxn>
                  <a:cxn ang="0">
                    <a:pos x="148" y="8"/>
                  </a:cxn>
                  <a:cxn ang="0">
                    <a:pos x="160" y="12"/>
                  </a:cxn>
                  <a:cxn ang="0">
                    <a:pos x="172" y="15"/>
                  </a:cxn>
                  <a:cxn ang="0">
                    <a:pos x="182" y="19"/>
                  </a:cxn>
                  <a:cxn ang="0">
                    <a:pos x="190" y="23"/>
                  </a:cxn>
                  <a:cxn ang="0">
                    <a:pos x="198" y="27"/>
                  </a:cxn>
                  <a:cxn ang="0">
                    <a:pos x="205" y="32"/>
                  </a:cxn>
                  <a:cxn ang="0">
                    <a:pos x="211" y="38"/>
                  </a:cxn>
                  <a:cxn ang="0">
                    <a:pos x="217" y="45"/>
                  </a:cxn>
                  <a:cxn ang="0">
                    <a:pos x="205" y="40"/>
                  </a:cxn>
                  <a:cxn ang="0">
                    <a:pos x="194" y="36"/>
                  </a:cxn>
                  <a:cxn ang="0">
                    <a:pos x="183" y="33"/>
                  </a:cxn>
                  <a:cxn ang="0">
                    <a:pos x="172" y="30"/>
                  </a:cxn>
                  <a:cxn ang="0">
                    <a:pos x="163" y="27"/>
                  </a:cxn>
                  <a:cxn ang="0">
                    <a:pos x="153" y="26"/>
                  </a:cxn>
                  <a:cxn ang="0">
                    <a:pos x="143" y="24"/>
                  </a:cxn>
                  <a:cxn ang="0">
                    <a:pos x="134" y="24"/>
                  </a:cxn>
                  <a:cxn ang="0">
                    <a:pos x="125" y="24"/>
                  </a:cxn>
                  <a:cxn ang="0">
                    <a:pos x="116" y="25"/>
                  </a:cxn>
                  <a:cxn ang="0">
                    <a:pos x="107" y="27"/>
                  </a:cxn>
                  <a:cxn ang="0">
                    <a:pos x="99" y="29"/>
                  </a:cxn>
                  <a:cxn ang="0">
                    <a:pos x="91" y="33"/>
                  </a:cxn>
                  <a:cxn ang="0">
                    <a:pos x="82" y="36"/>
                  </a:cxn>
                  <a:cxn ang="0">
                    <a:pos x="74" y="41"/>
                  </a:cxn>
                  <a:cxn ang="0">
                    <a:pos x="66" y="46"/>
                  </a:cxn>
                  <a:cxn ang="0">
                    <a:pos x="52" y="61"/>
                  </a:cxn>
                  <a:cxn ang="0">
                    <a:pos x="42" y="80"/>
                  </a:cxn>
                  <a:cxn ang="0">
                    <a:pos x="37" y="103"/>
                  </a:cxn>
                  <a:cxn ang="0">
                    <a:pos x="35" y="126"/>
                  </a:cxn>
                  <a:cxn ang="0">
                    <a:pos x="35" y="151"/>
                  </a:cxn>
                  <a:cxn ang="0">
                    <a:pos x="38" y="174"/>
                  </a:cxn>
                  <a:cxn ang="0">
                    <a:pos x="41" y="194"/>
                  </a:cxn>
                  <a:cxn ang="0">
                    <a:pos x="46" y="210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8379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/>
                <a:ahLst/>
                <a:cxnLst>
                  <a:cxn ang="0">
                    <a:pos x="109" y="0"/>
                  </a:cxn>
                  <a:cxn ang="0">
                    <a:pos x="112" y="2"/>
                  </a:cxn>
                  <a:cxn ang="0">
                    <a:pos x="118" y="8"/>
                  </a:cxn>
                  <a:cxn ang="0">
                    <a:pos x="127" y="18"/>
                  </a:cxn>
                  <a:cxn ang="0">
                    <a:pos x="137" y="33"/>
                  </a:cxn>
                  <a:cxn ang="0">
                    <a:pos x="145" y="52"/>
                  </a:cxn>
                  <a:cxn ang="0">
                    <a:pos x="150" y="76"/>
                  </a:cxn>
                  <a:cxn ang="0">
                    <a:pos x="150" y="105"/>
                  </a:cxn>
                  <a:cxn ang="0">
                    <a:pos x="144" y="139"/>
                  </a:cxn>
                  <a:cxn ang="0">
                    <a:pos x="140" y="149"/>
                  </a:cxn>
                  <a:cxn ang="0">
                    <a:pos x="136" y="157"/>
                  </a:cxn>
                  <a:cxn ang="0">
                    <a:pos x="131" y="165"/>
                  </a:cxn>
                  <a:cxn ang="0">
                    <a:pos x="125" y="173"/>
                  </a:cxn>
                  <a:cxn ang="0">
                    <a:pos x="117" y="180"/>
                  </a:cxn>
                  <a:cxn ang="0">
                    <a:pos x="110" y="185"/>
                  </a:cxn>
                  <a:cxn ang="0">
                    <a:pos x="102" y="191"/>
                  </a:cxn>
                  <a:cxn ang="0">
                    <a:pos x="92" y="195"/>
                  </a:cxn>
                  <a:cxn ang="0">
                    <a:pos x="82" y="197"/>
                  </a:cxn>
                  <a:cxn ang="0">
                    <a:pos x="72" y="200"/>
                  </a:cxn>
                  <a:cxn ang="0">
                    <a:pos x="61" y="201"/>
                  </a:cxn>
                  <a:cxn ang="0">
                    <a:pos x="49" y="201"/>
                  </a:cxn>
                  <a:cxn ang="0">
                    <a:pos x="37" y="200"/>
                  </a:cxn>
                  <a:cxn ang="0">
                    <a:pos x="25" y="197"/>
                  </a:cxn>
                  <a:cxn ang="0">
                    <a:pos x="12" y="193"/>
                  </a:cxn>
                  <a:cxn ang="0">
                    <a:pos x="0" y="188"/>
                  </a:cxn>
                  <a:cxn ang="0">
                    <a:pos x="11" y="195"/>
                  </a:cxn>
                  <a:cxn ang="0">
                    <a:pos x="22" y="200"/>
                  </a:cxn>
                  <a:cxn ang="0">
                    <a:pos x="33" y="205"/>
                  </a:cxn>
                  <a:cxn ang="0">
                    <a:pos x="43" y="208"/>
                  </a:cxn>
                  <a:cxn ang="0">
                    <a:pos x="53" y="211"/>
                  </a:cxn>
                  <a:cxn ang="0">
                    <a:pos x="63" y="212"/>
                  </a:cxn>
                  <a:cxn ang="0">
                    <a:pos x="73" y="213"/>
                  </a:cxn>
                  <a:cxn ang="0">
                    <a:pos x="83" y="213"/>
                  </a:cxn>
                  <a:cxn ang="0">
                    <a:pos x="91" y="212"/>
                  </a:cxn>
                  <a:cxn ang="0">
                    <a:pos x="100" y="210"/>
                  </a:cxn>
                  <a:cxn ang="0">
                    <a:pos x="108" y="208"/>
                  </a:cxn>
                  <a:cxn ang="0">
                    <a:pos x="116" y="206"/>
                  </a:cxn>
                  <a:cxn ang="0">
                    <a:pos x="123" y="203"/>
                  </a:cxn>
                  <a:cxn ang="0">
                    <a:pos x="130" y="199"/>
                  </a:cxn>
                  <a:cxn ang="0">
                    <a:pos x="136" y="195"/>
                  </a:cxn>
                  <a:cxn ang="0">
                    <a:pos x="142" y="191"/>
                  </a:cxn>
                  <a:cxn ang="0">
                    <a:pos x="158" y="176"/>
                  </a:cxn>
                  <a:cxn ang="0">
                    <a:pos x="169" y="161"/>
                  </a:cxn>
                  <a:cxn ang="0">
                    <a:pos x="176" y="144"/>
                  </a:cxn>
                  <a:cxn ang="0">
                    <a:pos x="179" y="128"/>
                  </a:cxn>
                  <a:cxn ang="0">
                    <a:pos x="181" y="111"/>
                  </a:cxn>
                  <a:cxn ang="0">
                    <a:pos x="181" y="95"/>
                  </a:cxn>
                  <a:cxn ang="0">
                    <a:pos x="182" y="79"/>
                  </a:cxn>
                  <a:cxn ang="0">
                    <a:pos x="173" y="46"/>
                  </a:cxn>
                  <a:cxn ang="0">
                    <a:pos x="156" y="21"/>
                  </a:cxn>
                  <a:cxn ang="0">
                    <a:pos x="151" y="18"/>
                  </a:cxn>
                  <a:cxn ang="0">
                    <a:pos x="147" y="15"/>
                  </a:cxn>
                  <a:cxn ang="0">
                    <a:pos x="142" y="13"/>
                  </a:cxn>
                  <a:cxn ang="0">
                    <a:pos x="138" y="11"/>
                  </a:cxn>
                  <a:cxn ang="0">
                    <a:pos x="132" y="9"/>
                  </a:cxn>
                  <a:cxn ang="0">
                    <a:pos x="126" y="6"/>
                  </a:cxn>
                  <a:cxn ang="0">
                    <a:pos x="119" y="3"/>
                  </a:cxn>
                  <a:cxn ang="0">
                    <a:pos x="109" y="0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8380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/>
                <a:ahLst/>
                <a:cxnLst>
                  <a:cxn ang="0">
                    <a:pos x="94" y="0"/>
                  </a:cxn>
                  <a:cxn ang="0">
                    <a:pos x="105" y="9"/>
                  </a:cxn>
                  <a:cxn ang="0">
                    <a:pos x="115" y="27"/>
                  </a:cxn>
                  <a:cxn ang="0">
                    <a:pos x="123" y="50"/>
                  </a:cxn>
                  <a:cxn ang="0">
                    <a:pos x="128" y="78"/>
                  </a:cxn>
                  <a:cxn ang="0">
                    <a:pos x="127" y="111"/>
                  </a:cxn>
                  <a:cxn ang="0">
                    <a:pos x="116" y="145"/>
                  </a:cxn>
                  <a:cxn ang="0">
                    <a:pos x="94" y="181"/>
                  </a:cxn>
                  <a:cxn ang="0">
                    <a:pos x="60" y="217"/>
                  </a:cxn>
                  <a:cxn ang="0">
                    <a:pos x="49" y="213"/>
                  </a:cxn>
                  <a:cxn ang="0">
                    <a:pos x="38" y="210"/>
                  </a:cxn>
                  <a:cxn ang="0">
                    <a:pos x="26" y="205"/>
                  </a:cxn>
                  <a:cxn ang="0">
                    <a:pos x="16" y="201"/>
                  </a:cxn>
                  <a:cxn ang="0">
                    <a:pos x="8" y="196"/>
                  </a:cxn>
                  <a:cxn ang="0">
                    <a:pos x="2" y="190"/>
                  </a:cxn>
                  <a:cxn ang="0">
                    <a:pos x="0" y="183"/>
                  </a:cxn>
                  <a:cxn ang="0">
                    <a:pos x="1" y="178"/>
                  </a:cxn>
                  <a:cxn ang="0">
                    <a:pos x="13" y="171"/>
                  </a:cxn>
                  <a:cxn ang="0">
                    <a:pos x="29" y="161"/>
                  </a:cxn>
                  <a:cxn ang="0">
                    <a:pos x="46" y="150"/>
                  </a:cxn>
                  <a:cxn ang="0">
                    <a:pos x="63" y="134"/>
                  </a:cxn>
                  <a:cxn ang="0">
                    <a:pos x="79" y="112"/>
                  </a:cxn>
                  <a:cxn ang="0">
                    <a:pos x="91" y="83"/>
                  </a:cxn>
                  <a:cxn ang="0">
                    <a:pos x="97" y="46"/>
                  </a:cxn>
                  <a:cxn ang="0">
                    <a:pos x="94" y="0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8381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0" y="25"/>
                  </a:cxn>
                  <a:cxn ang="0">
                    <a:pos x="3" y="26"/>
                  </a:cxn>
                  <a:cxn ang="0">
                    <a:pos x="14" y="29"/>
                  </a:cxn>
                  <a:cxn ang="0">
                    <a:pos x="29" y="36"/>
                  </a:cxn>
                  <a:cxn ang="0">
                    <a:pos x="46" y="47"/>
                  </a:cxn>
                  <a:cxn ang="0">
                    <a:pos x="66" y="62"/>
                  </a:cxn>
                  <a:cxn ang="0">
                    <a:pos x="84" y="80"/>
                  </a:cxn>
                  <a:cxn ang="0">
                    <a:pos x="102" y="103"/>
                  </a:cxn>
                  <a:cxn ang="0">
                    <a:pos x="116" y="132"/>
                  </a:cxn>
                  <a:cxn ang="0">
                    <a:pos x="117" y="120"/>
                  </a:cxn>
                  <a:cxn ang="0">
                    <a:pos x="115" y="107"/>
                  </a:cxn>
                  <a:cxn ang="0">
                    <a:pos x="108" y="90"/>
                  </a:cxn>
                  <a:cxn ang="0">
                    <a:pos x="99" y="74"/>
                  </a:cxn>
                  <a:cxn ang="0">
                    <a:pos x="89" y="58"/>
                  </a:cxn>
                  <a:cxn ang="0">
                    <a:pos x="78" y="45"/>
                  </a:cxn>
                  <a:cxn ang="0">
                    <a:pos x="67" y="36"/>
                  </a:cxn>
                  <a:cxn ang="0">
                    <a:pos x="58" y="32"/>
                  </a:cxn>
                  <a:cxn ang="0">
                    <a:pos x="69" y="29"/>
                  </a:cxn>
                  <a:cxn ang="0">
                    <a:pos x="79" y="28"/>
                  </a:cxn>
                  <a:cxn ang="0">
                    <a:pos x="89" y="26"/>
                  </a:cxn>
                  <a:cxn ang="0">
                    <a:pos x="98" y="25"/>
                  </a:cxn>
                  <a:cxn ang="0">
                    <a:pos x="105" y="24"/>
                  </a:cxn>
                  <a:cxn ang="0">
                    <a:pos x="109" y="22"/>
                  </a:cxn>
                  <a:cxn ang="0">
                    <a:pos x="113" y="21"/>
                  </a:cxn>
                  <a:cxn ang="0">
                    <a:pos x="114" y="21"/>
                  </a:cxn>
                  <a:cxn ang="0">
                    <a:pos x="75" y="0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8382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3" y="0"/>
                  </a:cxn>
                  <a:cxn ang="0">
                    <a:pos x="16" y="4"/>
                  </a:cxn>
                  <a:cxn ang="0">
                    <a:pos x="9" y="9"/>
                  </a:cxn>
                  <a:cxn ang="0">
                    <a:pos x="4" y="19"/>
                  </a:cxn>
                  <a:cxn ang="0">
                    <a:pos x="1" y="30"/>
                  </a:cxn>
                  <a:cxn ang="0">
                    <a:pos x="0" y="44"/>
                  </a:cxn>
                  <a:cxn ang="0">
                    <a:pos x="3" y="60"/>
                  </a:cxn>
                  <a:cxn ang="0">
                    <a:pos x="11" y="77"/>
                  </a:cxn>
                  <a:cxn ang="0">
                    <a:pos x="15" y="53"/>
                  </a:cxn>
                  <a:cxn ang="0">
                    <a:pos x="19" y="37"/>
                  </a:cxn>
                  <a:cxn ang="0">
                    <a:pos x="23" y="22"/>
                  </a:cxn>
                  <a:cxn ang="0">
                    <a:pos x="29" y="0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grpSp>
            <p:nvGrpSpPr>
              <p:cNvPr id="58383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58384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6" y="72"/>
                    </a:cxn>
                    <a:cxn ang="0">
                      <a:pos x="3" y="99"/>
                    </a:cxn>
                    <a:cxn ang="0">
                      <a:pos x="0" y="125"/>
                    </a:cxn>
                    <a:cxn ang="0">
                      <a:pos x="0" y="151"/>
                    </a:cxn>
                    <a:cxn ang="0">
                      <a:pos x="3" y="180"/>
                    </a:cxn>
                    <a:cxn ang="0">
                      <a:pos x="7" y="211"/>
                    </a:cxn>
                    <a:cxn ang="0">
                      <a:pos x="16" y="247"/>
                    </a:cxn>
                    <a:cxn ang="0">
                      <a:pos x="29" y="287"/>
                    </a:cxn>
                    <a:cxn ang="0">
                      <a:pos x="43" y="325"/>
                    </a:cxn>
                    <a:cxn ang="0">
                      <a:pos x="61" y="364"/>
                    </a:cxn>
                    <a:cxn ang="0">
                      <a:pos x="83" y="406"/>
                    </a:cxn>
                    <a:cxn ang="0">
                      <a:pos x="106" y="446"/>
                    </a:cxn>
                    <a:cxn ang="0">
                      <a:pos x="132" y="483"/>
                    </a:cxn>
                    <a:cxn ang="0">
                      <a:pos x="157" y="516"/>
                    </a:cxn>
                    <a:cxn ang="0">
                      <a:pos x="182" y="544"/>
                    </a:cxn>
                    <a:cxn ang="0">
                      <a:pos x="207" y="564"/>
                    </a:cxn>
                    <a:cxn ang="0">
                      <a:pos x="160" y="501"/>
                    </a:cxn>
                    <a:cxn ang="0">
                      <a:pos x="127" y="448"/>
                    </a:cxn>
                    <a:cxn ang="0">
                      <a:pos x="103" y="405"/>
                    </a:cxn>
                    <a:cxn ang="0">
                      <a:pos x="87" y="368"/>
                    </a:cxn>
                    <a:cxn ang="0">
                      <a:pos x="75" y="337"/>
                    </a:cxn>
                    <a:cxn ang="0">
                      <a:pos x="68" y="309"/>
                    </a:cxn>
                    <a:cxn ang="0">
                      <a:pos x="63" y="285"/>
                    </a:cxn>
                    <a:cxn ang="0">
                      <a:pos x="56" y="261"/>
                    </a:cxn>
                    <a:cxn ang="0">
                      <a:pos x="44" y="205"/>
                    </a:cxn>
                    <a:cxn ang="0">
                      <a:pos x="41" y="140"/>
                    </a:cxn>
                    <a:cxn ang="0">
                      <a:pos x="43" y="68"/>
                    </a:cxn>
                    <a:cxn ang="0">
                      <a:pos x="50" y="0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58385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14" y="55"/>
                    </a:cxn>
                    <a:cxn ang="0">
                      <a:pos x="22" y="101"/>
                    </a:cxn>
                    <a:cxn ang="0">
                      <a:pos x="24" y="159"/>
                    </a:cxn>
                    <a:cxn ang="0">
                      <a:pos x="19" y="232"/>
                    </a:cxn>
                    <a:cxn ang="0">
                      <a:pos x="45" y="217"/>
                    </a:cxn>
                    <a:cxn ang="0">
                      <a:pos x="47" y="178"/>
                    </a:cxn>
                    <a:cxn ang="0">
                      <a:pos x="47" y="140"/>
                    </a:cxn>
                    <a:cxn ang="0">
                      <a:pos x="45" y="103"/>
                    </a:cxn>
                    <a:cxn ang="0">
                      <a:pos x="41" y="71"/>
                    </a:cxn>
                    <a:cxn ang="0">
                      <a:pos x="36" y="52"/>
                    </a:cxn>
                    <a:cxn ang="0">
                      <a:pos x="29" y="34"/>
                    </a:cxn>
                    <a:cxn ang="0">
                      <a:pos x="22" y="17"/>
                    </a:cxn>
                    <a:cxn ang="0">
                      <a:pos x="13" y="0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58386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/>
                  <a:ahLst/>
                  <a:cxnLst>
                    <a:cxn ang="0">
                      <a:pos x="87" y="22"/>
                    </a:cxn>
                    <a:cxn ang="0">
                      <a:pos x="77" y="17"/>
                    </a:cxn>
                    <a:cxn ang="0">
                      <a:pos x="68" y="12"/>
                    </a:cxn>
                    <a:cxn ang="0">
                      <a:pos x="58" y="7"/>
                    </a:cxn>
                    <a:cxn ang="0">
                      <a:pos x="47" y="5"/>
                    </a:cxn>
                    <a:cxn ang="0">
                      <a:pos x="37" y="3"/>
                    </a:cxn>
                    <a:cxn ang="0">
                      <a:pos x="26" y="2"/>
                    </a:cxn>
                    <a:cxn ang="0">
                      <a:pos x="13" y="0"/>
                    </a:cxn>
                    <a:cxn ang="0">
                      <a:pos x="0" y="2"/>
                    </a:cxn>
                    <a:cxn ang="0">
                      <a:pos x="6" y="6"/>
                    </a:cxn>
                    <a:cxn ang="0">
                      <a:pos x="14" y="10"/>
                    </a:cxn>
                    <a:cxn ang="0">
                      <a:pos x="22" y="14"/>
                    </a:cxn>
                    <a:cxn ang="0">
                      <a:pos x="33" y="18"/>
                    </a:cxn>
                    <a:cxn ang="0">
                      <a:pos x="42" y="22"/>
                    </a:cxn>
                    <a:cxn ang="0">
                      <a:pos x="52" y="27"/>
                    </a:cxn>
                    <a:cxn ang="0">
                      <a:pos x="64" y="33"/>
                    </a:cxn>
                    <a:cxn ang="0">
                      <a:pos x="74" y="40"/>
                    </a:cxn>
                    <a:cxn ang="0">
                      <a:pos x="87" y="22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</p:grpSp>
        </p:grpSp>
        <p:grpSp>
          <p:nvGrpSpPr>
            <p:cNvPr id="58387" name="Group 19"/>
            <p:cNvGrpSpPr>
              <a:grpSpLocks/>
            </p:cNvGrpSpPr>
            <p:nvPr/>
          </p:nvGrpSpPr>
          <p:grpSpPr bwMode="auto">
            <a:xfrm rot="-15351438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58388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8389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8390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58391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58392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8393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8394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58395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58396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8397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8398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58399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/>
              <a:ahLst/>
              <a:cxnLst>
                <a:cxn ang="0">
                  <a:pos x="1" y="392"/>
                </a:cxn>
                <a:cxn ang="0">
                  <a:pos x="3" y="252"/>
                </a:cxn>
                <a:cxn ang="0">
                  <a:pos x="21" y="210"/>
                </a:cxn>
                <a:cxn ang="0">
                  <a:pos x="29" y="182"/>
                </a:cxn>
                <a:cxn ang="0">
                  <a:pos x="39" y="154"/>
                </a:cxn>
                <a:cxn ang="0">
                  <a:pos x="51" y="138"/>
                </a:cxn>
                <a:cxn ang="0">
                  <a:pos x="111" y="74"/>
                </a:cxn>
                <a:cxn ang="0">
                  <a:pos x="169" y="30"/>
                </a:cxn>
                <a:cxn ang="0">
                  <a:pos x="225" y="10"/>
                </a:cxn>
                <a:cxn ang="0">
                  <a:pos x="249" y="4"/>
                </a:cxn>
                <a:cxn ang="0">
                  <a:pos x="265" y="0"/>
                </a:cxn>
                <a:cxn ang="0">
                  <a:pos x="357" y="2"/>
                </a:cxn>
                <a:cxn ang="0">
                  <a:pos x="385" y="6"/>
                </a:cxn>
                <a:cxn ang="0">
                  <a:pos x="489" y="40"/>
                </a:cxn>
                <a:cxn ang="0">
                  <a:pos x="619" y="128"/>
                </a:cxn>
                <a:cxn ang="0">
                  <a:pos x="653" y="178"/>
                </a:cxn>
                <a:cxn ang="0">
                  <a:pos x="693" y="322"/>
                </a:cxn>
                <a:cxn ang="0">
                  <a:pos x="687" y="434"/>
                </a:cxn>
                <a:cxn ang="0">
                  <a:pos x="665" y="538"/>
                </a:cxn>
                <a:cxn ang="0">
                  <a:pos x="639" y="564"/>
                </a:cxn>
                <a:cxn ang="0">
                  <a:pos x="631" y="580"/>
                </a:cxn>
                <a:cxn ang="0">
                  <a:pos x="607" y="588"/>
                </a:cxn>
                <a:cxn ang="0">
                  <a:pos x="473" y="664"/>
                </a:cxn>
                <a:cxn ang="0">
                  <a:pos x="449" y="678"/>
                </a:cxn>
                <a:cxn ang="0">
                  <a:pos x="405" y="684"/>
                </a:cxn>
                <a:cxn ang="0">
                  <a:pos x="375" y="690"/>
                </a:cxn>
                <a:cxn ang="0">
                  <a:pos x="267" y="684"/>
                </a:cxn>
                <a:cxn ang="0">
                  <a:pos x="259" y="722"/>
                </a:cxn>
                <a:cxn ang="0">
                  <a:pos x="241" y="756"/>
                </a:cxn>
                <a:cxn ang="0">
                  <a:pos x="185" y="728"/>
                </a:cxn>
                <a:cxn ang="0">
                  <a:pos x="163" y="720"/>
                </a:cxn>
                <a:cxn ang="0">
                  <a:pos x="151" y="716"/>
                </a:cxn>
                <a:cxn ang="0">
                  <a:pos x="195" y="674"/>
                </a:cxn>
                <a:cxn ang="0">
                  <a:pos x="211" y="644"/>
                </a:cxn>
                <a:cxn ang="0">
                  <a:pos x="209" y="626"/>
                </a:cxn>
                <a:cxn ang="0">
                  <a:pos x="195" y="620"/>
                </a:cxn>
                <a:cxn ang="0">
                  <a:pos x="165" y="596"/>
                </a:cxn>
                <a:cxn ang="0">
                  <a:pos x="99" y="534"/>
                </a:cxn>
                <a:cxn ang="0">
                  <a:pos x="61" y="506"/>
                </a:cxn>
                <a:cxn ang="0">
                  <a:pos x="23" y="470"/>
                </a:cxn>
                <a:cxn ang="0">
                  <a:pos x="7" y="434"/>
                </a:cxn>
                <a:cxn ang="0">
                  <a:pos x="5" y="396"/>
                </a:cxn>
                <a:cxn ang="0">
                  <a:pos x="1" y="392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  <p:sp>
          <p:nvSpPr>
            <p:cNvPr id="58400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8401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8402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8"/>
                </a:cxn>
                <a:cxn ang="0">
                  <a:pos x="15" y="19"/>
                </a:cxn>
                <a:cxn ang="0">
                  <a:pos x="26" y="33"/>
                </a:cxn>
                <a:cxn ang="0">
                  <a:pos x="38" y="51"/>
                </a:cxn>
                <a:cxn ang="0">
                  <a:pos x="54" y="72"/>
                </a:cxn>
                <a:cxn ang="0">
                  <a:pos x="67" y="94"/>
                </a:cxn>
                <a:cxn ang="0">
                  <a:pos x="79" y="119"/>
                </a:cxn>
                <a:cxn ang="0">
                  <a:pos x="87" y="146"/>
                </a:cxn>
                <a:cxn ang="0">
                  <a:pos x="94" y="175"/>
                </a:cxn>
                <a:cxn ang="0">
                  <a:pos x="91" y="209"/>
                </a:cxn>
                <a:cxn ang="0">
                  <a:pos x="118" y="209"/>
                </a:cxn>
                <a:cxn ang="0">
                  <a:pos x="117" y="177"/>
                </a:cxn>
                <a:cxn ang="0">
                  <a:pos x="104" y="119"/>
                </a:cxn>
                <a:cxn ang="0">
                  <a:pos x="82" y="69"/>
                </a:cxn>
                <a:cxn ang="0">
                  <a:pos x="47" y="27"/>
                </a:cxn>
                <a:cxn ang="0">
                  <a:pos x="0" y="0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8403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30" y="128"/>
                </a:cxn>
                <a:cxn ang="0">
                  <a:pos x="125" y="126"/>
                </a:cxn>
                <a:cxn ang="0">
                  <a:pos x="111" y="121"/>
                </a:cxn>
                <a:cxn ang="0">
                  <a:pos x="92" y="111"/>
                </a:cxn>
                <a:cxn ang="0">
                  <a:pos x="68" y="103"/>
                </a:cxn>
                <a:cxn ang="0">
                  <a:pos x="41" y="94"/>
                </a:cxn>
                <a:cxn ang="0">
                  <a:pos x="19" y="90"/>
                </a:cxn>
                <a:cxn ang="0">
                  <a:pos x="0" y="93"/>
                </a:cxn>
                <a:cxn ang="0">
                  <a:pos x="0" y="72"/>
                </a:cxn>
                <a:cxn ang="0">
                  <a:pos x="12" y="70"/>
                </a:cxn>
                <a:cxn ang="0">
                  <a:pos x="24" y="66"/>
                </a:cxn>
                <a:cxn ang="0">
                  <a:pos x="38" y="66"/>
                </a:cxn>
                <a:cxn ang="0">
                  <a:pos x="51" y="67"/>
                </a:cxn>
                <a:cxn ang="0">
                  <a:pos x="65" y="70"/>
                </a:cxn>
                <a:cxn ang="0">
                  <a:pos x="78" y="78"/>
                </a:cxn>
                <a:cxn ang="0">
                  <a:pos x="81" y="74"/>
                </a:cxn>
                <a:cxn ang="0">
                  <a:pos x="81" y="58"/>
                </a:cxn>
                <a:cxn ang="0">
                  <a:pos x="82" y="37"/>
                </a:cxn>
                <a:cxn ang="0">
                  <a:pos x="82" y="29"/>
                </a:cxn>
                <a:cxn ang="0">
                  <a:pos x="80" y="29"/>
                </a:cxn>
                <a:cxn ang="0">
                  <a:pos x="77" y="27"/>
                </a:cxn>
                <a:cxn ang="0">
                  <a:pos x="76" y="22"/>
                </a:cxn>
                <a:cxn ang="0">
                  <a:pos x="75" y="19"/>
                </a:cxn>
                <a:cxn ang="0">
                  <a:pos x="76" y="15"/>
                </a:cxn>
                <a:cxn ang="0">
                  <a:pos x="79" y="10"/>
                </a:cxn>
                <a:cxn ang="0">
                  <a:pos x="89" y="6"/>
                </a:cxn>
                <a:cxn ang="0">
                  <a:pos x="103" y="0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8404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5" y="37"/>
                </a:cxn>
                <a:cxn ang="0">
                  <a:pos x="0" y="59"/>
                </a:cxn>
                <a:cxn ang="0">
                  <a:pos x="0" y="86"/>
                </a:cxn>
                <a:cxn ang="0">
                  <a:pos x="8" y="82"/>
                </a:cxn>
                <a:cxn ang="0">
                  <a:pos x="20" y="73"/>
                </a:cxn>
                <a:cxn ang="0">
                  <a:pos x="33" y="63"/>
                </a:cxn>
                <a:cxn ang="0">
                  <a:pos x="42" y="51"/>
                </a:cxn>
                <a:cxn ang="0">
                  <a:pos x="47" y="36"/>
                </a:cxn>
                <a:cxn ang="0">
                  <a:pos x="46" y="19"/>
                </a:cxn>
                <a:cxn ang="0">
                  <a:pos x="37" y="0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8405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1" y="4"/>
                </a:cxn>
                <a:cxn ang="0">
                  <a:pos x="101" y="0"/>
                </a:cxn>
                <a:cxn ang="0">
                  <a:pos x="170" y="4"/>
                </a:cxn>
                <a:cxn ang="0">
                  <a:pos x="248" y="21"/>
                </a:cxn>
                <a:cxn ang="0">
                  <a:pos x="323" y="50"/>
                </a:cxn>
                <a:cxn ang="0">
                  <a:pos x="382" y="90"/>
                </a:cxn>
                <a:cxn ang="0">
                  <a:pos x="428" y="141"/>
                </a:cxn>
                <a:cxn ang="0">
                  <a:pos x="463" y="199"/>
                </a:cxn>
                <a:cxn ang="0">
                  <a:pos x="485" y="262"/>
                </a:cxn>
                <a:cxn ang="0">
                  <a:pos x="496" y="327"/>
                </a:cxn>
                <a:cxn ang="0">
                  <a:pos x="497" y="396"/>
                </a:cxn>
                <a:cxn ang="0">
                  <a:pos x="487" y="462"/>
                </a:cxn>
                <a:cxn ang="0">
                  <a:pos x="470" y="527"/>
                </a:cxn>
                <a:cxn ang="0">
                  <a:pos x="443" y="586"/>
                </a:cxn>
                <a:cxn ang="0">
                  <a:pos x="406" y="639"/>
                </a:cxn>
                <a:cxn ang="0">
                  <a:pos x="364" y="683"/>
                </a:cxn>
                <a:cxn ang="0">
                  <a:pos x="315" y="715"/>
                </a:cxn>
                <a:cxn ang="0">
                  <a:pos x="259" y="736"/>
                </a:cxn>
                <a:cxn ang="0">
                  <a:pos x="198" y="740"/>
                </a:cxn>
                <a:cxn ang="0">
                  <a:pos x="131" y="727"/>
                </a:cxn>
                <a:cxn ang="0">
                  <a:pos x="167" y="728"/>
                </a:cxn>
                <a:cxn ang="0">
                  <a:pos x="204" y="718"/>
                </a:cxn>
                <a:cxn ang="0">
                  <a:pos x="238" y="700"/>
                </a:cxn>
                <a:cxn ang="0">
                  <a:pos x="272" y="670"/>
                </a:cxn>
                <a:cxn ang="0">
                  <a:pos x="304" y="635"/>
                </a:cxn>
                <a:cxn ang="0">
                  <a:pos x="333" y="594"/>
                </a:cxn>
                <a:cxn ang="0">
                  <a:pos x="358" y="549"/>
                </a:cxn>
                <a:cxn ang="0">
                  <a:pos x="381" y="500"/>
                </a:cxn>
                <a:cxn ang="0">
                  <a:pos x="396" y="449"/>
                </a:cxn>
                <a:cxn ang="0">
                  <a:pos x="408" y="397"/>
                </a:cxn>
                <a:cxn ang="0">
                  <a:pos x="414" y="346"/>
                </a:cxn>
                <a:cxn ang="0">
                  <a:pos x="412" y="296"/>
                </a:cxn>
                <a:cxn ang="0">
                  <a:pos x="402" y="251"/>
                </a:cxn>
                <a:cxn ang="0">
                  <a:pos x="384" y="208"/>
                </a:cxn>
                <a:cxn ang="0">
                  <a:pos x="357" y="172"/>
                </a:cxn>
                <a:cxn ang="0">
                  <a:pos x="320" y="142"/>
                </a:cxn>
                <a:cxn ang="0">
                  <a:pos x="260" y="107"/>
                </a:cxn>
                <a:cxn ang="0">
                  <a:pos x="203" y="82"/>
                </a:cxn>
                <a:cxn ang="0">
                  <a:pos x="154" y="65"/>
                </a:cxn>
                <a:cxn ang="0">
                  <a:pos x="108" y="56"/>
                </a:cxn>
                <a:cxn ang="0">
                  <a:pos x="68" y="55"/>
                </a:cxn>
                <a:cxn ang="0">
                  <a:pos x="32" y="61"/>
                </a:cxn>
                <a:cxn ang="0">
                  <a:pos x="0" y="70"/>
                </a:cxn>
                <a:cxn ang="0">
                  <a:pos x="0" y="13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8406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8407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8408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8409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8410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8411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69" y="9"/>
                </a:cxn>
                <a:cxn ang="0">
                  <a:pos x="277" y="22"/>
                </a:cxn>
                <a:cxn ang="0">
                  <a:pos x="286" y="39"/>
                </a:cxn>
                <a:cxn ang="0">
                  <a:pos x="297" y="58"/>
                </a:cxn>
                <a:cxn ang="0">
                  <a:pos x="309" y="83"/>
                </a:cxn>
                <a:cxn ang="0">
                  <a:pos x="319" y="108"/>
                </a:cxn>
                <a:cxn ang="0">
                  <a:pos x="329" y="136"/>
                </a:cxn>
                <a:cxn ang="0">
                  <a:pos x="333" y="163"/>
                </a:cxn>
                <a:cxn ang="0">
                  <a:pos x="336" y="193"/>
                </a:cxn>
                <a:cxn ang="0">
                  <a:pos x="332" y="223"/>
                </a:cxn>
                <a:cxn ang="0">
                  <a:pos x="323" y="255"/>
                </a:cxn>
                <a:cxn ang="0">
                  <a:pos x="310" y="285"/>
                </a:cxn>
                <a:cxn ang="0">
                  <a:pos x="287" y="315"/>
                </a:cxn>
                <a:cxn ang="0">
                  <a:pos x="257" y="343"/>
                </a:cxn>
                <a:cxn ang="0">
                  <a:pos x="218" y="370"/>
                </a:cxn>
                <a:cxn ang="0">
                  <a:pos x="167" y="396"/>
                </a:cxn>
                <a:cxn ang="0">
                  <a:pos x="111" y="425"/>
                </a:cxn>
                <a:cxn ang="0">
                  <a:pos x="69" y="457"/>
                </a:cxn>
                <a:cxn ang="0">
                  <a:pos x="35" y="490"/>
                </a:cxn>
                <a:cxn ang="0">
                  <a:pos x="12" y="526"/>
                </a:cxn>
                <a:cxn ang="0">
                  <a:pos x="0" y="553"/>
                </a:cxn>
                <a:cxn ang="0">
                  <a:pos x="0" y="650"/>
                </a:cxn>
                <a:cxn ang="0">
                  <a:pos x="6" y="628"/>
                </a:cxn>
                <a:cxn ang="0">
                  <a:pos x="19" y="594"/>
                </a:cxn>
                <a:cxn ang="0">
                  <a:pos x="43" y="551"/>
                </a:cxn>
                <a:cxn ang="0">
                  <a:pos x="76" y="503"/>
                </a:cxn>
                <a:cxn ang="0">
                  <a:pos x="125" y="454"/>
                </a:cxn>
                <a:cxn ang="0">
                  <a:pos x="190" y="408"/>
                </a:cxn>
                <a:cxn ang="0">
                  <a:pos x="275" y="365"/>
                </a:cxn>
                <a:cxn ang="0">
                  <a:pos x="308" y="342"/>
                </a:cxn>
                <a:cxn ang="0">
                  <a:pos x="335" y="305"/>
                </a:cxn>
                <a:cxn ang="0">
                  <a:pos x="352" y="255"/>
                </a:cxn>
                <a:cxn ang="0">
                  <a:pos x="360" y="201"/>
                </a:cxn>
                <a:cxn ang="0">
                  <a:pos x="356" y="144"/>
                </a:cxn>
                <a:cxn ang="0">
                  <a:pos x="341" y="88"/>
                </a:cxn>
                <a:cxn ang="0">
                  <a:pos x="311" y="39"/>
                </a:cxn>
                <a:cxn ang="0">
                  <a:pos x="264" y="0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8412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/>
              <a:ahLst/>
              <a:cxnLst>
                <a:cxn ang="0">
                  <a:pos x="16" y="370"/>
                </a:cxn>
                <a:cxn ang="0">
                  <a:pos x="6" y="341"/>
                </a:cxn>
                <a:cxn ang="0">
                  <a:pos x="0" y="289"/>
                </a:cxn>
                <a:cxn ang="0">
                  <a:pos x="4" y="222"/>
                </a:cxn>
                <a:cxn ang="0">
                  <a:pos x="25" y="151"/>
                </a:cxn>
                <a:cxn ang="0">
                  <a:pos x="69" y="84"/>
                </a:cxn>
                <a:cxn ang="0">
                  <a:pos x="142" y="31"/>
                </a:cxn>
                <a:cxn ang="0">
                  <a:pos x="247" y="2"/>
                </a:cxn>
                <a:cxn ang="0">
                  <a:pos x="380" y="9"/>
                </a:cxn>
                <a:cxn ang="0">
                  <a:pos x="484" y="68"/>
                </a:cxn>
                <a:cxn ang="0">
                  <a:pos x="554" y="165"/>
                </a:cxn>
                <a:cxn ang="0">
                  <a:pos x="591" y="284"/>
                </a:cxn>
                <a:cxn ang="0">
                  <a:pos x="595" y="409"/>
                </a:cxn>
                <a:cxn ang="0">
                  <a:pos x="566" y="525"/>
                </a:cxn>
                <a:cxn ang="0">
                  <a:pos x="507" y="615"/>
                </a:cxn>
                <a:cxn ang="0">
                  <a:pos x="417" y="663"/>
                </a:cxn>
                <a:cxn ang="0">
                  <a:pos x="389" y="659"/>
                </a:cxn>
                <a:cxn ang="0">
                  <a:pos x="441" y="617"/>
                </a:cxn>
                <a:cxn ang="0">
                  <a:pos x="482" y="544"/>
                </a:cxn>
                <a:cxn ang="0">
                  <a:pos x="509" y="454"/>
                </a:cxn>
                <a:cxn ang="0">
                  <a:pos x="520" y="355"/>
                </a:cxn>
                <a:cxn ang="0">
                  <a:pos x="514" y="258"/>
                </a:cxn>
                <a:cxn ang="0">
                  <a:pos x="485" y="174"/>
                </a:cxn>
                <a:cxn ang="0">
                  <a:pos x="433" y="112"/>
                </a:cxn>
                <a:cxn ang="0">
                  <a:pos x="341" y="75"/>
                </a:cxn>
                <a:cxn ang="0">
                  <a:pos x="246" y="61"/>
                </a:cxn>
                <a:cxn ang="0">
                  <a:pos x="174" y="71"/>
                </a:cxn>
                <a:cxn ang="0">
                  <a:pos x="121" y="101"/>
                </a:cxn>
                <a:cxn ang="0">
                  <a:pos x="84" y="149"/>
                </a:cxn>
                <a:cxn ang="0">
                  <a:pos x="57" y="206"/>
                </a:cxn>
                <a:cxn ang="0">
                  <a:pos x="40" y="272"/>
                </a:cxn>
                <a:cxn ang="0">
                  <a:pos x="28" y="339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8413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58414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58415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AED4A31-BBF8-4689-B4D8-857BA0BA6A46}" type="datetimeFigureOut">
              <a:rPr lang="tr-TR"/>
              <a:pPr/>
              <a:t>8.10.2020</a:t>
            </a:fld>
            <a:endParaRPr lang="tr-TR"/>
          </a:p>
        </p:txBody>
      </p:sp>
      <p:sp>
        <p:nvSpPr>
          <p:cNvPr id="58416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tr-TR"/>
          </a:p>
        </p:txBody>
      </p:sp>
      <p:sp>
        <p:nvSpPr>
          <p:cNvPr id="58417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749623B-7E70-45F2-B7CD-02BE5A5CC0A5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aku.edu.tr/web/Sayfa.aspx?ID=57JQM25NDAU45832AQ101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eobs.cu.edu.tr/DersIzl_tr.aspx?DersID=28455" TargetMode="External"/><Relationship Id="rId3" Type="http://schemas.openxmlformats.org/officeDocument/2006/relationships/hyperlink" Target="http://eobs.cu.edu.tr/DersIzl_tr.aspx?DersID=19266" TargetMode="External"/><Relationship Id="rId7" Type="http://schemas.openxmlformats.org/officeDocument/2006/relationships/hyperlink" Target="http://eobs.cu.edu.tr/DersIzl_tr.aspx?DersID=19265" TargetMode="External"/><Relationship Id="rId2" Type="http://schemas.openxmlformats.org/officeDocument/2006/relationships/hyperlink" Target="http://eobs.cu.edu.tr/DersIzl_tr.aspx?DersID=24427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eobs.cu.edu.tr/DersIzl_tr.aspx?DersID=19263" TargetMode="External"/><Relationship Id="rId5" Type="http://schemas.openxmlformats.org/officeDocument/2006/relationships/hyperlink" Target="http://eobs.cu.edu.tr/DersIzl_tr.aspx?DersID=19269" TargetMode="External"/><Relationship Id="rId10" Type="http://schemas.openxmlformats.org/officeDocument/2006/relationships/hyperlink" Target="http://eobs.cu.edu.tr/DersIzl_tr.aspx?DersID=19270" TargetMode="External"/><Relationship Id="rId4" Type="http://schemas.openxmlformats.org/officeDocument/2006/relationships/hyperlink" Target="http://eobs.cu.edu.tr/DersIzl_tr.aspx?DersID=19264" TargetMode="External"/><Relationship Id="rId9" Type="http://schemas.openxmlformats.org/officeDocument/2006/relationships/hyperlink" Target="http://eobs.cu.edu.tr/DersIzl_tr.aspx?DersID=24429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1 Başlık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tr-TR" sz="5200" b="1"/>
              <a:t>Eğitim Öğretim ve Sınav Yönetmeliği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1 Metin kutusu"/>
          <p:cNvSpPr txBox="1">
            <a:spLocks noChangeArrowheads="1"/>
          </p:cNvSpPr>
          <p:nvPr/>
        </p:nvSpPr>
        <p:spPr bwMode="auto">
          <a:xfrm>
            <a:off x="395288" y="765175"/>
            <a:ext cx="8353425" cy="258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b="1">
                <a:latin typeface="Calibri" pitchFamily="34" charset="0"/>
              </a:rPr>
              <a:t>Akademik Danışmanlık: </a:t>
            </a:r>
            <a:endParaRPr lang="tr-TR">
              <a:latin typeface="Calibri" pitchFamily="34" charset="0"/>
            </a:endParaRPr>
          </a:p>
          <a:p>
            <a:endParaRPr lang="tr-TR">
              <a:latin typeface="Calibri" pitchFamily="34" charset="0"/>
            </a:endParaRPr>
          </a:p>
          <a:p>
            <a:r>
              <a:rPr lang="tr-TR">
                <a:latin typeface="Calibri" pitchFamily="34" charset="0"/>
              </a:rPr>
              <a:t>Akademik danışmanınız  ……………………………. dır. (örn. Yrd. Doç. Dr. Mehmet Aydın hocanızdır) </a:t>
            </a:r>
          </a:p>
          <a:p>
            <a:endParaRPr lang="tr-TR">
              <a:latin typeface="Calibri" pitchFamily="34" charset="0"/>
            </a:endParaRPr>
          </a:p>
          <a:p>
            <a:r>
              <a:rPr lang="tr-TR">
                <a:latin typeface="Calibri" pitchFamily="34" charset="0"/>
              </a:rPr>
              <a:t>Danışman hocanız eğitim-öğretim konularında karşılaşacağınız sorunların çözümünde sizlere yardımcı olacaktır. </a:t>
            </a:r>
          </a:p>
          <a:p>
            <a:endParaRPr lang="tr-TR">
              <a:latin typeface="Calibri" pitchFamily="34" charset="0"/>
            </a:endParaRPr>
          </a:p>
          <a:p>
            <a:endParaRPr lang="tr-TR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>
            <a:spLocks noChangeArrowheads="1"/>
          </p:cNvSpPr>
          <p:nvPr/>
        </p:nvSpPr>
        <p:spPr bwMode="auto">
          <a:xfrm>
            <a:off x="285750" y="285750"/>
            <a:ext cx="8572500" cy="6709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b="1" dirty="0">
                <a:latin typeface="Calibri" pitchFamily="34" charset="0"/>
              </a:rPr>
              <a:t>Sınavlar: </a:t>
            </a:r>
          </a:p>
          <a:p>
            <a:pPr>
              <a:buFont typeface="Wingdings" pitchFamily="2" charset="2"/>
              <a:buChar char="q"/>
            </a:pPr>
            <a:r>
              <a:rPr lang="tr-TR" dirty="0">
                <a:latin typeface="Calibri" pitchFamily="34" charset="0"/>
              </a:rPr>
              <a:t>Ara sınav, (Vize)</a:t>
            </a:r>
          </a:p>
          <a:p>
            <a:pPr>
              <a:buFont typeface="Wingdings" pitchFamily="2" charset="2"/>
              <a:buChar char="q"/>
            </a:pPr>
            <a:r>
              <a:rPr lang="tr-TR" dirty="0">
                <a:latin typeface="Calibri" pitchFamily="34" charset="0"/>
              </a:rPr>
              <a:t>Yarıyıl/yılsonu sınavı (Final)</a:t>
            </a:r>
          </a:p>
          <a:p>
            <a:pPr>
              <a:buFont typeface="Wingdings" pitchFamily="2" charset="2"/>
              <a:buChar char="q"/>
            </a:pPr>
            <a:r>
              <a:rPr lang="tr-TR" dirty="0">
                <a:latin typeface="Calibri" pitchFamily="34" charset="0"/>
              </a:rPr>
              <a:t>Mazeret sınavı</a:t>
            </a:r>
          </a:p>
          <a:p>
            <a:pPr>
              <a:buFont typeface="Wingdings" pitchFamily="2" charset="2"/>
              <a:buChar char="q"/>
            </a:pPr>
            <a:r>
              <a:rPr lang="tr-TR" dirty="0">
                <a:latin typeface="Calibri" pitchFamily="34" charset="0"/>
              </a:rPr>
              <a:t>Bütünleme </a:t>
            </a:r>
            <a:r>
              <a:rPr lang="tr-TR" dirty="0" smtClean="0">
                <a:latin typeface="Calibri" pitchFamily="34" charset="0"/>
              </a:rPr>
              <a:t>sınavı</a:t>
            </a:r>
          </a:p>
          <a:p>
            <a:pPr>
              <a:buFont typeface="Wingdings" pitchFamily="2" charset="2"/>
              <a:buChar char="q"/>
            </a:pPr>
            <a:r>
              <a:rPr lang="tr-TR" dirty="0" smtClean="0">
                <a:latin typeface="Calibri" pitchFamily="34" charset="0"/>
              </a:rPr>
              <a:t>Tek Ders Sınavı</a:t>
            </a:r>
            <a:endParaRPr lang="tr-TR" dirty="0">
              <a:latin typeface="Calibri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tr-TR" dirty="0">
                <a:latin typeface="Calibri" pitchFamily="34" charset="0"/>
              </a:rPr>
              <a:t>GNO yükseltme sınavı</a:t>
            </a:r>
          </a:p>
          <a:p>
            <a:endParaRPr lang="tr-TR" sz="1600" dirty="0" smtClean="0">
              <a:latin typeface="Calibri" pitchFamily="34" charset="0"/>
            </a:endParaRPr>
          </a:p>
          <a:p>
            <a:r>
              <a:rPr lang="tr-TR" sz="1600" dirty="0" smtClean="0">
                <a:latin typeface="Calibri" pitchFamily="34" charset="0"/>
              </a:rPr>
              <a:t>Birinci </a:t>
            </a:r>
            <a:r>
              <a:rPr lang="tr-TR" sz="1600" dirty="0">
                <a:latin typeface="Calibri" pitchFamily="34" charset="0"/>
              </a:rPr>
              <a:t>ara sınavların, yarıyıl/yılsonu sınavlarının, bütünleme ve GNO yükseltme sınavlarının ne zaman yapılacağı akademik takvimle birlikte duyurulur. </a:t>
            </a:r>
          </a:p>
          <a:p>
            <a:endParaRPr lang="tr-TR" sz="1600" dirty="0">
              <a:latin typeface="Calibri" pitchFamily="34" charset="0"/>
            </a:endParaRPr>
          </a:p>
          <a:p>
            <a:endParaRPr lang="tr-TR" sz="1600" dirty="0">
              <a:latin typeface="Calibri" pitchFamily="34" charset="0"/>
            </a:endParaRPr>
          </a:p>
          <a:p>
            <a:endParaRPr lang="tr-TR" sz="1600" dirty="0">
              <a:latin typeface="Calibri" pitchFamily="34" charset="0"/>
            </a:endParaRPr>
          </a:p>
          <a:p>
            <a:endParaRPr lang="tr-TR" sz="1600" dirty="0">
              <a:latin typeface="Calibri" pitchFamily="34" charset="0"/>
            </a:endParaRPr>
          </a:p>
          <a:p>
            <a:endParaRPr lang="tr-TR" sz="1600" dirty="0">
              <a:latin typeface="Calibri" pitchFamily="34" charset="0"/>
            </a:endParaRPr>
          </a:p>
          <a:p>
            <a:endParaRPr lang="tr-TR" sz="1600" dirty="0">
              <a:latin typeface="Calibri" pitchFamily="34" charset="0"/>
            </a:endParaRPr>
          </a:p>
          <a:p>
            <a:endParaRPr lang="tr-TR" sz="1600" dirty="0">
              <a:latin typeface="Calibri" pitchFamily="34" charset="0"/>
            </a:endParaRPr>
          </a:p>
          <a:p>
            <a:r>
              <a:rPr lang="tr-TR" sz="1600" dirty="0" smtClean="0">
                <a:latin typeface="Calibri" pitchFamily="34" charset="0"/>
              </a:rPr>
              <a:t>Mazeret </a:t>
            </a:r>
            <a:r>
              <a:rPr lang="tr-TR" sz="1600" dirty="0">
                <a:latin typeface="Calibri" pitchFamily="34" charset="0"/>
              </a:rPr>
              <a:t>sınavları </a:t>
            </a:r>
            <a:r>
              <a:rPr lang="tr-TR" sz="1600" dirty="0" smtClean="0">
                <a:latin typeface="Calibri" pitchFamily="34" charset="0"/>
              </a:rPr>
              <a:t>ne </a:t>
            </a:r>
            <a:r>
              <a:rPr lang="tr-TR" sz="1600" dirty="0">
                <a:latin typeface="Calibri" pitchFamily="34" charset="0"/>
              </a:rPr>
              <a:t>zaman ve nerede yapılacağı ilgili program tarafından duyurulur</a:t>
            </a:r>
            <a:r>
              <a:rPr lang="tr-TR" sz="1600" dirty="0" smtClean="0">
                <a:latin typeface="Calibri" pitchFamily="34" charset="0"/>
              </a:rPr>
              <a:t>.</a:t>
            </a:r>
          </a:p>
          <a:p>
            <a:r>
              <a:rPr lang="tr-TR" sz="1600" b="1" dirty="0" smtClean="0">
                <a:solidFill>
                  <a:srgbClr val="7030A0"/>
                </a:solidFill>
                <a:latin typeface="Calibri" pitchFamily="34" charset="0"/>
              </a:rPr>
              <a:t>Mazeret sınavları sadece ara sınavlara giremeyen öğrencilere açılır.</a:t>
            </a:r>
            <a:endParaRPr lang="tr-TR" sz="1600" b="1" dirty="0">
              <a:solidFill>
                <a:srgbClr val="7030A0"/>
              </a:solidFill>
              <a:latin typeface="Calibri" pitchFamily="34" charset="0"/>
            </a:endParaRPr>
          </a:p>
          <a:p>
            <a:r>
              <a:rPr lang="tr-TR" sz="1600" dirty="0" smtClean="0">
                <a:latin typeface="Calibri" pitchFamily="34" charset="0"/>
              </a:rPr>
              <a:t>Sınavların </a:t>
            </a:r>
            <a:r>
              <a:rPr lang="tr-TR" sz="1600" dirty="0">
                <a:latin typeface="Calibri" pitchFamily="34" charset="0"/>
              </a:rPr>
              <a:t>nasıl yapılacağı ve nasıl değerlendirileceği dersi veren öğretim elemanı tarafından dönem başında sizlere duyurulur.</a:t>
            </a:r>
          </a:p>
          <a:p>
            <a:r>
              <a:rPr lang="tr-TR" sz="1600" dirty="0" smtClean="0">
                <a:latin typeface="Calibri" pitchFamily="34" charset="0"/>
              </a:rPr>
              <a:t>Her </a:t>
            </a:r>
            <a:r>
              <a:rPr lang="tr-TR" sz="1600" dirty="0">
                <a:latin typeface="Calibri" pitchFamily="34" charset="0"/>
              </a:rPr>
              <a:t>ders için en az bir ara sınav ile bir yarıyıl/yılsonu sınavı yapılır. </a:t>
            </a:r>
            <a:r>
              <a:rPr lang="tr-TR" sz="1600" b="1" dirty="0">
                <a:solidFill>
                  <a:srgbClr val="7030A0"/>
                </a:solidFill>
                <a:latin typeface="Calibri" pitchFamily="34" charset="0"/>
              </a:rPr>
              <a:t>Ancak yapısı gereği, dönem içi çalışmalarının farklı </a:t>
            </a:r>
            <a:r>
              <a:rPr lang="tr-TR" sz="1600" b="1" dirty="0" smtClean="0">
                <a:solidFill>
                  <a:srgbClr val="7030A0"/>
                </a:solidFill>
                <a:latin typeface="Calibri" pitchFamily="34" charset="0"/>
              </a:rPr>
              <a:t>şekilde değerlendirilmesi </a:t>
            </a:r>
            <a:r>
              <a:rPr lang="tr-TR" sz="1600" b="1" dirty="0">
                <a:solidFill>
                  <a:srgbClr val="7030A0"/>
                </a:solidFill>
                <a:latin typeface="Calibri" pitchFamily="34" charset="0"/>
              </a:rPr>
              <a:t>gereken staj, bitirme tezi ve araştırma projesi gibi dersler ile GNO yükseltme </a:t>
            </a:r>
            <a:r>
              <a:rPr lang="tr-TR" sz="1600" b="1" dirty="0" smtClean="0">
                <a:solidFill>
                  <a:srgbClr val="7030A0"/>
                </a:solidFill>
                <a:latin typeface="Calibri" pitchFamily="34" charset="0"/>
              </a:rPr>
              <a:t>sınavı ve </a:t>
            </a:r>
            <a:r>
              <a:rPr lang="tr-TR" sz="1600" b="1" dirty="0">
                <a:solidFill>
                  <a:srgbClr val="7030A0"/>
                </a:solidFill>
                <a:latin typeface="Calibri" pitchFamily="34" charset="0"/>
              </a:rPr>
              <a:t>tek ders sınavı değerlendirmelerinde ara sınav notu dikkate alınmaz.</a:t>
            </a:r>
            <a:r>
              <a:rPr lang="tr-TR" sz="1600" dirty="0">
                <a:latin typeface="Calibri" pitchFamily="34" charset="0"/>
              </a:rPr>
              <a:t> Sınav programları sınav tarihleri ve nerede yapılacağı en az on beş (15) gün önce ilan edilir.</a:t>
            </a:r>
          </a:p>
        </p:txBody>
      </p:sp>
      <p:graphicFrame>
        <p:nvGraphicFramePr>
          <p:cNvPr id="23584" name="Group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83170835"/>
              </p:ext>
            </p:extLst>
          </p:nvPr>
        </p:nvGraphicFramePr>
        <p:xfrm>
          <a:off x="1115616" y="2996951"/>
          <a:ext cx="7056784" cy="1584176"/>
        </p:xfrm>
        <a:graphic>
          <a:graphicData uri="http://schemas.openxmlformats.org/drawingml/2006/table">
            <a:tbl>
              <a:tblPr/>
              <a:tblGrid>
                <a:gridCol w="35142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425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681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Calibri" pitchFamily="34" charset="0"/>
                          <a:cs typeface="Times New Roman" pitchFamily="18" charset="0"/>
                        </a:rPr>
                        <a:t>23 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Calibri" pitchFamily="34" charset="0"/>
                          <a:cs typeface="Times New Roman" pitchFamily="18" charset="0"/>
                        </a:rPr>
                        <a:t>Kasım 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Calibri" pitchFamily="34" charset="0"/>
                          <a:cs typeface="Times New Roman" pitchFamily="18" charset="0"/>
                        </a:rPr>
                        <a:t>2020- 29 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Calibri" pitchFamily="34" charset="0"/>
                          <a:cs typeface="Times New Roman" pitchFamily="18" charset="0"/>
                        </a:rPr>
                        <a:t>Kasım 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Calibri" pitchFamily="34" charset="0"/>
                          <a:cs typeface="Times New Roman" pitchFamily="18" charset="0"/>
                        </a:rPr>
                        <a:t>2020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Calibri" pitchFamily="34" charset="0"/>
                          <a:cs typeface="Times New Roman" pitchFamily="18" charset="0"/>
                        </a:rPr>
                        <a:t>Ara Sınavlar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81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Calibri" pitchFamily="34" charset="0"/>
                          <a:cs typeface="Times New Roman" pitchFamily="18" charset="0"/>
                        </a:rPr>
                        <a:t>18 Ocak 2021 - 31 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Calibri" pitchFamily="34" charset="0"/>
                          <a:cs typeface="Times New Roman" pitchFamily="18" charset="0"/>
                        </a:rPr>
                        <a:t>Ocak 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Calibri" pitchFamily="34" charset="0"/>
                          <a:cs typeface="Times New Roman" pitchFamily="18" charset="0"/>
                        </a:rPr>
                        <a:t>2021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Calibri" pitchFamily="34" charset="0"/>
                          <a:cs typeface="Times New Roman" pitchFamily="18" charset="0"/>
                        </a:rPr>
                        <a:t>Güz Yarıyılı Sınavları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81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Calibri" pitchFamily="34" charset="0"/>
                          <a:cs typeface="Times New Roman" pitchFamily="18" charset="0"/>
                        </a:rPr>
                        <a:t>10 Şubat 2021 - 16 Şubat 2021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Calibri" pitchFamily="34" charset="0"/>
                          <a:cs typeface="Times New Roman" pitchFamily="18" charset="0"/>
                        </a:rPr>
                        <a:t>Bütünleme Sınavı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81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Calibri" pitchFamily="34" charset="0"/>
                          <a:cs typeface="Times New Roman" pitchFamily="18" charset="0"/>
                        </a:rPr>
                        <a:t>22 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Calibri" pitchFamily="34" charset="0"/>
                          <a:cs typeface="Times New Roman" pitchFamily="18" charset="0"/>
                        </a:rPr>
                        <a:t>Şubat 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Calibri" pitchFamily="34" charset="0"/>
                          <a:cs typeface="Times New Roman" pitchFamily="18" charset="0"/>
                        </a:rPr>
                        <a:t>2021- 26 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Calibri" pitchFamily="34" charset="0"/>
                          <a:cs typeface="Times New Roman" pitchFamily="18" charset="0"/>
                        </a:rPr>
                        <a:t>Şubat 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Calibri" pitchFamily="34" charset="0"/>
                          <a:cs typeface="Times New Roman" pitchFamily="18" charset="0"/>
                        </a:rPr>
                        <a:t>2021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Calibri" pitchFamily="34" charset="0"/>
                          <a:cs typeface="Times New Roman" pitchFamily="18" charset="0"/>
                        </a:rPr>
                        <a:t>Not Yükseltme sınavı başvuruları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116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Calibri" pitchFamily="34" charset="0"/>
                          <a:cs typeface="Times New Roman" pitchFamily="18" charset="0"/>
                        </a:rPr>
                        <a:t>24 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Calibri" pitchFamily="34" charset="0"/>
                          <a:cs typeface="Times New Roman" pitchFamily="18" charset="0"/>
                        </a:rPr>
                        <a:t>Şubat 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Calibri" pitchFamily="34" charset="0"/>
                          <a:cs typeface="Times New Roman" pitchFamily="18" charset="0"/>
                        </a:rPr>
                        <a:t>2021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Calibri" pitchFamily="34" charset="0"/>
                          <a:cs typeface="Times New Roman" pitchFamily="18" charset="0"/>
                        </a:rPr>
                        <a:t>Tek Ders 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Calibri" pitchFamily="34" charset="0"/>
                          <a:cs typeface="Times New Roman" pitchFamily="18" charset="0"/>
                        </a:rPr>
                        <a:t>sınavları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3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>
            <a:spLocks noChangeArrowheads="1"/>
          </p:cNvSpPr>
          <p:nvPr/>
        </p:nvSpPr>
        <p:spPr bwMode="auto">
          <a:xfrm>
            <a:off x="395288" y="765175"/>
            <a:ext cx="8353425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b="1" dirty="0" smtClean="0">
                <a:solidFill>
                  <a:srgbClr val="7030A0"/>
                </a:solidFill>
                <a:latin typeface="Calibri" pitchFamily="34" charset="0"/>
              </a:rPr>
              <a:t>Yarıyıl/yıl sonu sınavları :</a:t>
            </a:r>
          </a:p>
          <a:p>
            <a:endParaRPr lang="tr-TR" b="1" strike="sngStrike" dirty="0">
              <a:latin typeface="Calibri" pitchFamily="34" charset="0"/>
            </a:endParaRPr>
          </a:p>
          <a:p>
            <a:endParaRPr lang="tr-TR" dirty="0">
              <a:latin typeface="Calibri" pitchFamily="34" charset="0"/>
            </a:endParaRPr>
          </a:p>
          <a:p>
            <a:r>
              <a:rPr lang="tr-TR" dirty="0">
                <a:latin typeface="Calibri" pitchFamily="34" charset="0"/>
              </a:rPr>
              <a:t>Bir dersin yarıyıl sonu veya yılsonu sınavına girebilmeniz için;</a:t>
            </a:r>
          </a:p>
          <a:p>
            <a:r>
              <a:rPr lang="tr-TR" dirty="0">
                <a:latin typeface="Calibri" pitchFamily="34" charset="0"/>
              </a:rPr>
              <a:t>a) O derse kaydınızı yaptırmış olmanız,</a:t>
            </a:r>
          </a:p>
          <a:p>
            <a:r>
              <a:rPr lang="tr-TR" dirty="0">
                <a:latin typeface="Calibri" pitchFamily="34" charset="0"/>
              </a:rPr>
              <a:t>b) Derse devam zorunluluğunu yerine getirmiş olmanız,</a:t>
            </a:r>
          </a:p>
          <a:p>
            <a:r>
              <a:rPr lang="tr-TR" dirty="0">
                <a:latin typeface="Calibri" pitchFamily="34" charset="0"/>
              </a:rPr>
              <a:t>c) Uygulamalarda başarılı olmanız, varsa verilen projeleri, ödevleri tamamlamış olmanız</a:t>
            </a:r>
          </a:p>
          <a:p>
            <a:r>
              <a:rPr lang="tr-TR" dirty="0">
                <a:latin typeface="Calibri" pitchFamily="34" charset="0"/>
              </a:rPr>
              <a:t>gerekir.</a:t>
            </a:r>
          </a:p>
          <a:p>
            <a:endParaRPr lang="tr-TR" dirty="0">
              <a:latin typeface="Calibri" pitchFamily="34" charset="0"/>
            </a:endParaRPr>
          </a:p>
          <a:p>
            <a:r>
              <a:rPr lang="tr-TR" dirty="0">
                <a:latin typeface="Calibri" pitchFamily="34" charset="0"/>
              </a:rPr>
              <a:t>Ara sınav sonuçları, bir sonraki sınav tarihinden en </a:t>
            </a:r>
            <a:r>
              <a:rPr lang="tr-TR" dirty="0" smtClean="0">
                <a:latin typeface="Calibri" pitchFamily="34" charset="0"/>
              </a:rPr>
              <a:t>geç  </a:t>
            </a:r>
            <a:r>
              <a:rPr lang="tr-TR" b="1" dirty="0" smtClean="0">
                <a:solidFill>
                  <a:srgbClr val="7030A0"/>
                </a:solidFill>
                <a:latin typeface="Calibri" pitchFamily="34" charset="0"/>
              </a:rPr>
              <a:t>iki</a:t>
            </a:r>
            <a:r>
              <a:rPr lang="tr-TR" dirty="0" smtClean="0">
                <a:latin typeface="Calibri" pitchFamily="34" charset="0"/>
              </a:rPr>
              <a:t> hafta </a:t>
            </a:r>
            <a:r>
              <a:rPr lang="tr-TR" dirty="0">
                <a:latin typeface="Calibri" pitchFamily="34" charset="0"/>
              </a:rPr>
              <a:t>öncesine kadar ilan edilir.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>
            <a:spLocks noChangeArrowheads="1"/>
          </p:cNvSpPr>
          <p:nvPr/>
        </p:nvSpPr>
        <p:spPr bwMode="auto">
          <a:xfrm>
            <a:off x="250825" y="260350"/>
            <a:ext cx="6249988" cy="591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b="1" dirty="0">
                <a:latin typeface="Calibri" pitchFamily="34" charset="0"/>
              </a:rPr>
              <a:t>Sınavların </a:t>
            </a:r>
            <a:r>
              <a:rPr lang="tr-TR" b="1" dirty="0" smtClean="0">
                <a:latin typeface="Calibri" pitchFamily="34" charset="0"/>
              </a:rPr>
              <a:t>Değerlendirilmesi: </a:t>
            </a:r>
            <a:endParaRPr lang="tr-TR" b="1" dirty="0">
              <a:latin typeface="Calibri" pitchFamily="34" charset="0"/>
            </a:endParaRPr>
          </a:p>
          <a:p>
            <a:endParaRPr lang="tr-TR" dirty="0">
              <a:latin typeface="Calibri" pitchFamily="34" charset="0"/>
            </a:endParaRPr>
          </a:p>
          <a:p>
            <a:r>
              <a:rPr lang="tr-TR" b="1" dirty="0">
                <a:latin typeface="Calibri" pitchFamily="34" charset="0"/>
              </a:rPr>
              <a:t>Dönem içi notu</a:t>
            </a:r>
            <a:r>
              <a:rPr lang="tr-TR" dirty="0">
                <a:latin typeface="Calibri" pitchFamily="34" charset="0"/>
              </a:rPr>
              <a:t>, o dersin eğitim-öğretimi ile ilgili yaptırılacak olan ara sınavı/sınavları ile araştırma, inceleme ödevleri, projeler gibi diğer faaliyetleri dikkate alınarak hesaplanır.</a:t>
            </a:r>
          </a:p>
          <a:p>
            <a:endParaRPr lang="tr-TR" dirty="0">
              <a:latin typeface="Calibri" pitchFamily="34" charset="0"/>
            </a:endParaRPr>
          </a:p>
          <a:p>
            <a:r>
              <a:rPr lang="tr-TR" b="1" dirty="0">
                <a:latin typeface="Calibri" pitchFamily="34" charset="0"/>
              </a:rPr>
              <a:t>Ham başarı notu</a:t>
            </a:r>
            <a:r>
              <a:rPr lang="tr-TR" dirty="0">
                <a:latin typeface="Calibri" pitchFamily="34" charset="0"/>
              </a:rPr>
              <a:t>, dönem içi notunun % 40’ı ile yarıyıl veya yılsonu sınav notunun % 60’ının toplanması sonucu elde edilir. Ham başarı notunun elde edilmesinde dönem içi notu ve yarıyıl/yılsonu sınav sonuçları 100 tam puan üzerinden hesaplanır.</a:t>
            </a:r>
          </a:p>
          <a:p>
            <a:endParaRPr lang="tr-TR" dirty="0">
              <a:latin typeface="Calibri" pitchFamily="34" charset="0"/>
            </a:endParaRPr>
          </a:p>
          <a:p>
            <a:r>
              <a:rPr lang="tr-TR" b="1" dirty="0">
                <a:latin typeface="Calibri" pitchFamily="34" charset="0"/>
              </a:rPr>
              <a:t>Başarı notu</a:t>
            </a:r>
            <a:r>
              <a:rPr lang="tr-TR" dirty="0">
                <a:latin typeface="Calibri" pitchFamily="34" charset="0"/>
              </a:rPr>
              <a:t>, üniversitece belirlenen bağıl değerlendirme (çan eğrisi) sistemine göre hesaplanır. </a:t>
            </a:r>
          </a:p>
          <a:p>
            <a:endParaRPr lang="tr-TR" dirty="0">
              <a:latin typeface="Calibri" pitchFamily="34" charset="0"/>
            </a:endParaRPr>
          </a:p>
          <a:p>
            <a:r>
              <a:rPr lang="tr-TR" dirty="0">
                <a:latin typeface="Calibri" pitchFamily="34" charset="0"/>
              </a:rPr>
              <a:t>Bu değerlendirme sonucunda, yanda açılımı ve katsayıları belirtilen harf notlarından biri başarı notu olarak verilir:</a:t>
            </a:r>
          </a:p>
          <a:p>
            <a:endParaRPr lang="tr-TR" dirty="0">
              <a:latin typeface="Calibri" pitchFamily="34" charset="0"/>
            </a:endParaRPr>
          </a:p>
          <a:p>
            <a:r>
              <a:rPr lang="tr-TR" dirty="0">
                <a:latin typeface="Calibri" pitchFamily="34" charset="0"/>
              </a:rPr>
              <a:t>Devam koşulunu yerine getirmeyen öğrenciye NA notu</a:t>
            </a:r>
          </a:p>
          <a:p>
            <a:r>
              <a:rPr lang="tr-TR" dirty="0">
                <a:latin typeface="Calibri" pitchFamily="34" charset="0"/>
              </a:rPr>
              <a:t>verilir. NA notu alan öğrenci yarıyıl/yılsonu ve bütünleme sınavlarına katılamaz.</a:t>
            </a:r>
          </a:p>
        </p:txBody>
      </p:sp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6572250" y="500063"/>
          <a:ext cx="2214563" cy="4714875"/>
        </p:xfrm>
        <a:graphic>
          <a:graphicData uri="http://schemas.openxmlformats.org/drawingml/2006/table">
            <a:tbl>
              <a:tblPr/>
              <a:tblGrid>
                <a:gridCol w="9064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081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NewRomanPSMT"/>
                          <a:ea typeface="Calibri" pitchFamily="34" charset="0"/>
                          <a:cs typeface="TimesNewRomanPSMT"/>
                        </a:rPr>
                        <a:t>AA </a:t>
                      </a: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NewRomanPSMT"/>
                          <a:ea typeface="Calibri" pitchFamily="34" charset="0"/>
                          <a:cs typeface="TimesNewRomanPSMT"/>
                        </a:rPr>
                        <a:t>4.00</a:t>
                      </a: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NewRomanPSMT"/>
                          <a:ea typeface="Calibri" pitchFamily="34" charset="0"/>
                          <a:cs typeface="TimesNewRomanPSMT"/>
                        </a:rPr>
                        <a:t>BA </a:t>
                      </a: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NewRomanPSMT"/>
                          <a:ea typeface="Calibri" pitchFamily="34" charset="0"/>
                          <a:cs typeface="TimesNewRomanPSMT"/>
                        </a:rPr>
                        <a:t>3.50</a:t>
                      </a: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NewRomanPSMT"/>
                          <a:ea typeface="Calibri" pitchFamily="34" charset="0"/>
                          <a:cs typeface="TimesNewRomanPSMT"/>
                        </a:rPr>
                        <a:t>BB </a:t>
                      </a: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NewRomanPSMT"/>
                          <a:ea typeface="Calibri" pitchFamily="34" charset="0"/>
                          <a:cs typeface="TimesNewRomanPSMT"/>
                        </a:rPr>
                        <a:t>3.00</a:t>
                      </a: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NewRomanPSMT"/>
                          <a:ea typeface="Calibri" pitchFamily="34" charset="0"/>
                          <a:cs typeface="TimesNewRomanPSMT"/>
                        </a:rPr>
                        <a:t>CB </a:t>
                      </a: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NewRomanPSMT"/>
                          <a:ea typeface="Calibri" pitchFamily="34" charset="0"/>
                          <a:cs typeface="TimesNewRomanPSMT"/>
                        </a:rPr>
                        <a:t>2.50</a:t>
                      </a: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NewRomanPSMT"/>
                          <a:ea typeface="Calibri" pitchFamily="34" charset="0"/>
                          <a:cs typeface="TimesNewRomanPSMT"/>
                        </a:rPr>
                        <a:t>CC </a:t>
                      </a: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NewRomanPSMT"/>
                          <a:ea typeface="Calibri" pitchFamily="34" charset="0"/>
                          <a:cs typeface="TimesNewRomanPSMT"/>
                        </a:rPr>
                        <a:t>2.00</a:t>
                      </a: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NewRomanPSMT"/>
                          <a:ea typeface="Calibri" pitchFamily="34" charset="0"/>
                          <a:cs typeface="TimesNewRomanPSMT"/>
                        </a:rPr>
                        <a:t>DC </a:t>
                      </a: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NewRomanPSMT"/>
                          <a:ea typeface="Calibri" pitchFamily="34" charset="0"/>
                          <a:cs typeface="TimesNewRomanPSMT"/>
                        </a:rPr>
                        <a:t>1.50</a:t>
                      </a: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NewRomanPSMT"/>
                          <a:ea typeface="Calibri" pitchFamily="34" charset="0"/>
                          <a:cs typeface="TimesNewRomanPSMT"/>
                        </a:rPr>
                        <a:t>DD </a:t>
                      </a: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NewRomanPSMT"/>
                          <a:ea typeface="Calibri" pitchFamily="34" charset="0"/>
                          <a:cs typeface="TimesNewRomanPSMT"/>
                        </a:rPr>
                        <a:t>1.00</a:t>
                      </a: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NewRomanPSMT"/>
                          <a:ea typeface="Calibri" pitchFamily="34" charset="0"/>
                          <a:cs typeface="TimesNewRomanPSMT"/>
                        </a:rPr>
                        <a:t>FF </a:t>
                      </a: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NewRomanPSMT"/>
                          <a:ea typeface="Calibri" pitchFamily="34" charset="0"/>
                          <a:cs typeface="TimesNewRomanPSMT"/>
                        </a:rPr>
                        <a:t>0.00</a:t>
                      </a: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NewRomanPSMT"/>
                          <a:ea typeface="Calibri" pitchFamily="34" charset="0"/>
                          <a:cs typeface="TimesNewRomanPSMT"/>
                        </a:rPr>
                        <a:t>FG</a:t>
                      </a: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NewRomanPSMT"/>
                          <a:ea typeface="Calibri" pitchFamily="34" charset="0"/>
                          <a:cs typeface="TimesNewRomanPSMT"/>
                        </a:rPr>
                        <a:t>0.00</a:t>
                      </a: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NewRomanPSMT"/>
                          <a:ea typeface="Calibri" pitchFamily="34" charset="0"/>
                          <a:cs typeface="TimesNewRomanPSMT"/>
                        </a:rPr>
                        <a:t>NA</a:t>
                      </a: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NewRomanPSMT"/>
                          <a:ea typeface="Calibri" pitchFamily="34" charset="0"/>
                          <a:cs typeface="TimesNewRomanPSMT"/>
                        </a:rPr>
                        <a:t>0.00</a:t>
                      </a: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NewRomanPSMT"/>
                          <a:ea typeface="Calibri" pitchFamily="34" charset="0"/>
                          <a:cs typeface="TimesNewRomanPSMT"/>
                        </a:rPr>
                        <a:t>UB </a:t>
                      </a: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NewRomanPSMT"/>
                          <a:ea typeface="Calibri" pitchFamily="34" charset="0"/>
                          <a:cs typeface="TimesNewRomanPSMT"/>
                        </a:rPr>
                        <a:t>0.00</a:t>
                      </a: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2 İçerik Yer Tutucusu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tr-TR" sz="2000">
                <a:latin typeface="Calibri" pitchFamily="34" charset="0"/>
              </a:rPr>
              <a:t/>
            </a:r>
            <a:br>
              <a:rPr lang="tr-TR" sz="2000">
                <a:latin typeface="Calibri" pitchFamily="34" charset="0"/>
              </a:rPr>
            </a:br>
            <a:r>
              <a:rPr lang="tr-TR" sz="2000">
                <a:latin typeface="Calibri" pitchFamily="34" charset="0"/>
              </a:rPr>
              <a:t/>
            </a:r>
            <a:br>
              <a:rPr lang="tr-TR" sz="2000">
                <a:latin typeface="Calibri" pitchFamily="34" charset="0"/>
              </a:rPr>
            </a:br>
            <a:r>
              <a:rPr lang="tr-TR" sz="2000">
                <a:latin typeface="Calibri" pitchFamily="34" charset="0"/>
              </a:rPr>
              <a:t>Bağıl değerlendirme sistemi, öğrencinin ara ve yarıyıl veya staj sonu notlarının ağırlıklarına göre belirlenen başarı not ortalamasının o dersi alan tüm öğrencilerin başarı düzeyine göre belirlenmesidir. </a:t>
            </a:r>
          </a:p>
          <a:p>
            <a:pPr>
              <a:buFontTx/>
              <a:buNone/>
            </a:pPr>
            <a:endParaRPr lang="tr-TR" sz="2000">
              <a:latin typeface="Calibri" pitchFamily="34" charset="0"/>
            </a:endParaRPr>
          </a:p>
          <a:p>
            <a:pPr>
              <a:buFontTx/>
              <a:buNone/>
            </a:pPr>
            <a:r>
              <a:rPr lang="tr-TR" sz="2000">
                <a:latin typeface="Calibri" pitchFamily="34" charset="0"/>
              </a:rPr>
              <a:t>	Başarı düzeyi, notların istatistiksel dağılımı ve sınıf aritmetik ortalaması göz önünde bulundurularak yapılır.</a:t>
            </a:r>
          </a:p>
          <a:p>
            <a:endParaRPr lang="tr-TR" sz="2000">
              <a:latin typeface="Calibri" pitchFamily="34" charset="0"/>
              <a:hlinkClick r:id="rId2"/>
            </a:endParaRPr>
          </a:p>
          <a:p>
            <a:pPr>
              <a:buFontTx/>
              <a:buNone/>
            </a:pPr>
            <a:r>
              <a:rPr lang="tr-TR" sz="2000">
                <a:latin typeface="Calibri" pitchFamily="34" charset="0"/>
              </a:rPr>
              <a:t/>
            </a:r>
            <a:br>
              <a:rPr lang="tr-TR" sz="2000">
                <a:latin typeface="Calibri" pitchFamily="34" charset="0"/>
              </a:rPr>
            </a:br>
            <a:endParaRPr lang="tr-TR" sz="2000">
              <a:latin typeface="Calibri" pitchFamily="34" charset="0"/>
            </a:endParaRPr>
          </a:p>
        </p:txBody>
      </p:sp>
      <p:sp>
        <p:nvSpPr>
          <p:cNvPr id="26626" name="3 Metin kutusu"/>
          <p:cNvSpPr txBox="1">
            <a:spLocks noChangeArrowheads="1"/>
          </p:cNvSpPr>
          <p:nvPr/>
        </p:nvSpPr>
        <p:spPr bwMode="auto">
          <a:xfrm>
            <a:off x="714375" y="1357313"/>
            <a:ext cx="75009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000" b="1">
                <a:latin typeface="Calibri" pitchFamily="34" charset="0"/>
              </a:rPr>
              <a:t>Bağıl değerlendirme nedir? </a:t>
            </a:r>
            <a:endParaRPr lang="tr-TR" sz="2000">
              <a:latin typeface="Calibri" pitchFamily="34" charset="0"/>
            </a:endParaRPr>
          </a:p>
        </p:txBody>
      </p:sp>
      <p:pic>
        <p:nvPicPr>
          <p:cNvPr id="26627" name="Picture 2" descr="http://www.biltek.tubitak.gov.tr/gelisim/psikoloji/images/iqca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38" y="285750"/>
            <a:ext cx="3381375" cy="170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>
            <a:spLocks noChangeArrowheads="1"/>
          </p:cNvSpPr>
          <p:nvPr/>
        </p:nvSpPr>
        <p:spPr bwMode="auto">
          <a:xfrm>
            <a:off x="285750" y="117475"/>
            <a:ext cx="5643563" cy="618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b="1" dirty="0" smtClean="0">
                <a:latin typeface="Calibri" pitchFamily="34" charset="0"/>
              </a:rPr>
              <a:t>Başarı </a:t>
            </a:r>
            <a:r>
              <a:rPr lang="tr-TR" b="1" dirty="0">
                <a:latin typeface="Calibri" pitchFamily="34" charset="0"/>
              </a:rPr>
              <a:t>Notları: </a:t>
            </a:r>
          </a:p>
          <a:p>
            <a:endParaRPr lang="tr-TR" dirty="0">
              <a:latin typeface="Calibri" pitchFamily="34" charset="0"/>
            </a:endParaRPr>
          </a:p>
          <a:p>
            <a:r>
              <a:rPr lang="tr-TR" dirty="0">
                <a:latin typeface="Calibri" pitchFamily="34" charset="0"/>
              </a:rPr>
              <a:t>Yarıyıl/yılsonu veya bütünleme sınavına girerek başarısız olan öğrenciye FF notu verilir.</a:t>
            </a:r>
          </a:p>
          <a:p>
            <a:endParaRPr lang="tr-TR" dirty="0">
              <a:latin typeface="Calibri" pitchFamily="34" charset="0"/>
            </a:endParaRPr>
          </a:p>
          <a:p>
            <a:r>
              <a:rPr lang="tr-TR" dirty="0">
                <a:latin typeface="Calibri" pitchFamily="34" charset="0"/>
              </a:rPr>
              <a:t>Yarıyıl/yılsonu veya bütünleme sınavına girme hakkı olduğu halde sınava girmeyen öğrencilere FG notu verilir.</a:t>
            </a:r>
          </a:p>
          <a:p>
            <a:endParaRPr lang="tr-TR" dirty="0">
              <a:latin typeface="Calibri" pitchFamily="34" charset="0"/>
            </a:endParaRPr>
          </a:p>
          <a:p>
            <a:r>
              <a:rPr lang="tr-TR" dirty="0">
                <a:latin typeface="Calibri" pitchFamily="34" charset="0"/>
              </a:rPr>
              <a:t>Mazeretsiz olarak girmediği bir sınav için öğrenciye 0 (sıfır) notu verilir.</a:t>
            </a:r>
          </a:p>
          <a:p>
            <a:endParaRPr lang="tr-TR" dirty="0">
              <a:latin typeface="Calibri" pitchFamily="34" charset="0"/>
            </a:endParaRPr>
          </a:p>
          <a:p>
            <a:r>
              <a:rPr lang="tr-TR" dirty="0">
                <a:latin typeface="Calibri" pitchFamily="34" charset="0"/>
              </a:rPr>
              <a:t>Bir dersten AA, BA, BB, CB veya CC notlarından birini almış olan bir öğrenci o dersi başarmış sayılır.</a:t>
            </a:r>
          </a:p>
          <a:p>
            <a:endParaRPr lang="tr-TR" dirty="0">
              <a:latin typeface="Calibri" pitchFamily="34" charset="0"/>
            </a:endParaRPr>
          </a:p>
          <a:p>
            <a:r>
              <a:rPr lang="tr-TR" dirty="0">
                <a:latin typeface="Calibri" pitchFamily="34" charset="0"/>
              </a:rPr>
              <a:t>Bir dersten DC veya DD alan bir öğrenci mezun olma aşamasında 2.00 </a:t>
            </a:r>
            <a:r>
              <a:rPr lang="tr-TR" dirty="0" err="1">
                <a:latin typeface="Calibri" pitchFamily="34" charset="0"/>
              </a:rPr>
              <a:t>GNO’ya</a:t>
            </a:r>
            <a:r>
              <a:rPr lang="tr-TR" dirty="0">
                <a:latin typeface="Calibri" pitchFamily="34" charset="0"/>
              </a:rPr>
              <a:t> erişmiş olmak koşulu ile o dersi başarmış sayılır.</a:t>
            </a:r>
          </a:p>
          <a:p>
            <a:endParaRPr lang="tr-TR" dirty="0">
              <a:latin typeface="Calibri" pitchFamily="34" charset="0"/>
            </a:endParaRPr>
          </a:p>
          <a:p>
            <a:r>
              <a:rPr lang="tr-TR" dirty="0">
                <a:latin typeface="Calibri" pitchFamily="34" charset="0"/>
              </a:rPr>
              <a:t>Bir dersin uygulamasında başarısız olan öğrencilere UB (Uygulamada Başarısız) notu verilir. UB notu NA notu gibi işlem görür.</a:t>
            </a:r>
          </a:p>
          <a:p>
            <a:endParaRPr lang="tr-TR" dirty="0">
              <a:latin typeface="Calibri" pitchFamily="34" charset="0"/>
            </a:endParaRPr>
          </a:p>
        </p:txBody>
      </p:sp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6286500" y="428625"/>
          <a:ext cx="2214563" cy="4714875"/>
        </p:xfrm>
        <a:graphic>
          <a:graphicData uri="http://schemas.openxmlformats.org/drawingml/2006/table">
            <a:tbl>
              <a:tblPr/>
              <a:tblGrid>
                <a:gridCol w="9064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081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NewRomanPSMT"/>
                          <a:ea typeface="Calibri" pitchFamily="34" charset="0"/>
                          <a:cs typeface="TimesNewRomanPSMT"/>
                        </a:rPr>
                        <a:t>AA </a:t>
                      </a: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NewRomanPSMT"/>
                          <a:ea typeface="Calibri" pitchFamily="34" charset="0"/>
                          <a:cs typeface="TimesNewRomanPSMT"/>
                        </a:rPr>
                        <a:t>4.00</a:t>
                      </a: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NewRomanPSMT"/>
                          <a:ea typeface="Calibri" pitchFamily="34" charset="0"/>
                          <a:cs typeface="TimesNewRomanPSMT"/>
                        </a:rPr>
                        <a:t>BA </a:t>
                      </a: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NewRomanPSMT"/>
                          <a:ea typeface="Calibri" pitchFamily="34" charset="0"/>
                          <a:cs typeface="TimesNewRomanPSMT"/>
                        </a:rPr>
                        <a:t>3.50</a:t>
                      </a: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NewRomanPSMT"/>
                          <a:ea typeface="Calibri" pitchFamily="34" charset="0"/>
                          <a:cs typeface="TimesNewRomanPSMT"/>
                        </a:rPr>
                        <a:t>BB </a:t>
                      </a: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NewRomanPSMT"/>
                          <a:ea typeface="Calibri" pitchFamily="34" charset="0"/>
                          <a:cs typeface="TimesNewRomanPSMT"/>
                        </a:rPr>
                        <a:t>3.00</a:t>
                      </a: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NewRomanPSMT"/>
                          <a:ea typeface="Calibri" pitchFamily="34" charset="0"/>
                          <a:cs typeface="TimesNewRomanPSMT"/>
                        </a:rPr>
                        <a:t>CB </a:t>
                      </a: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NewRomanPSMT"/>
                          <a:ea typeface="Calibri" pitchFamily="34" charset="0"/>
                          <a:cs typeface="TimesNewRomanPSMT"/>
                        </a:rPr>
                        <a:t>2.50</a:t>
                      </a: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NewRomanPSMT"/>
                          <a:ea typeface="Calibri" pitchFamily="34" charset="0"/>
                          <a:cs typeface="TimesNewRomanPSMT"/>
                        </a:rPr>
                        <a:t>CC </a:t>
                      </a: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NewRomanPSMT"/>
                          <a:ea typeface="Calibri" pitchFamily="34" charset="0"/>
                          <a:cs typeface="TimesNewRomanPSMT"/>
                        </a:rPr>
                        <a:t>2.00</a:t>
                      </a: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NewRomanPSMT"/>
                          <a:ea typeface="Calibri" pitchFamily="34" charset="0"/>
                          <a:cs typeface="TimesNewRomanPSMT"/>
                        </a:rPr>
                        <a:t>DC </a:t>
                      </a: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NewRomanPSMT"/>
                          <a:ea typeface="Calibri" pitchFamily="34" charset="0"/>
                          <a:cs typeface="TimesNewRomanPSMT"/>
                        </a:rPr>
                        <a:t>1.50</a:t>
                      </a: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NewRomanPSMT"/>
                          <a:ea typeface="Calibri" pitchFamily="34" charset="0"/>
                          <a:cs typeface="TimesNewRomanPSMT"/>
                        </a:rPr>
                        <a:t>DD </a:t>
                      </a: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NewRomanPSMT"/>
                          <a:ea typeface="Calibri" pitchFamily="34" charset="0"/>
                          <a:cs typeface="TimesNewRomanPSMT"/>
                        </a:rPr>
                        <a:t>1.00</a:t>
                      </a: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NewRomanPSMT"/>
                          <a:ea typeface="Calibri" pitchFamily="34" charset="0"/>
                          <a:cs typeface="TimesNewRomanPSMT"/>
                        </a:rPr>
                        <a:t>FF </a:t>
                      </a: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NewRomanPSMT"/>
                          <a:ea typeface="Calibri" pitchFamily="34" charset="0"/>
                          <a:cs typeface="TimesNewRomanPSMT"/>
                        </a:rPr>
                        <a:t>0.00</a:t>
                      </a: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NewRomanPSMT"/>
                          <a:ea typeface="Calibri" pitchFamily="34" charset="0"/>
                          <a:cs typeface="TimesNewRomanPSMT"/>
                        </a:rPr>
                        <a:t>FG</a:t>
                      </a: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NewRomanPSMT"/>
                          <a:ea typeface="Calibri" pitchFamily="34" charset="0"/>
                          <a:cs typeface="TimesNewRomanPSMT"/>
                        </a:rPr>
                        <a:t>0.00</a:t>
                      </a: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NewRomanPSMT"/>
                          <a:ea typeface="Calibri" pitchFamily="34" charset="0"/>
                          <a:cs typeface="TimesNewRomanPSMT"/>
                        </a:rPr>
                        <a:t>NA</a:t>
                      </a: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NewRomanPSMT"/>
                          <a:ea typeface="Calibri" pitchFamily="34" charset="0"/>
                          <a:cs typeface="TimesNewRomanPSMT"/>
                        </a:rPr>
                        <a:t>0.00</a:t>
                      </a: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NewRomanPSMT"/>
                          <a:ea typeface="Calibri" pitchFamily="34" charset="0"/>
                          <a:cs typeface="TimesNewRomanPSMT"/>
                        </a:rPr>
                        <a:t>UB </a:t>
                      </a: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NewRomanPSMT"/>
                          <a:ea typeface="Calibri" pitchFamily="34" charset="0"/>
                          <a:cs typeface="TimesNewRomanPSMT"/>
                        </a:rPr>
                        <a:t>0.00</a:t>
                      </a: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1 Metin kutusu"/>
          <p:cNvSpPr txBox="1">
            <a:spLocks noChangeArrowheads="1"/>
          </p:cNvSpPr>
          <p:nvPr/>
        </p:nvSpPr>
        <p:spPr bwMode="auto">
          <a:xfrm>
            <a:off x="285750" y="1401763"/>
            <a:ext cx="8215313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>
                <a:latin typeface="Calibri" pitchFamily="34" charset="0"/>
              </a:rPr>
              <a:t>Sınavlarda </a:t>
            </a:r>
          </a:p>
          <a:p>
            <a:pPr>
              <a:buFontTx/>
              <a:buChar char="•"/>
            </a:pPr>
            <a:r>
              <a:rPr lang="tr-TR">
                <a:latin typeface="Calibri" pitchFamily="34" charset="0"/>
              </a:rPr>
              <a:t>kopya çeken, </a:t>
            </a:r>
          </a:p>
          <a:p>
            <a:pPr>
              <a:buFontTx/>
              <a:buChar char="•"/>
            </a:pPr>
            <a:r>
              <a:rPr lang="tr-TR">
                <a:latin typeface="Calibri" pitchFamily="34" charset="0"/>
              </a:rPr>
              <a:t>kopya girişiminde bulunan, </a:t>
            </a:r>
          </a:p>
          <a:p>
            <a:pPr>
              <a:buFontTx/>
              <a:buChar char="•"/>
            </a:pPr>
            <a:r>
              <a:rPr lang="tr-TR">
                <a:latin typeface="Calibri" pitchFamily="34" charset="0"/>
              </a:rPr>
              <a:t>sınava hile karıştıran, </a:t>
            </a:r>
          </a:p>
          <a:p>
            <a:pPr>
              <a:buFontTx/>
              <a:buChar char="•"/>
            </a:pPr>
            <a:r>
              <a:rPr lang="tr-TR">
                <a:latin typeface="Calibri" pitchFamily="34" charset="0"/>
              </a:rPr>
              <a:t>ilgili öğretim elemanınca sınav evrakının incelenmesi sonucunda kopya çektiği anlaşılan öğrenciye, </a:t>
            </a:r>
          </a:p>
          <a:p>
            <a:r>
              <a:rPr lang="tr-TR">
                <a:latin typeface="Calibri" pitchFamily="34" charset="0"/>
              </a:rPr>
              <a:t>o sınav için 0 (sıfır) notu verilir ve hakkında Yükseköğretim Kurumları Öğrenci Disiplin Yönetmeliği hükümleri uygulanır.</a:t>
            </a:r>
          </a:p>
          <a:p>
            <a:endParaRPr lang="tr-TR">
              <a:latin typeface="Calibri" pitchFamily="34" charset="0"/>
            </a:endParaRPr>
          </a:p>
          <a:p>
            <a:r>
              <a:rPr lang="tr-TR">
                <a:latin typeface="Calibri" pitchFamily="34" charset="0"/>
              </a:rPr>
              <a:t>NA ve UB olarak bir dersten kalan öğrenci ertesi yıl bu derse devam etmek zorundadır.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>
            <a:spLocks noChangeArrowheads="1"/>
          </p:cNvSpPr>
          <p:nvPr/>
        </p:nvSpPr>
        <p:spPr bwMode="auto">
          <a:xfrm>
            <a:off x="250825" y="1292225"/>
            <a:ext cx="8281988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b="1">
                <a:latin typeface="Calibri" pitchFamily="34" charset="0"/>
              </a:rPr>
              <a:t>Not Ortalamaları : </a:t>
            </a:r>
          </a:p>
          <a:p>
            <a:endParaRPr lang="tr-TR">
              <a:latin typeface="Calibri" pitchFamily="34" charset="0"/>
            </a:endParaRPr>
          </a:p>
          <a:p>
            <a:r>
              <a:rPr lang="tr-TR">
                <a:latin typeface="Calibri" pitchFamily="34" charset="0"/>
              </a:rPr>
              <a:t>Öğrencilerin başarı durumları, bitirdikleri yarıyılda almış oldukları derslere ait Dönem Not Ortalaması (DNO) ve almış oldukları tüm dersler için Genel Not Ortalaması (GNO) ile izlenir.</a:t>
            </a:r>
          </a:p>
          <a:p>
            <a:endParaRPr lang="tr-TR">
              <a:latin typeface="Calibri" pitchFamily="34" charset="0"/>
            </a:endParaRPr>
          </a:p>
          <a:p>
            <a:r>
              <a:rPr lang="tr-TR">
                <a:latin typeface="Calibri" pitchFamily="34" charset="0"/>
              </a:rPr>
              <a:t>Bu ortalamalar, ilgili derslerden alınan notlardan her birinin katsayısı ile o dersin AKTS kredisi çarpılarak bulunan sayıların toplamının, aynı derslerin AKTS kredi toplamına bölünmesiyle elde edilir. </a:t>
            </a:r>
          </a:p>
          <a:p>
            <a:endParaRPr lang="tr-TR">
              <a:latin typeface="Calibri" pitchFamily="34" charset="0"/>
            </a:endParaRPr>
          </a:p>
          <a:p>
            <a:r>
              <a:rPr lang="tr-TR">
                <a:latin typeface="Calibri" pitchFamily="34" charset="0"/>
              </a:rPr>
              <a:t>Ortalamaların kayda geçmesinde, virgülden sonraki üçüncü hane beşten küçükse sıfıra; beş veya beşten büyükse, ikinci haneyi bir arttıracak şekilde yuvarlanarak, iki hane esas alınır.</a:t>
            </a:r>
          </a:p>
          <a:p>
            <a:endParaRPr lang="tr-TR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802" name="Group 82"/>
          <p:cNvGraphicFramePr>
            <a:graphicFrameLocks noGrp="1"/>
          </p:cNvGraphicFramePr>
          <p:nvPr/>
        </p:nvGraphicFramePr>
        <p:xfrm>
          <a:off x="357188" y="201613"/>
          <a:ext cx="7786687" cy="4206240"/>
        </p:xfrm>
        <a:graphic>
          <a:graphicData uri="http://schemas.openxmlformats.org/drawingml/2006/table">
            <a:tbl>
              <a:tblPr/>
              <a:tblGrid>
                <a:gridCol w="31146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667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667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287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097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2"/>
                        </a:rPr>
                        <a:t>Ders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AKTS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NOT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Katsayı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AKTS X Katsayı 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2"/>
                        </a:rPr>
                        <a:t>Atatürk İlk. ve İnk. Tarihi I 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CB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2.50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X 2.50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3"/>
                        </a:rPr>
                        <a:t>Genel Biyoloji 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DD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1.00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X 1.00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4"/>
                        </a:rPr>
                        <a:t>Fizik 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BB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3.00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X 3.00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5"/>
                        </a:rPr>
                        <a:t>İngilizce 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CC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2.00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X 2.00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6"/>
                        </a:rPr>
                        <a:t>Genel Kimya 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CB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2.50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X 2.50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7"/>
                        </a:rPr>
                        <a:t>Matematik I 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BB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3.00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X 3.00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8"/>
                        </a:rPr>
                        <a:t>Kıyı Yönetimi 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3.50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X 3.50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9"/>
                        </a:rPr>
                        <a:t>Türk Dili I 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AA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4.00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X 4.00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10"/>
                        </a:rPr>
                        <a:t>Mühendislik Mekaniği 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3.50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X 3.50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10"/>
                        </a:rPr>
                        <a:t>Toplam 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80.50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30795" name="2 Metin kutusu"/>
          <p:cNvSpPr txBox="1">
            <a:spLocks noChangeArrowheads="1"/>
          </p:cNvSpPr>
          <p:nvPr/>
        </p:nvSpPr>
        <p:spPr bwMode="auto">
          <a:xfrm>
            <a:off x="928688" y="4429125"/>
            <a:ext cx="657225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400">
                <a:latin typeface="Calibri" pitchFamily="34" charset="0"/>
              </a:rPr>
              <a:t>Örnek DNO Hesaplaması </a:t>
            </a:r>
          </a:p>
          <a:p>
            <a:r>
              <a:rPr lang="tr-TR" sz="2400">
                <a:latin typeface="Calibri" pitchFamily="34" charset="0"/>
              </a:rPr>
              <a:t>= 80.50 / 30 </a:t>
            </a:r>
          </a:p>
          <a:p>
            <a:r>
              <a:rPr lang="tr-TR" sz="2400">
                <a:latin typeface="Calibri" pitchFamily="34" charset="0"/>
              </a:rPr>
              <a:t>= 2.6833</a:t>
            </a:r>
          </a:p>
          <a:p>
            <a:r>
              <a:rPr lang="tr-TR" sz="2400">
                <a:latin typeface="Calibri" pitchFamily="34" charset="0"/>
              </a:rPr>
              <a:t>= 2.6800</a:t>
            </a:r>
          </a:p>
          <a:p>
            <a:r>
              <a:rPr lang="tr-TR" sz="2400">
                <a:latin typeface="Calibri" pitchFamily="34" charset="0"/>
              </a:rPr>
              <a:t>=2.68</a:t>
            </a:r>
          </a:p>
        </p:txBody>
      </p:sp>
      <p:sp>
        <p:nvSpPr>
          <p:cNvPr id="4" name="3 Oval"/>
          <p:cNvSpPr/>
          <p:nvPr/>
        </p:nvSpPr>
        <p:spPr>
          <a:xfrm>
            <a:off x="3494088" y="911225"/>
            <a:ext cx="285750" cy="357188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5" name="4 Oval"/>
          <p:cNvSpPr/>
          <p:nvPr/>
        </p:nvSpPr>
        <p:spPr>
          <a:xfrm>
            <a:off x="5286375" y="857250"/>
            <a:ext cx="785813" cy="428625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6" name="5 Oval"/>
          <p:cNvSpPr/>
          <p:nvPr/>
        </p:nvSpPr>
        <p:spPr>
          <a:xfrm>
            <a:off x="6357938" y="857250"/>
            <a:ext cx="1357312" cy="428625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7" name="6 Oval"/>
          <p:cNvSpPr/>
          <p:nvPr/>
        </p:nvSpPr>
        <p:spPr>
          <a:xfrm>
            <a:off x="3286125" y="4008438"/>
            <a:ext cx="785813" cy="428625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6310313" y="4076700"/>
            <a:ext cx="1357312" cy="428625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>
            <a:spLocks noChangeArrowheads="1"/>
          </p:cNvSpPr>
          <p:nvPr/>
        </p:nvSpPr>
        <p:spPr bwMode="auto">
          <a:xfrm>
            <a:off x="250825" y="1135063"/>
            <a:ext cx="8281988" cy="366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b="1">
                <a:latin typeface="Calibri" pitchFamily="34" charset="0"/>
              </a:rPr>
              <a:t>Not Ortalamaları : </a:t>
            </a:r>
          </a:p>
          <a:p>
            <a:endParaRPr lang="tr-TR">
              <a:latin typeface="Calibri" pitchFamily="34" charset="0"/>
            </a:endParaRPr>
          </a:p>
          <a:p>
            <a:endParaRPr lang="tr-TR">
              <a:latin typeface="Calibri" pitchFamily="34" charset="0"/>
            </a:endParaRPr>
          </a:p>
          <a:p>
            <a:r>
              <a:rPr lang="tr-TR" b="1">
                <a:latin typeface="Calibri" pitchFamily="34" charset="0"/>
              </a:rPr>
              <a:t>Başarılı ve Başarısız Öğrenciler: </a:t>
            </a:r>
          </a:p>
          <a:p>
            <a:endParaRPr lang="tr-TR" b="1">
              <a:latin typeface="Calibri" pitchFamily="34" charset="0"/>
            </a:endParaRPr>
          </a:p>
          <a:p>
            <a:r>
              <a:rPr lang="tr-TR">
                <a:latin typeface="Calibri" pitchFamily="34" charset="0"/>
              </a:rPr>
              <a:t>Bulunulan yarıyıl sonu veya yıl sonu itibariyle GNO'su en az 2.00 olan öğrenci </a:t>
            </a:r>
            <a:r>
              <a:rPr lang="tr-TR" b="1">
                <a:latin typeface="Calibri" pitchFamily="34" charset="0"/>
              </a:rPr>
              <a:t>başarılı</a:t>
            </a:r>
            <a:r>
              <a:rPr lang="tr-TR">
                <a:latin typeface="Calibri" pitchFamily="34" charset="0"/>
              </a:rPr>
              <a:t> sayılır.</a:t>
            </a:r>
          </a:p>
          <a:p>
            <a:endParaRPr lang="tr-TR">
              <a:latin typeface="Calibri" pitchFamily="34" charset="0"/>
            </a:endParaRPr>
          </a:p>
          <a:p>
            <a:r>
              <a:rPr lang="tr-TR">
                <a:latin typeface="Calibri" pitchFamily="34" charset="0"/>
              </a:rPr>
              <a:t>Normal öğrenim süresine göre bulunduğu yarıyıldan/yıldan başarısız notu ve bir önceki yarıyıldan başarısız dersi olmayan, disiplin cezası almamış başarılı öğrencilerden yarıyıl/yıl sonunda en az normal ders yükü ile o yarıyıl not ortalaması; </a:t>
            </a:r>
          </a:p>
          <a:p>
            <a:r>
              <a:rPr lang="tr-TR">
                <a:latin typeface="Calibri" pitchFamily="34" charset="0"/>
              </a:rPr>
              <a:t>3.00-3.49 arasında olanlar </a:t>
            </a:r>
            <a:r>
              <a:rPr lang="tr-TR" b="1">
                <a:latin typeface="Calibri" pitchFamily="34" charset="0"/>
              </a:rPr>
              <a:t>onur öğrencisi</a:t>
            </a:r>
            <a:r>
              <a:rPr lang="tr-TR">
                <a:latin typeface="Calibri" pitchFamily="34" charset="0"/>
              </a:rPr>
              <a:t>, </a:t>
            </a:r>
          </a:p>
          <a:p>
            <a:r>
              <a:rPr lang="tr-TR">
                <a:latin typeface="Calibri" pitchFamily="34" charset="0"/>
              </a:rPr>
              <a:t>3.50-4.00 arasında olanlar </a:t>
            </a:r>
            <a:r>
              <a:rPr lang="tr-TR" b="1">
                <a:latin typeface="Calibri" pitchFamily="34" charset="0"/>
              </a:rPr>
              <a:t>yüksek onur öğrencisi </a:t>
            </a:r>
            <a:r>
              <a:rPr lang="tr-TR">
                <a:latin typeface="Calibri" pitchFamily="34" charset="0"/>
              </a:rPr>
              <a:t>olarak kabul edilir.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>
            <a:spLocks noChangeArrowheads="1"/>
          </p:cNvSpPr>
          <p:nvPr/>
        </p:nvSpPr>
        <p:spPr bwMode="auto">
          <a:xfrm>
            <a:off x="395289" y="1341438"/>
            <a:ext cx="8353176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b="1" dirty="0">
                <a:latin typeface="Calibri" pitchFamily="34" charset="0"/>
              </a:rPr>
              <a:t>Eğitim Öğretim Süresi </a:t>
            </a:r>
            <a:r>
              <a:rPr lang="tr-TR" dirty="0">
                <a:latin typeface="Calibri" pitchFamily="34" charset="0"/>
              </a:rPr>
              <a:t>: </a:t>
            </a:r>
          </a:p>
          <a:p>
            <a:endParaRPr lang="tr-TR" dirty="0">
              <a:latin typeface="Calibri" pitchFamily="34" charset="0"/>
            </a:endParaRPr>
          </a:p>
          <a:p>
            <a:r>
              <a:rPr lang="tr-TR" dirty="0">
                <a:latin typeface="Calibri" pitchFamily="34" charset="0"/>
              </a:rPr>
              <a:t>Azami öğretim süresi (yabancı dil hazırlık sınıfı hariç)</a:t>
            </a:r>
          </a:p>
          <a:p>
            <a:r>
              <a:rPr lang="tr-TR" dirty="0" smtClean="0">
                <a:latin typeface="Calibri" pitchFamily="34" charset="0"/>
              </a:rPr>
              <a:t>	Ön </a:t>
            </a:r>
            <a:r>
              <a:rPr lang="tr-TR" dirty="0">
                <a:latin typeface="Calibri" pitchFamily="34" charset="0"/>
              </a:rPr>
              <a:t>lisans programları için </a:t>
            </a:r>
            <a:r>
              <a:rPr lang="tr-TR" b="1" dirty="0">
                <a:latin typeface="Calibri" pitchFamily="34" charset="0"/>
              </a:rPr>
              <a:t>4</a:t>
            </a:r>
            <a:r>
              <a:rPr lang="tr-TR" dirty="0">
                <a:latin typeface="Calibri" pitchFamily="34" charset="0"/>
              </a:rPr>
              <a:t> yıl, </a:t>
            </a:r>
            <a:endParaRPr lang="tr-TR" dirty="0" smtClean="0">
              <a:latin typeface="Calibri" pitchFamily="34" charset="0"/>
            </a:endParaRPr>
          </a:p>
          <a:p>
            <a:r>
              <a:rPr lang="tr-TR" b="1" dirty="0">
                <a:solidFill>
                  <a:srgbClr val="7030A0"/>
                </a:solidFill>
                <a:latin typeface="Calibri" pitchFamily="34" charset="0"/>
              </a:rPr>
              <a:t>	</a:t>
            </a:r>
            <a:r>
              <a:rPr lang="tr-TR" b="1" dirty="0" smtClean="0">
                <a:solidFill>
                  <a:srgbClr val="7030A0"/>
                </a:solidFill>
                <a:latin typeface="Calibri" pitchFamily="34" charset="0"/>
              </a:rPr>
              <a:t>4 yıl olan lisans programları azami 7 yıl, </a:t>
            </a:r>
          </a:p>
          <a:p>
            <a:r>
              <a:rPr lang="tr-TR" b="1" dirty="0">
                <a:solidFill>
                  <a:srgbClr val="7030A0"/>
                </a:solidFill>
                <a:latin typeface="Calibri" pitchFamily="34" charset="0"/>
              </a:rPr>
              <a:t>	</a:t>
            </a:r>
            <a:r>
              <a:rPr lang="tr-TR" b="1" dirty="0" smtClean="0">
                <a:solidFill>
                  <a:srgbClr val="7030A0"/>
                </a:solidFill>
                <a:latin typeface="Calibri" pitchFamily="34" charset="0"/>
              </a:rPr>
              <a:t>5 </a:t>
            </a:r>
            <a:r>
              <a:rPr lang="tr-TR" b="1" dirty="0">
                <a:solidFill>
                  <a:srgbClr val="7030A0"/>
                </a:solidFill>
                <a:latin typeface="Calibri" pitchFamily="34" charset="0"/>
              </a:rPr>
              <a:t>yıl olan lisans programları azami </a:t>
            </a:r>
            <a:r>
              <a:rPr lang="tr-TR" b="1" dirty="0" smtClean="0">
                <a:solidFill>
                  <a:srgbClr val="7030A0"/>
                </a:solidFill>
                <a:latin typeface="Calibri" pitchFamily="34" charset="0"/>
              </a:rPr>
              <a:t>8 </a:t>
            </a:r>
            <a:r>
              <a:rPr lang="tr-TR" b="1" dirty="0">
                <a:solidFill>
                  <a:srgbClr val="7030A0"/>
                </a:solidFill>
                <a:latin typeface="Calibri" pitchFamily="34" charset="0"/>
              </a:rPr>
              <a:t>yıl, </a:t>
            </a:r>
            <a:endParaRPr lang="tr-TR" b="1" dirty="0" smtClean="0">
              <a:solidFill>
                <a:srgbClr val="7030A0"/>
              </a:solidFill>
              <a:latin typeface="Calibri" pitchFamily="34" charset="0"/>
            </a:endParaRPr>
          </a:p>
          <a:p>
            <a:r>
              <a:rPr lang="tr-TR" b="1" dirty="0">
                <a:solidFill>
                  <a:srgbClr val="7030A0"/>
                </a:solidFill>
                <a:latin typeface="Calibri" pitchFamily="34" charset="0"/>
              </a:rPr>
              <a:t>	</a:t>
            </a:r>
            <a:r>
              <a:rPr lang="tr-TR" b="1" dirty="0" smtClean="0">
                <a:solidFill>
                  <a:srgbClr val="7030A0"/>
                </a:solidFill>
                <a:latin typeface="Calibri" pitchFamily="34" charset="0"/>
              </a:rPr>
              <a:t>6 yıl </a:t>
            </a:r>
            <a:r>
              <a:rPr lang="tr-TR" b="1" dirty="0">
                <a:solidFill>
                  <a:srgbClr val="7030A0"/>
                </a:solidFill>
                <a:latin typeface="Calibri" pitchFamily="34" charset="0"/>
              </a:rPr>
              <a:t>olan lisans programları azami </a:t>
            </a:r>
            <a:r>
              <a:rPr lang="tr-TR" b="1" dirty="0" smtClean="0">
                <a:solidFill>
                  <a:srgbClr val="7030A0"/>
                </a:solidFill>
                <a:latin typeface="Calibri" pitchFamily="34" charset="0"/>
              </a:rPr>
              <a:t>9 yıl </a:t>
            </a:r>
            <a:endParaRPr lang="tr-TR" b="1" dirty="0">
              <a:solidFill>
                <a:srgbClr val="7030A0"/>
              </a:solidFill>
              <a:latin typeface="Calibri" pitchFamily="34" charset="0"/>
            </a:endParaRPr>
          </a:p>
          <a:p>
            <a:r>
              <a:rPr lang="tr-TR" dirty="0" smtClean="0">
                <a:latin typeface="Calibri" pitchFamily="34" charset="0"/>
              </a:rPr>
              <a:t> </a:t>
            </a:r>
            <a:endParaRPr lang="tr-TR" dirty="0">
              <a:latin typeface="Calibri" pitchFamily="34" charset="0"/>
            </a:endParaRPr>
          </a:p>
          <a:p>
            <a:r>
              <a:rPr lang="tr-TR" dirty="0" smtClean="0">
                <a:latin typeface="Calibri" pitchFamily="34" charset="0"/>
              </a:rPr>
              <a:t>Öğrencilerin belirtilen süre </a:t>
            </a:r>
            <a:r>
              <a:rPr lang="tr-TR" dirty="0">
                <a:latin typeface="Calibri" pitchFamily="34" charset="0"/>
              </a:rPr>
              <a:t>içinde kayıt oldukları programları başarı ile tamamlamaları gerekmektedir. </a:t>
            </a:r>
            <a:r>
              <a:rPr lang="tr-TR" dirty="0" smtClean="0">
                <a:latin typeface="Calibri" pitchFamily="34" charset="0"/>
              </a:rPr>
              <a:t> </a:t>
            </a:r>
            <a:r>
              <a:rPr lang="tr-TR" b="1" dirty="0" smtClean="0">
                <a:solidFill>
                  <a:srgbClr val="7030A0"/>
                </a:solidFill>
                <a:latin typeface="Calibri" pitchFamily="34" charset="0"/>
              </a:rPr>
              <a:t>Bu süreler sonunda Yönetmelikte tanınan sınavlar sonunda 5 dersten fazla başarısız dersi olan öğrencilerin kayıtları silinmektedir.</a:t>
            </a:r>
            <a:endParaRPr lang="tr-TR" b="1" dirty="0">
              <a:solidFill>
                <a:srgbClr val="7030A0"/>
              </a:solidFill>
              <a:latin typeface="Calibri" pitchFamily="34" charset="0"/>
            </a:endParaRPr>
          </a:p>
          <a:p>
            <a:endParaRPr lang="tr-TR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>
            <a:spLocks noChangeArrowheads="1"/>
          </p:cNvSpPr>
          <p:nvPr/>
        </p:nvSpPr>
        <p:spPr bwMode="auto">
          <a:xfrm>
            <a:off x="393700" y="1265238"/>
            <a:ext cx="8281988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b="1">
                <a:latin typeface="Calibri" pitchFamily="34" charset="0"/>
              </a:rPr>
              <a:t>Ders Tekrarı: </a:t>
            </a:r>
          </a:p>
          <a:p>
            <a:endParaRPr lang="tr-TR">
              <a:latin typeface="Calibri" pitchFamily="34" charset="0"/>
            </a:endParaRPr>
          </a:p>
          <a:p>
            <a:r>
              <a:rPr lang="tr-TR">
                <a:latin typeface="Calibri" pitchFamily="34" charset="0"/>
              </a:rPr>
              <a:t>Bir dersten başarısız olduysanız ya da devamsızlıktan kaldıysanız (FF, FG, UB veya NA aldıysanız), bu dersi, verildiği ilk yarıyılda/yılda almak zorundasınızdır. </a:t>
            </a:r>
          </a:p>
          <a:p>
            <a:endParaRPr lang="tr-TR">
              <a:latin typeface="Calibri" pitchFamily="34" charset="0"/>
            </a:endParaRPr>
          </a:p>
          <a:p>
            <a:r>
              <a:rPr lang="tr-TR">
                <a:latin typeface="Calibri" pitchFamily="34" charset="0"/>
              </a:rPr>
              <a:t>GNO’nuzu yükseltmek için daha önce alıp başarılı olduğunuz dersleri o derslerin verildiği yarıyılda tekrarlayabilirsiziniz. </a:t>
            </a:r>
          </a:p>
          <a:p>
            <a:endParaRPr lang="tr-TR">
              <a:latin typeface="Calibri" pitchFamily="34" charset="0"/>
            </a:endParaRPr>
          </a:p>
          <a:p>
            <a:r>
              <a:rPr lang="tr-TR">
                <a:latin typeface="Calibri" pitchFamily="34" charset="0"/>
              </a:rPr>
              <a:t>Başarılı dersin tekrarında devam şartı aranmaz. GNO hesabında, tekrarlanan dersten alınan en son not geçerlidir.</a:t>
            </a:r>
          </a:p>
          <a:p>
            <a:endParaRPr lang="tr-TR">
              <a:latin typeface="Calibri" pitchFamily="34" charset="0"/>
            </a:endParaRPr>
          </a:p>
          <a:p>
            <a:endParaRPr lang="tr-TR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>
            <a:spLocks noChangeArrowheads="1"/>
          </p:cNvSpPr>
          <p:nvPr/>
        </p:nvSpPr>
        <p:spPr bwMode="auto">
          <a:xfrm>
            <a:off x="250825" y="260350"/>
            <a:ext cx="8281988" cy="535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dirty="0">
                <a:latin typeface="Calibri" pitchFamily="34" charset="0"/>
              </a:rPr>
              <a:t>Sınav Sonuçlarının İlanı ve İtiraz</a:t>
            </a:r>
          </a:p>
          <a:p>
            <a:endParaRPr lang="tr-TR" dirty="0">
              <a:latin typeface="Calibri" pitchFamily="34" charset="0"/>
            </a:endParaRPr>
          </a:p>
          <a:p>
            <a:r>
              <a:rPr lang="tr-TR" dirty="0">
                <a:latin typeface="Calibri" pitchFamily="34" charset="0"/>
              </a:rPr>
              <a:t>Başarı notu yarıyıl veya yılsonu sınavlarının bitiş tarihinden en geç bir hafta sonra elektronik ortamda ilan edilir.</a:t>
            </a:r>
          </a:p>
          <a:p>
            <a:endParaRPr lang="tr-TR" dirty="0">
              <a:latin typeface="Calibri" pitchFamily="34" charset="0"/>
            </a:endParaRPr>
          </a:p>
          <a:p>
            <a:r>
              <a:rPr lang="tr-TR" dirty="0">
                <a:latin typeface="Calibri" pitchFamily="34" charset="0"/>
              </a:rPr>
              <a:t>Sınav sonuçları, maddi hata durumunun belirlenmesi dışında değiştirilemez. </a:t>
            </a:r>
          </a:p>
          <a:p>
            <a:endParaRPr lang="tr-TR" dirty="0">
              <a:latin typeface="Calibri" pitchFamily="34" charset="0"/>
            </a:endParaRPr>
          </a:p>
          <a:p>
            <a:r>
              <a:rPr lang="tr-TR" dirty="0">
                <a:latin typeface="Calibri" pitchFamily="34" charset="0"/>
              </a:rPr>
              <a:t>Öğrenciler veya öğretim elemanları maddi hata konusunda, sınav sonuçlarının </a:t>
            </a:r>
            <a:r>
              <a:rPr lang="tr-TR" b="1" dirty="0">
                <a:solidFill>
                  <a:srgbClr val="FF0000"/>
                </a:solidFill>
                <a:latin typeface="Calibri" pitchFamily="34" charset="0"/>
              </a:rPr>
              <a:t>ilanından itibaren en geç beş iş günü içerisinde </a:t>
            </a:r>
            <a:r>
              <a:rPr lang="tr-TR" dirty="0">
                <a:latin typeface="Calibri" pitchFamily="34" charset="0"/>
              </a:rPr>
              <a:t>bağlı bulundukları ilgili birime yazılı olarak başvurabilirler. </a:t>
            </a:r>
          </a:p>
          <a:p>
            <a:endParaRPr lang="tr-TR" dirty="0">
              <a:latin typeface="Calibri" pitchFamily="34" charset="0"/>
            </a:endParaRPr>
          </a:p>
          <a:p>
            <a:r>
              <a:rPr lang="tr-TR" dirty="0">
                <a:latin typeface="Calibri" pitchFamily="34" charset="0"/>
              </a:rPr>
              <a:t>İlgili öğretim elemanınca sınav evrakının incelenmesi sonucunda maddi hata tespit edilirse, bu hata ilgili bölüm/program başkanlığının da görüşü alınarak ilgili yönetim kurulunca alınan karar doğrultusunda Öğrenci İşleri Daire Başkanlığı tarafından sonuç düzeltilerek elektronik ortamda yeniden ilan edilir. </a:t>
            </a:r>
          </a:p>
          <a:p>
            <a:endParaRPr lang="tr-TR" dirty="0">
              <a:latin typeface="Calibri" pitchFamily="34" charset="0"/>
            </a:endParaRPr>
          </a:p>
          <a:p>
            <a:r>
              <a:rPr lang="tr-TR" dirty="0">
                <a:latin typeface="Calibri" pitchFamily="34" charset="0"/>
              </a:rPr>
              <a:t>Maddi hata olmadığı anlaşılırsa, durum ilgilinin dilekçesine işlenir ve kendisine bildirilir. </a:t>
            </a:r>
          </a:p>
          <a:p>
            <a:endParaRPr lang="tr-TR" dirty="0">
              <a:latin typeface="Calibri" pitchFamily="34" charset="0"/>
            </a:endParaRPr>
          </a:p>
          <a:p>
            <a:r>
              <a:rPr lang="tr-TR" dirty="0">
                <a:latin typeface="Calibri" pitchFamily="34" charset="0"/>
              </a:rPr>
              <a:t>Belirtilen süreler dışında yapılan itirazlar kabul edilmez ve değerlendirmeye alınmaz.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>
            <a:spLocks noChangeArrowheads="1"/>
          </p:cNvSpPr>
          <p:nvPr/>
        </p:nvSpPr>
        <p:spPr bwMode="auto">
          <a:xfrm>
            <a:off x="268287" y="188640"/>
            <a:ext cx="8607425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b="1" dirty="0">
                <a:latin typeface="Calibri" pitchFamily="34" charset="0"/>
              </a:rPr>
              <a:t>Ders muafiyeti (</a:t>
            </a:r>
            <a:r>
              <a:rPr lang="tr-TR" b="1" dirty="0">
                <a:solidFill>
                  <a:srgbClr val="FF0000"/>
                </a:solidFill>
                <a:latin typeface="Calibri" pitchFamily="34" charset="0"/>
              </a:rPr>
              <a:t>Muafiyet talebi olan öğrenciniz yoksa bu sayfayı sunudan çıkarınız/az sayıda öğrenciyi ilgilendiren bir durum ise o öğrencileri özel olarak mutlaka bilgilendiriniz)</a:t>
            </a:r>
            <a:endParaRPr lang="tr-TR" b="1" dirty="0">
              <a:latin typeface="Calibri" pitchFamily="34" charset="0"/>
            </a:endParaRPr>
          </a:p>
          <a:p>
            <a:r>
              <a:rPr lang="tr-TR" dirty="0">
                <a:latin typeface="Calibri" pitchFamily="34" charset="0"/>
              </a:rPr>
              <a:t>Üniversite birimlerine kaydını yaptıran öğrenciler</a:t>
            </a:r>
            <a:r>
              <a:rPr lang="tr-TR" b="1" dirty="0">
                <a:solidFill>
                  <a:srgbClr val="FF0000"/>
                </a:solidFill>
                <a:latin typeface="Calibri" pitchFamily="34" charset="0"/>
              </a:rPr>
              <a:t>, </a:t>
            </a:r>
            <a:r>
              <a:rPr lang="tr-TR" b="1" dirty="0" smtClean="0">
                <a:solidFill>
                  <a:srgbClr val="7030A0"/>
                </a:solidFill>
                <a:latin typeface="Calibri" pitchFamily="34" charset="0"/>
              </a:rPr>
              <a:t>eğitim-öğretimin başlamasını izleyen 10 iş günü içinde muafiyet talebinde bulunabilirler.</a:t>
            </a:r>
            <a:endParaRPr lang="tr-TR" b="1" dirty="0">
              <a:solidFill>
                <a:srgbClr val="7030A0"/>
              </a:solidFill>
              <a:latin typeface="Calibri" pitchFamily="34" charset="0"/>
            </a:endParaRPr>
          </a:p>
          <a:p>
            <a:endParaRPr lang="tr-TR" dirty="0">
              <a:latin typeface="Calibri" pitchFamily="34" charset="0"/>
            </a:endParaRPr>
          </a:p>
          <a:p>
            <a:r>
              <a:rPr lang="tr-TR" dirty="0">
                <a:latin typeface="Calibri" pitchFamily="34" charset="0"/>
              </a:rPr>
              <a:t>Öğrencinin yeni kayıt olduğu birim gerekli işlemleri yapar ve birimin yönetim kurulu değerlendirir ve hangi derslerden denklik nedeniyle başarılı olacağını belirler. </a:t>
            </a:r>
          </a:p>
          <a:p>
            <a:endParaRPr lang="tr-TR" dirty="0">
              <a:latin typeface="Calibri" pitchFamily="34" charset="0"/>
            </a:endParaRPr>
          </a:p>
          <a:p>
            <a:r>
              <a:rPr lang="tr-TR" dirty="0">
                <a:latin typeface="Calibri" pitchFamily="34" charset="0"/>
              </a:rPr>
              <a:t>Öğrencinin intibak ettirileceği yarıyıl/yıl belirlenirken başarılı olduğu dersler dikkate alınır ve her yarıyıl/yıl için 30/60 AKTS esas alınır. Bu süre azami süreden düşürülür ve öğrencinin programın kalan derslerini kalan zaman içerisinde tamamlaması gerekir. </a:t>
            </a:r>
          </a:p>
          <a:p>
            <a:endParaRPr lang="tr-TR" dirty="0">
              <a:latin typeface="Calibri" pitchFamily="34" charset="0"/>
            </a:endParaRPr>
          </a:p>
          <a:p>
            <a:r>
              <a:rPr lang="tr-TR" dirty="0">
                <a:latin typeface="Calibri" pitchFamily="34" charset="0"/>
              </a:rPr>
              <a:t>Bir dersin muafiyetinde, diğer yükseköğretim kurumlarından alınarak muaf olunan dersler öğrenci not çizelgesinde başarı </a:t>
            </a:r>
            <a:r>
              <a:rPr lang="tr-TR" b="1" dirty="0">
                <a:solidFill>
                  <a:srgbClr val="7030A0"/>
                </a:solidFill>
                <a:latin typeface="Calibri" pitchFamily="34" charset="0"/>
              </a:rPr>
              <a:t>notu </a:t>
            </a:r>
            <a:r>
              <a:rPr lang="tr-TR" b="1" dirty="0" smtClean="0">
                <a:solidFill>
                  <a:srgbClr val="7030A0"/>
                </a:solidFill>
                <a:latin typeface="Calibri" pitchFamily="34" charset="0"/>
              </a:rPr>
              <a:t>yazılarak </a:t>
            </a:r>
            <a:r>
              <a:rPr lang="tr-TR" b="1" dirty="0">
                <a:solidFill>
                  <a:srgbClr val="7030A0"/>
                </a:solidFill>
                <a:latin typeface="Calibri" pitchFamily="34" charset="0"/>
              </a:rPr>
              <a:t>gösterilir ve not ortalaması hesabında dikkate </a:t>
            </a:r>
            <a:r>
              <a:rPr lang="tr-TR" b="1" dirty="0" smtClean="0">
                <a:solidFill>
                  <a:srgbClr val="7030A0"/>
                </a:solidFill>
                <a:latin typeface="Calibri" pitchFamily="34" charset="0"/>
              </a:rPr>
              <a:t>alınır.</a:t>
            </a:r>
            <a:endParaRPr lang="tr-TR" b="1" dirty="0">
              <a:solidFill>
                <a:srgbClr val="7030A0"/>
              </a:solidFill>
              <a:latin typeface="Calibri" pitchFamily="34" charset="0"/>
            </a:endParaRPr>
          </a:p>
          <a:p>
            <a:r>
              <a:rPr lang="tr-TR" dirty="0">
                <a:latin typeface="Calibri" pitchFamily="34" charset="0"/>
              </a:rPr>
              <a:t>Öğrenci, ilgili yönetim kurulunca muaf tutulan dersler nedeniyle bir üst yarıyıldan/yıldan en fazla muaf olduğu ders saati kadar ders alabilir. </a:t>
            </a:r>
          </a:p>
          <a:p>
            <a:endParaRPr lang="tr-TR" dirty="0">
              <a:latin typeface="Calibri" pitchFamily="34" charset="0"/>
            </a:endParaRPr>
          </a:p>
          <a:p>
            <a:r>
              <a:rPr lang="tr-TR" dirty="0">
                <a:latin typeface="Calibri" pitchFamily="34" charset="0"/>
              </a:rPr>
              <a:t>İntibak ettirilen bir öğrenci, öncelikle intibak ettirildiği yarıyıldan önceki yarıyıllara ait olan muaf olamadığı dersleri almak zorundadır.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>
            <a:spLocks noChangeArrowheads="1"/>
          </p:cNvSpPr>
          <p:nvPr/>
        </p:nvSpPr>
        <p:spPr bwMode="auto">
          <a:xfrm>
            <a:off x="250825" y="1174750"/>
            <a:ext cx="8281988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b="1" dirty="0">
                <a:latin typeface="Calibri" pitchFamily="34" charset="0"/>
              </a:rPr>
              <a:t>MEZUNİYET</a:t>
            </a:r>
          </a:p>
          <a:p>
            <a:endParaRPr lang="tr-TR" dirty="0">
              <a:latin typeface="Calibri" pitchFamily="34" charset="0"/>
            </a:endParaRPr>
          </a:p>
          <a:p>
            <a:pPr>
              <a:buFontTx/>
              <a:buChar char="•"/>
            </a:pPr>
            <a:r>
              <a:rPr lang="tr-TR" dirty="0">
                <a:latin typeface="Calibri" pitchFamily="34" charset="0"/>
              </a:rPr>
              <a:t>Kayıtlı olduğu bölüm veya programın öğretim planındaki bütün ders, uygulama ve çalışmalardan başarılı olmuş, </a:t>
            </a:r>
          </a:p>
          <a:p>
            <a:pPr>
              <a:buFontTx/>
              <a:buChar char="•"/>
            </a:pPr>
            <a:r>
              <a:rPr lang="tr-TR" dirty="0" smtClean="0">
                <a:latin typeface="Calibri" pitchFamily="34" charset="0"/>
              </a:rPr>
              <a:t>Ön </a:t>
            </a:r>
            <a:r>
              <a:rPr lang="tr-TR" dirty="0">
                <a:latin typeface="Calibri" pitchFamily="34" charset="0"/>
              </a:rPr>
              <a:t>lisans düzeyinde ise 120 </a:t>
            </a:r>
            <a:r>
              <a:rPr lang="tr-TR" dirty="0" smtClean="0">
                <a:latin typeface="Calibri" pitchFamily="34" charset="0"/>
              </a:rPr>
              <a:t>AKTS, </a:t>
            </a:r>
            <a:r>
              <a:rPr lang="tr-TR" b="1" dirty="0" smtClean="0">
                <a:solidFill>
                  <a:srgbClr val="7030A0"/>
                </a:solidFill>
                <a:latin typeface="Calibri" pitchFamily="34" charset="0"/>
              </a:rPr>
              <a:t>lisans düzeyinde ise 240 AKTS </a:t>
            </a:r>
            <a:r>
              <a:rPr lang="tr-TR" dirty="0" smtClean="0">
                <a:latin typeface="Calibri" pitchFamily="34" charset="0"/>
              </a:rPr>
              <a:t>kredisini </a:t>
            </a:r>
            <a:r>
              <a:rPr lang="tr-TR" dirty="0">
                <a:latin typeface="Calibri" pitchFamily="34" charset="0"/>
              </a:rPr>
              <a:t>tamamlamış,</a:t>
            </a:r>
          </a:p>
          <a:p>
            <a:pPr>
              <a:buFontTx/>
              <a:buChar char="•"/>
            </a:pPr>
            <a:r>
              <a:rPr lang="tr-TR" dirty="0" smtClean="0">
                <a:latin typeface="Calibri" pitchFamily="34" charset="0"/>
              </a:rPr>
              <a:t>En </a:t>
            </a:r>
            <a:r>
              <a:rPr lang="tr-TR" dirty="0">
                <a:latin typeface="Calibri" pitchFamily="34" charset="0"/>
              </a:rPr>
              <a:t>az 2.00 </a:t>
            </a:r>
            <a:r>
              <a:rPr lang="tr-TR" dirty="0" err="1">
                <a:latin typeface="Calibri" pitchFamily="34" charset="0"/>
              </a:rPr>
              <a:t>GNO’ya</a:t>
            </a:r>
            <a:r>
              <a:rPr lang="tr-TR" dirty="0">
                <a:latin typeface="Calibri" pitchFamily="34" charset="0"/>
              </a:rPr>
              <a:t> sahip olan bir öğrenci mezun olma hakkını kazanmış sayılır ve kendisine diploma verilir. GNO aynı zamanda mezuniyet not ortalamasıdır.</a:t>
            </a:r>
          </a:p>
          <a:p>
            <a:endParaRPr lang="tr-TR" b="1" dirty="0">
              <a:latin typeface="Calibri" pitchFamily="34" charset="0"/>
            </a:endParaRPr>
          </a:p>
          <a:p>
            <a:r>
              <a:rPr lang="tr-TR" b="1" dirty="0">
                <a:latin typeface="Calibri" pitchFamily="34" charset="0"/>
              </a:rPr>
              <a:t>Diplomalar</a:t>
            </a:r>
          </a:p>
          <a:p>
            <a:r>
              <a:rPr lang="tr-TR" dirty="0">
                <a:latin typeface="Calibri" pitchFamily="34" charset="0"/>
              </a:rPr>
              <a:t>Öğrenim programlarını başarı ile tamamlayan öğrencilere, programın tamamlanmasını takip eden sınav dönemi sonunda diplomaları verilir.</a:t>
            </a:r>
          </a:p>
          <a:p>
            <a:endParaRPr lang="tr-TR" dirty="0">
              <a:latin typeface="Calibri" pitchFamily="34" charset="0"/>
            </a:endParaRPr>
          </a:p>
          <a:p>
            <a:r>
              <a:rPr lang="tr-TR" dirty="0">
                <a:latin typeface="Calibri" pitchFamily="34" charset="0"/>
              </a:rPr>
              <a:t>Ayrıca mezun olan öğrencilere, başarı notlarını ve varsa yarıyıl/yıl onur derecelerini de birlikte belirten bir not belgesi ve diploma eki verilir.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>
            <a:spLocks noChangeArrowheads="1"/>
          </p:cNvSpPr>
          <p:nvPr/>
        </p:nvSpPr>
        <p:spPr bwMode="auto">
          <a:xfrm>
            <a:off x="395288" y="1340768"/>
            <a:ext cx="8353425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b="1" dirty="0">
                <a:latin typeface="Calibri" pitchFamily="34" charset="0"/>
              </a:rPr>
              <a:t>GÜZ ve BAHAR Yarıyılı</a:t>
            </a:r>
            <a:r>
              <a:rPr lang="tr-TR" dirty="0">
                <a:latin typeface="Calibri" pitchFamily="34" charset="0"/>
              </a:rPr>
              <a:t>:</a:t>
            </a:r>
          </a:p>
          <a:p>
            <a:endParaRPr lang="tr-TR" dirty="0">
              <a:latin typeface="Calibri" pitchFamily="34" charset="0"/>
            </a:endParaRPr>
          </a:p>
          <a:p>
            <a:r>
              <a:rPr lang="tr-TR" dirty="0">
                <a:latin typeface="Calibri" pitchFamily="34" charset="0"/>
              </a:rPr>
              <a:t>Bir örgün eğitim-öğretim yılı, (örneğin </a:t>
            </a:r>
            <a:r>
              <a:rPr lang="tr-TR" dirty="0" smtClean="0">
                <a:latin typeface="Calibri" pitchFamily="34" charset="0"/>
              </a:rPr>
              <a:t>2019-2020) </a:t>
            </a:r>
            <a:r>
              <a:rPr lang="tr-TR" dirty="0">
                <a:latin typeface="Calibri" pitchFamily="34" charset="0"/>
              </a:rPr>
              <a:t>Güz ve Bahar yarıyıllarından oluşur.</a:t>
            </a:r>
          </a:p>
          <a:p>
            <a:endParaRPr lang="tr-TR" dirty="0">
              <a:latin typeface="Calibri" pitchFamily="34" charset="0"/>
            </a:endParaRPr>
          </a:p>
          <a:p>
            <a:r>
              <a:rPr lang="tr-TR" dirty="0">
                <a:latin typeface="Calibri" pitchFamily="34" charset="0"/>
              </a:rPr>
              <a:t>Her bir yarıyıl en az </a:t>
            </a:r>
            <a:r>
              <a:rPr lang="tr-TR" b="1" dirty="0">
                <a:solidFill>
                  <a:srgbClr val="7030A0"/>
                </a:solidFill>
                <a:latin typeface="Calibri" pitchFamily="34" charset="0"/>
              </a:rPr>
              <a:t>on </a:t>
            </a:r>
            <a:r>
              <a:rPr lang="tr-TR" b="1" dirty="0" smtClean="0">
                <a:solidFill>
                  <a:srgbClr val="7030A0"/>
                </a:solidFill>
                <a:latin typeface="Calibri" pitchFamily="34" charset="0"/>
              </a:rPr>
              <a:t>yedi </a:t>
            </a:r>
            <a:r>
              <a:rPr lang="tr-TR" b="1" dirty="0">
                <a:solidFill>
                  <a:srgbClr val="7030A0"/>
                </a:solidFill>
                <a:latin typeface="Calibri" pitchFamily="34" charset="0"/>
              </a:rPr>
              <a:t>(</a:t>
            </a:r>
            <a:r>
              <a:rPr lang="tr-TR" b="1" dirty="0" smtClean="0">
                <a:solidFill>
                  <a:srgbClr val="7030A0"/>
                </a:solidFill>
                <a:latin typeface="Calibri" pitchFamily="34" charset="0"/>
              </a:rPr>
              <a:t>17)</a:t>
            </a:r>
            <a:r>
              <a:rPr lang="tr-TR" dirty="0" smtClean="0">
                <a:solidFill>
                  <a:srgbClr val="7030A0"/>
                </a:solidFill>
                <a:latin typeface="Calibri" pitchFamily="34" charset="0"/>
              </a:rPr>
              <a:t> </a:t>
            </a:r>
            <a:r>
              <a:rPr lang="tr-TR" dirty="0">
                <a:latin typeface="Calibri" pitchFamily="34" charset="0"/>
              </a:rPr>
              <a:t>hafta sürer. Ara sınav, yarıyıl veya yıl sonu sınav günleri, bu süreye dahildir. </a:t>
            </a:r>
          </a:p>
          <a:p>
            <a:endParaRPr lang="tr-TR" dirty="0">
              <a:latin typeface="Calibri" pitchFamily="34" charset="0"/>
            </a:endParaRPr>
          </a:p>
          <a:p>
            <a:r>
              <a:rPr lang="tr-TR" dirty="0">
                <a:latin typeface="Calibri" pitchFamily="34" charset="0"/>
              </a:rPr>
              <a:t>Cumartesi, Pazar ve resmi tatil günleri eğitim öğretim günlerinden sayılmaz.  Ancak sınavlar, ortak zorunlu ve seçmeli dersler, </a:t>
            </a:r>
            <a:r>
              <a:rPr lang="tr-TR" dirty="0" smtClean="0">
                <a:latin typeface="Calibri" pitchFamily="34" charset="0"/>
              </a:rPr>
              <a:t>uygulamalar </a:t>
            </a:r>
            <a:r>
              <a:rPr lang="tr-TR" dirty="0">
                <a:latin typeface="Calibri" pitchFamily="34" charset="0"/>
              </a:rPr>
              <a:t>ve telafi dersleri Cumartesi günleri de </a:t>
            </a:r>
            <a:r>
              <a:rPr lang="tr-TR" dirty="0" smtClean="0">
                <a:latin typeface="Calibri" pitchFamily="34" charset="0"/>
              </a:rPr>
              <a:t>yapılabilir. Gerek görüldüğü takdirde sınavlar Pazar günleri de yapılabilir.</a:t>
            </a:r>
            <a:endParaRPr lang="tr-TR" dirty="0">
              <a:latin typeface="Calibri" pitchFamily="34" charset="0"/>
            </a:endParaRPr>
          </a:p>
          <a:p>
            <a:endParaRPr lang="tr-TR" dirty="0">
              <a:latin typeface="Calibri" pitchFamily="34" charset="0"/>
            </a:endParaRPr>
          </a:p>
          <a:p>
            <a:r>
              <a:rPr lang="tr-TR" dirty="0">
                <a:latin typeface="Calibri" pitchFamily="34" charset="0"/>
              </a:rPr>
              <a:t>Çukurova Üniversitesinde </a:t>
            </a:r>
            <a:r>
              <a:rPr lang="tr-TR" b="1" dirty="0">
                <a:latin typeface="Calibri" pitchFamily="34" charset="0"/>
              </a:rPr>
              <a:t>yaz öğretimi</a:t>
            </a:r>
            <a:r>
              <a:rPr lang="tr-TR" dirty="0">
                <a:latin typeface="Calibri" pitchFamily="34" charset="0"/>
              </a:rPr>
              <a:t> </a:t>
            </a:r>
            <a:r>
              <a:rPr lang="tr-TR" dirty="0" smtClean="0">
                <a:latin typeface="Calibri" pitchFamily="34" charset="0"/>
              </a:rPr>
              <a:t>açılmamaktadır.</a:t>
            </a:r>
            <a:endParaRPr lang="tr-TR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>
            <a:spLocks noChangeArrowheads="1"/>
          </p:cNvSpPr>
          <p:nvPr/>
        </p:nvSpPr>
        <p:spPr bwMode="auto">
          <a:xfrm>
            <a:off x="395288" y="765175"/>
            <a:ext cx="8353425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b="1" dirty="0">
                <a:latin typeface="Calibri" pitchFamily="34" charset="0"/>
              </a:rPr>
              <a:t>Ders Kayıtları</a:t>
            </a:r>
            <a:r>
              <a:rPr lang="tr-TR" dirty="0">
                <a:latin typeface="Calibri" pitchFamily="34" charset="0"/>
              </a:rPr>
              <a:t>:</a:t>
            </a:r>
          </a:p>
          <a:p>
            <a:endParaRPr lang="tr-TR" dirty="0">
              <a:latin typeface="Calibri" pitchFamily="34" charset="0"/>
            </a:endParaRPr>
          </a:p>
          <a:p>
            <a:r>
              <a:rPr lang="tr-TR" dirty="0">
                <a:latin typeface="Calibri" pitchFamily="34" charset="0"/>
              </a:rPr>
              <a:t>Her yarıyılın (güz ve bahar) başlangıcında akademik takvimde belirtilen süre içinde ders kayıtlarınızı yenilemeniz gerekmektedir.  </a:t>
            </a:r>
          </a:p>
          <a:p>
            <a:endParaRPr lang="tr-TR" dirty="0">
              <a:latin typeface="Calibri" pitchFamily="34" charset="0"/>
            </a:endParaRPr>
          </a:p>
          <a:p>
            <a:r>
              <a:rPr lang="tr-TR" b="1" dirty="0">
                <a:solidFill>
                  <a:srgbClr val="FF0000"/>
                </a:solidFill>
                <a:latin typeface="Calibri" pitchFamily="34" charset="0"/>
              </a:rPr>
              <a:t>Kayıt yenileme işlemlerinin sorumluluğu size aittir. </a:t>
            </a:r>
            <a:r>
              <a:rPr lang="tr-TR" dirty="0">
                <a:latin typeface="Calibri" pitchFamily="34" charset="0"/>
              </a:rPr>
              <a:t>Belirtilen sürede, haklı ve geçerli nedenleriniz olmadan kaydınızı yenilemezseniz  o dönemin derslerini alamazsınız.  </a:t>
            </a:r>
          </a:p>
          <a:p>
            <a:endParaRPr lang="tr-TR" dirty="0">
              <a:latin typeface="Calibri" pitchFamily="34" charset="0"/>
            </a:endParaRPr>
          </a:p>
          <a:p>
            <a:r>
              <a:rPr lang="tr-TR" dirty="0">
                <a:latin typeface="Calibri" pitchFamily="34" charset="0"/>
              </a:rPr>
              <a:t>Haklı ve geçerli sayılabilecek mazeretiniz varsa yarıyılın ilk iki haftası içinde başvurarak bunu bildirmeniz ve </a:t>
            </a:r>
            <a:r>
              <a:rPr lang="tr-TR" dirty="0" smtClean="0">
                <a:latin typeface="Calibri" pitchFamily="34" charset="0"/>
              </a:rPr>
              <a:t>mazeretinizin </a:t>
            </a:r>
            <a:r>
              <a:rPr lang="tr-TR" dirty="0">
                <a:latin typeface="Calibri" pitchFamily="34" charset="0"/>
              </a:rPr>
              <a:t>ilgili yönetim kurulunca kabul edilmesi durumunda, </a:t>
            </a:r>
            <a:r>
              <a:rPr lang="tr-TR" b="1" dirty="0">
                <a:latin typeface="Calibri" pitchFamily="34" charset="0"/>
              </a:rPr>
              <a:t>beş iş günü</a:t>
            </a:r>
            <a:r>
              <a:rPr lang="tr-TR" dirty="0">
                <a:latin typeface="Calibri" pitchFamily="34" charset="0"/>
              </a:rPr>
              <a:t> içinde kaydınızı yenilemeniz gerekir. </a:t>
            </a:r>
          </a:p>
          <a:p>
            <a:endParaRPr lang="tr-TR" dirty="0">
              <a:latin typeface="Calibri" pitchFamily="34" charset="0"/>
            </a:endParaRPr>
          </a:p>
          <a:p>
            <a:r>
              <a:rPr lang="tr-TR" b="1" dirty="0">
                <a:solidFill>
                  <a:srgbClr val="FF0000"/>
                </a:solidFill>
                <a:latin typeface="Calibri" pitchFamily="34" charset="0"/>
              </a:rPr>
              <a:t>Belirtilen süreler dışında yapılan başvurular kabul edilmez ve değerlendirmeye alınmaz</a:t>
            </a:r>
            <a:r>
              <a:rPr lang="tr-TR" dirty="0">
                <a:latin typeface="Calibri" pitchFamily="34" charset="0"/>
              </a:rPr>
              <a:t>.</a:t>
            </a:r>
          </a:p>
          <a:p>
            <a:endParaRPr lang="tr-TR" dirty="0">
              <a:latin typeface="Calibri" pitchFamily="34" charset="0"/>
            </a:endParaRPr>
          </a:p>
          <a:p>
            <a:r>
              <a:rPr lang="tr-TR" dirty="0">
                <a:latin typeface="Calibri" pitchFamily="34" charset="0"/>
              </a:rPr>
              <a:t>Haklı ve geçerli sayılabilecek mazeretlerin neler olduğu ilgili yönetmelikçe tanımlanmıştır. Bu yönetmeliğe Web sayfamızın “Öğrenci” bölümünden ulaşılabilir.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>
            <a:spLocks noChangeArrowheads="1"/>
          </p:cNvSpPr>
          <p:nvPr/>
        </p:nvSpPr>
        <p:spPr bwMode="auto">
          <a:xfrm>
            <a:off x="214313" y="214313"/>
            <a:ext cx="8643937" cy="640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b="1" dirty="0">
                <a:latin typeface="Calibri" pitchFamily="34" charset="0"/>
              </a:rPr>
              <a:t>Ders Alma</a:t>
            </a:r>
            <a:r>
              <a:rPr lang="tr-TR" dirty="0">
                <a:latin typeface="Calibri" pitchFamily="34" charset="0"/>
              </a:rPr>
              <a:t>:</a:t>
            </a:r>
          </a:p>
          <a:p>
            <a:endParaRPr lang="tr-TR" dirty="0">
              <a:latin typeface="Calibri" pitchFamily="34" charset="0"/>
            </a:endParaRPr>
          </a:p>
          <a:p>
            <a:r>
              <a:rPr lang="tr-TR" dirty="0">
                <a:latin typeface="Calibri" pitchFamily="34" charset="0"/>
              </a:rPr>
              <a:t>Üniversitemizde ders geçme sistemi uygulanır ve tüm dersler yarıyıl esasına göre düzenlenir. </a:t>
            </a:r>
          </a:p>
          <a:p>
            <a:endParaRPr lang="tr-TR" dirty="0">
              <a:latin typeface="Calibri" pitchFamily="34" charset="0"/>
            </a:endParaRPr>
          </a:p>
          <a:p>
            <a:r>
              <a:rPr lang="tr-TR" dirty="0">
                <a:latin typeface="Calibri" pitchFamily="34" charset="0"/>
              </a:rPr>
              <a:t>Kayıt yenileme işlemini Öğrenci İşleri Bilgi Sisteminden kullanıcı numaralarınızı ve şifrenizi girip, sizin için oluşturulmuş sayfaya ulaşarak gerçekleştireceksiniz. </a:t>
            </a:r>
          </a:p>
          <a:p>
            <a:endParaRPr lang="tr-TR" dirty="0">
              <a:latin typeface="Calibri" pitchFamily="34" charset="0"/>
            </a:endParaRPr>
          </a:p>
          <a:p>
            <a:r>
              <a:rPr lang="tr-TR" dirty="0">
                <a:latin typeface="Calibri" pitchFamily="34" charset="0"/>
              </a:rPr>
              <a:t>Birinci sınıfa başlayan öğrenciler, kayıt oldukları yarıyıla ait tüm dersleri almakla yükümlüdürler.</a:t>
            </a:r>
          </a:p>
          <a:p>
            <a:endParaRPr lang="tr-TR" dirty="0">
              <a:latin typeface="Calibri" pitchFamily="34" charset="0"/>
            </a:endParaRPr>
          </a:p>
          <a:p>
            <a:r>
              <a:rPr lang="tr-TR" dirty="0">
                <a:latin typeface="Calibri" pitchFamily="34" charset="0"/>
              </a:rPr>
              <a:t>İlerleyen yıllarda kayıt yenilerken </a:t>
            </a:r>
            <a:r>
              <a:rPr lang="tr-TR" b="1" dirty="0">
                <a:solidFill>
                  <a:srgbClr val="FF0000"/>
                </a:solidFill>
                <a:latin typeface="Calibri" pitchFamily="34" charset="0"/>
              </a:rPr>
              <a:t>daha önceden aldığınız ve başarısız olduğunuz dersler </a:t>
            </a:r>
            <a:r>
              <a:rPr lang="tr-TR" dirty="0">
                <a:latin typeface="Calibri" pitchFamily="34" charset="0"/>
              </a:rPr>
              <a:t>varsa bu dersler </a:t>
            </a:r>
            <a:r>
              <a:rPr lang="tr-TR" b="1" dirty="0">
                <a:latin typeface="Calibri" pitchFamily="34" charset="0"/>
              </a:rPr>
              <a:t>Ders Kayıt</a:t>
            </a:r>
            <a:r>
              <a:rPr lang="tr-TR" dirty="0">
                <a:latin typeface="Calibri" pitchFamily="34" charset="0"/>
              </a:rPr>
              <a:t> sayfasında, otomatik olarak seçili gelecektir.</a:t>
            </a:r>
          </a:p>
          <a:p>
            <a:endParaRPr lang="tr-TR" dirty="0">
              <a:latin typeface="Calibri" pitchFamily="34" charset="0"/>
            </a:endParaRPr>
          </a:p>
          <a:p>
            <a:r>
              <a:rPr lang="tr-TR" dirty="0">
                <a:latin typeface="Calibri" pitchFamily="34" charset="0"/>
              </a:rPr>
              <a:t>Öncelikle bunları almak koşuluyla, bu derslerle birlikte, alt yarıyıllardan daha önce çeşitli nedenlerle almamış olduğunuz tüm dersleri bulunduğunuz yarıyılda alabilirsiniz. </a:t>
            </a:r>
          </a:p>
          <a:p>
            <a:endParaRPr lang="tr-TR" dirty="0">
              <a:latin typeface="Calibri" pitchFamily="34" charset="0"/>
            </a:endParaRPr>
          </a:p>
          <a:p>
            <a:r>
              <a:rPr lang="tr-TR" b="1" dirty="0">
                <a:solidFill>
                  <a:srgbClr val="FF0000"/>
                </a:solidFill>
                <a:latin typeface="Calibri" pitchFamily="34" charset="0"/>
              </a:rPr>
              <a:t>Ders kaydında alınabilecek derslerin toplamı her yarıyıl için </a:t>
            </a:r>
            <a:r>
              <a:rPr lang="tr-TR" b="1" dirty="0" smtClean="0">
                <a:solidFill>
                  <a:srgbClr val="FF0000"/>
                </a:solidFill>
                <a:latin typeface="Calibri" pitchFamily="34" charset="0"/>
              </a:rPr>
              <a:t> 40 </a:t>
            </a:r>
            <a:r>
              <a:rPr lang="tr-TR" b="1" dirty="0">
                <a:solidFill>
                  <a:srgbClr val="FF0000"/>
                </a:solidFill>
                <a:latin typeface="Calibri" pitchFamily="34" charset="0"/>
              </a:rPr>
              <a:t>AKTS kredisini geçemez.</a:t>
            </a:r>
          </a:p>
          <a:p>
            <a:endParaRPr lang="tr-TR" dirty="0">
              <a:latin typeface="Calibri" pitchFamily="34" charset="0"/>
            </a:endParaRPr>
          </a:p>
          <a:p>
            <a:r>
              <a:rPr lang="tr-TR" dirty="0">
                <a:latin typeface="Calibri" pitchFamily="34" charset="0"/>
              </a:rPr>
              <a:t>Önceki yarıyıl derslerinden başarısız değilseniz ve Genel Not Ortalamanız 3.00 veya üzerinde ise bulunduğuz yarıyılda toplam 45 AKTS kredisini aşmayacak şekilde üst yarıyıldan ders veya dersler alabilirsiniz.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>
            <a:spLocks noChangeArrowheads="1"/>
          </p:cNvSpPr>
          <p:nvPr/>
        </p:nvSpPr>
        <p:spPr bwMode="auto">
          <a:xfrm>
            <a:off x="395288" y="765175"/>
            <a:ext cx="835342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b="1">
                <a:latin typeface="Calibri" pitchFamily="34" charset="0"/>
              </a:rPr>
              <a:t>Ders Alma</a:t>
            </a:r>
            <a:r>
              <a:rPr lang="tr-TR">
                <a:latin typeface="Calibri" pitchFamily="34" charset="0"/>
              </a:rPr>
              <a:t>:</a:t>
            </a:r>
          </a:p>
          <a:p>
            <a:endParaRPr lang="tr-TR">
              <a:latin typeface="Calibri" pitchFamily="34" charset="0"/>
            </a:endParaRPr>
          </a:p>
          <a:p>
            <a:r>
              <a:rPr lang="tr-TR">
                <a:latin typeface="Calibri" pitchFamily="34" charset="0"/>
              </a:rPr>
              <a:t>Yarıyılın ilk haftasında, ders kaydınızda değişiklikler yapabilirsiniz. </a:t>
            </a:r>
          </a:p>
          <a:p>
            <a:endParaRPr lang="tr-TR">
              <a:latin typeface="Calibri" pitchFamily="34" charset="0"/>
            </a:endParaRPr>
          </a:p>
          <a:p>
            <a:r>
              <a:rPr lang="tr-TR">
                <a:latin typeface="Calibri" pitchFamily="34" charset="0"/>
              </a:rPr>
              <a:t>Ancak alt yarıyıllardan almamış olduğunuz dersler ya da başarısız olduğunuz için tekrarlamak zorunda olduğunuz derslerde herhangi bir değişiklik yapmanız mümkün değildir. </a:t>
            </a:r>
          </a:p>
          <a:p>
            <a:endParaRPr lang="tr-TR">
              <a:latin typeface="Calibri" pitchFamily="34" charset="0"/>
            </a:endParaRPr>
          </a:p>
          <a:p>
            <a:r>
              <a:rPr lang="tr-TR">
                <a:latin typeface="Calibri" pitchFamily="34" charset="0"/>
              </a:rPr>
              <a:t>Süresi içinde ve usulüne uygun olarak kaydolmadığınız derslere devam edemez ve bu derslerin sınavlarına giremezsiniz. </a:t>
            </a:r>
          </a:p>
          <a:p>
            <a:endParaRPr lang="tr-TR">
              <a:latin typeface="Calibri" pitchFamily="34" charset="0"/>
            </a:endParaRPr>
          </a:p>
          <a:p>
            <a:r>
              <a:rPr lang="tr-TR">
                <a:latin typeface="Calibri" pitchFamily="34" charset="0"/>
              </a:rPr>
              <a:t>Aldığınız tüm derslerin eğitim-öğretimi ile ilgili yaptırılacak olan araştırma, inceleme ödevleri, projeler, dersin değerlendirme şekli ve ders içeriği ile ilgili konular eğitim-öğretim yarıyılı başında dersin hocası tarafından size duyurulacaktır. </a:t>
            </a:r>
          </a:p>
          <a:p>
            <a:endParaRPr lang="tr-TR">
              <a:latin typeface="Calibri" pitchFamily="34" charset="0"/>
            </a:endParaRPr>
          </a:p>
          <a:p>
            <a:endParaRPr lang="tr-TR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>
            <a:spLocks noChangeArrowheads="1"/>
          </p:cNvSpPr>
          <p:nvPr/>
        </p:nvSpPr>
        <p:spPr bwMode="auto">
          <a:xfrm>
            <a:off x="395288" y="333375"/>
            <a:ext cx="8353425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b="1" dirty="0">
                <a:latin typeface="Calibri" pitchFamily="34" charset="0"/>
              </a:rPr>
              <a:t>Dersler </a:t>
            </a:r>
            <a:endParaRPr lang="tr-TR" dirty="0">
              <a:latin typeface="Calibri" pitchFamily="34" charset="0"/>
            </a:endParaRPr>
          </a:p>
          <a:p>
            <a:endParaRPr lang="tr-TR" dirty="0">
              <a:latin typeface="Calibri" pitchFamily="34" charset="0"/>
            </a:endParaRPr>
          </a:p>
          <a:p>
            <a:r>
              <a:rPr lang="tr-TR" b="1" dirty="0">
                <a:latin typeface="Calibri" pitchFamily="34" charset="0"/>
              </a:rPr>
              <a:t>Zorunlu dersler</a:t>
            </a:r>
            <a:r>
              <a:rPr lang="tr-TR" dirty="0">
                <a:latin typeface="Calibri" pitchFamily="34" charset="0"/>
              </a:rPr>
              <a:t>; öğretim programlarında yer alan ve öğrencinin alması gereken derslerdir. </a:t>
            </a:r>
          </a:p>
          <a:p>
            <a:endParaRPr lang="tr-TR" dirty="0">
              <a:latin typeface="Calibri" pitchFamily="34" charset="0"/>
            </a:endParaRPr>
          </a:p>
          <a:p>
            <a:r>
              <a:rPr lang="tr-TR" b="1" dirty="0">
                <a:latin typeface="Calibri" pitchFamily="34" charset="0"/>
              </a:rPr>
              <a:t>Seçmeli dersler</a:t>
            </a:r>
            <a:r>
              <a:rPr lang="tr-TR" dirty="0">
                <a:latin typeface="Calibri" pitchFamily="34" charset="0"/>
              </a:rPr>
              <a:t>; öğrencinin kayıtlı olduğu birimden alınabileceği gibi, </a:t>
            </a:r>
            <a:r>
              <a:rPr lang="tr-TR" b="1" dirty="0" smtClean="0">
                <a:solidFill>
                  <a:srgbClr val="7030A0"/>
                </a:solidFill>
                <a:latin typeface="Calibri" pitchFamily="34" charset="0"/>
              </a:rPr>
              <a:t>alan dışından da </a:t>
            </a:r>
            <a:r>
              <a:rPr lang="tr-TR" dirty="0">
                <a:latin typeface="Calibri" pitchFamily="34" charset="0"/>
              </a:rPr>
              <a:t>alınabilir.</a:t>
            </a:r>
          </a:p>
          <a:p>
            <a:endParaRPr lang="tr-TR" dirty="0">
              <a:latin typeface="Calibri" pitchFamily="34" charset="0"/>
            </a:endParaRPr>
          </a:p>
          <a:p>
            <a:r>
              <a:rPr lang="tr-TR" dirty="0">
                <a:latin typeface="Calibri" pitchFamily="34" charset="0"/>
              </a:rPr>
              <a:t>Bir seçmeli dersin açılabilmesi için gerekli öğrenci </a:t>
            </a:r>
            <a:r>
              <a:rPr lang="tr-TR" dirty="0" smtClean="0">
                <a:latin typeface="Calibri" pitchFamily="34" charset="0"/>
              </a:rPr>
              <a:t>sayısı birim </a:t>
            </a:r>
            <a:r>
              <a:rPr lang="tr-TR" dirty="0">
                <a:latin typeface="Calibri" pitchFamily="34" charset="0"/>
              </a:rPr>
              <a:t>kurulları tarafından belirlenir. </a:t>
            </a:r>
            <a:r>
              <a:rPr lang="tr-TR" dirty="0">
                <a:solidFill>
                  <a:srgbClr val="FF0000"/>
                </a:solidFill>
                <a:latin typeface="Calibri" pitchFamily="34" charset="0"/>
              </a:rPr>
              <a:t>Seçmeli dersler programdaki toplam kredinin en az %25’i olmak zorundadır. </a:t>
            </a:r>
          </a:p>
          <a:p>
            <a:r>
              <a:rPr lang="tr-TR" dirty="0">
                <a:solidFill>
                  <a:srgbClr val="FF0000"/>
                </a:solidFill>
                <a:latin typeface="Calibri" pitchFamily="34" charset="0"/>
              </a:rPr>
              <a:t>Alan seçmelisi dersler seçmeli derslerin en fazla </a:t>
            </a:r>
            <a:r>
              <a:rPr lang="tr-TR" dirty="0" smtClean="0">
                <a:solidFill>
                  <a:srgbClr val="FF0000"/>
                </a:solidFill>
                <a:latin typeface="Calibri" pitchFamily="34" charset="0"/>
              </a:rPr>
              <a:t>%30’u </a:t>
            </a:r>
            <a:r>
              <a:rPr lang="tr-TR" dirty="0">
                <a:solidFill>
                  <a:srgbClr val="FF0000"/>
                </a:solidFill>
                <a:latin typeface="Calibri" pitchFamily="34" charset="0"/>
              </a:rPr>
              <a:t>olabilir.</a:t>
            </a:r>
          </a:p>
          <a:p>
            <a:endParaRPr lang="tr-TR" dirty="0">
              <a:latin typeface="Calibri" pitchFamily="34" charset="0"/>
            </a:endParaRPr>
          </a:p>
          <a:p>
            <a:r>
              <a:rPr lang="tr-TR" b="1" dirty="0">
                <a:latin typeface="Calibri" pitchFamily="34" charset="0"/>
              </a:rPr>
              <a:t>Ön koşullu dersler</a:t>
            </a:r>
            <a:r>
              <a:rPr lang="tr-TR" dirty="0">
                <a:latin typeface="Calibri" pitchFamily="34" charset="0"/>
              </a:rPr>
              <a:t>; alınabilmesi için önceki yarıyıl veya yıllarda yer alan derslerden bir veya birkaçının başarılması gereken derslerdir. </a:t>
            </a:r>
          </a:p>
          <a:p>
            <a:endParaRPr lang="tr-TR" dirty="0">
              <a:latin typeface="Calibri" pitchFamily="34" charset="0"/>
            </a:endParaRPr>
          </a:p>
          <a:p>
            <a:r>
              <a:rPr lang="tr-TR" b="1" dirty="0">
                <a:latin typeface="Calibri" pitchFamily="34" charset="0"/>
              </a:rPr>
              <a:t>Ortak zorunlu dersler</a:t>
            </a:r>
            <a:r>
              <a:rPr lang="tr-TR" dirty="0">
                <a:latin typeface="Calibri" pitchFamily="34" charset="0"/>
              </a:rPr>
              <a:t>; Atatürk İlkeleri ve İnkılap Tarihi, Türk Dili ile yabancı dil hazırlık sınıfı olmayan programlardaki Yabancı Dil </a:t>
            </a:r>
            <a:r>
              <a:rPr lang="tr-TR" dirty="0" smtClean="0">
                <a:latin typeface="Calibri" pitchFamily="34" charset="0"/>
              </a:rPr>
              <a:t>dersleridir.</a:t>
            </a:r>
            <a:endParaRPr lang="tr-TR" dirty="0">
              <a:latin typeface="Calibri" pitchFamily="34" charset="0"/>
            </a:endParaRPr>
          </a:p>
          <a:p>
            <a:endParaRPr lang="tr-TR" dirty="0">
              <a:latin typeface="Calibri" pitchFamily="34" charset="0"/>
            </a:endParaRPr>
          </a:p>
          <a:p>
            <a:r>
              <a:rPr lang="tr-TR" dirty="0">
                <a:latin typeface="Calibri" pitchFamily="34" charset="0"/>
              </a:rPr>
              <a:t>Bir eğitim öğretim yılında ön lisans ve lisans programları için ders ve uygulama kredileri toplamı her yarıyıl 30 AKTS olacak şekilde yıllık 60 AKTS kredisi olmak zorundadır.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1 Metin kutusu"/>
          <p:cNvSpPr txBox="1">
            <a:spLocks noChangeArrowheads="1"/>
          </p:cNvSpPr>
          <p:nvPr/>
        </p:nvSpPr>
        <p:spPr bwMode="auto">
          <a:xfrm>
            <a:off x="395288" y="333375"/>
            <a:ext cx="8353425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b="1">
                <a:latin typeface="Calibri" pitchFamily="34" charset="0"/>
              </a:rPr>
              <a:t>Dersler </a:t>
            </a:r>
            <a:endParaRPr lang="tr-TR">
              <a:latin typeface="Calibri" pitchFamily="34" charset="0"/>
            </a:endParaRPr>
          </a:p>
          <a:p>
            <a:endParaRPr lang="tr-TR">
              <a:latin typeface="Calibri" pitchFamily="34" charset="0"/>
            </a:endParaRPr>
          </a:p>
          <a:p>
            <a:r>
              <a:rPr lang="tr-TR" b="1">
                <a:solidFill>
                  <a:srgbClr val="FF0000"/>
                </a:solidFill>
                <a:latin typeface="Calibri" pitchFamily="34" charset="0"/>
              </a:rPr>
              <a:t>BU SLAYTA PROGRAMDA OKUTULAN DERSLERİ YERLEŞTİRİP HANGİLERİNİN ZORUNLU; HANGİLERİNİN SEÇMELİ VB OLDUĞUNU ÖĞRENCİLERE GÖSTERİNİZ:</a:t>
            </a:r>
          </a:p>
          <a:p>
            <a:endParaRPr lang="tr-TR" b="1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tr-TR" b="1">
                <a:solidFill>
                  <a:srgbClr val="FF0000"/>
                </a:solidFill>
                <a:latin typeface="Calibri" pitchFamily="34" charset="0"/>
              </a:rPr>
              <a:t>ÖRNEK: </a:t>
            </a:r>
            <a:endParaRPr lang="tr-TR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20482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5" y="2033588"/>
            <a:ext cx="8743950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>
            <a:spLocks noChangeArrowheads="1"/>
          </p:cNvSpPr>
          <p:nvPr/>
        </p:nvSpPr>
        <p:spPr bwMode="auto">
          <a:xfrm>
            <a:off x="395288" y="765175"/>
            <a:ext cx="8353425" cy="313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b="1" dirty="0">
                <a:latin typeface="Calibri" pitchFamily="34" charset="0"/>
              </a:rPr>
              <a:t>Devam Mecburiyeti: </a:t>
            </a:r>
            <a:endParaRPr lang="tr-TR" dirty="0">
              <a:latin typeface="Calibri" pitchFamily="34" charset="0"/>
            </a:endParaRPr>
          </a:p>
          <a:p>
            <a:endParaRPr lang="tr-TR" dirty="0">
              <a:latin typeface="Calibri" pitchFamily="34" charset="0"/>
            </a:endParaRPr>
          </a:p>
          <a:p>
            <a:r>
              <a:rPr lang="tr-TR" b="1" dirty="0">
                <a:solidFill>
                  <a:srgbClr val="FF0000"/>
                </a:solidFill>
                <a:latin typeface="Calibri" pitchFamily="34" charset="0"/>
              </a:rPr>
              <a:t>Teorik </a:t>
            </a:r>
            <a:r>
              <a:rPr lang="tr-TR" dirty="0">
                <a:latin typeface="Calibri" pitchFamily="34" charset="0"/>
              </a:rPr>
              <a:t>derslere en az </a:t>
            </a:r>
            <a:r>
              <a:rPr lang="tr-TR" b="1" dirty="0">
                <a:solidFill>
                  <a:srgbClr val="FF0000"/>
                </a:solidFill>
                <a:latin typeface="Calibri" pitchFamily="34" charset="0"/>
              </a:rPr>
              <a:t>% 70</a:t>
            </a:r>
            <a:r>
              <a:rPr lang="tr-TR" dirty="0">
                <a:latin typeface="Calibri" pitchFamily="34" charset="0"/>
              </a:rPr>
              <a:t>, </a:t>
            </a:r>
            <a:r>
              <a:rPr lang="tr-TR" b="1" dirty="0">
                <a:solidFill>
                  <a:srgbClr val="FF0000"/>
                </a:solidFill>
                <a:latin typeface="Calibri" pitchFamily="34" charset="0"/>
              </a:rPr>
              <a:t>uygulamalara</a:t>
            </a:r>
            <a:r>
              <a:rPr lang="tr-TR" dirty="0">
                <a:latin typeface="Calibri" pitchFamily="34" charset="0"/>
              </a:rPr>
              <a:t> en az </a:t>
            </a:r>
            <a:r>
              <a:rPr lang="tr-TR" b="1" dirty="0">
                <a:solidFill>
                  <a:srgbClr val="FF0000"/>
                </a:solidFill>
                <a:latin typeface="Calibri" pitchFamily="34" charset="0"/>
              </a:rPr>
              <a:t>% 80 </a:t>
            </a:r>
            <a:r>
              <a:rPr lang="tr-TR" dirty="0">
                <a:latin typeface="Calibri" pitchFamily="34" charset="0"/>
              </a:rPr>
              <a:t>oranında devam etmeniz gerekmektedir. Aksi takdirde devamsızlıktan kalır ve dersi tekrar etmeniz gerekir. </a:t>
            </a:r>
          </a:p>
          <a:p>
            <a:endParaRPr lang="tr-TR" dirty="0">
              <a:latin typeface="Calibri" pitchFamily="34" charset="0"/>
            </a:endParaRPr>
          </a:p>
          <a:p>
            <a:r>
              <a:rPr lang="tr-TR" dirty="0">
                <a:latin typeface="Calibri" pitchFamily="34" charset="0"/>
              </a:rPr>
              <a:t>Ancak, bir dersin devam koşullarını yerine getirdiğiniz halde o dersten başarısız olduğunuz için ya da  derste başarılı olduğunuz halde notunuzu yükseltmek için dersi tekrar aldığınız zaman derse devam koşulu aranmayacaktır. </a:t>
            </a:r>
          </a:p>
          <a:p>
            <a:endParaRPr lang="tr-TR" dirty="0">
              <a:latin typeface="Calibri" pitchFamily="34" charset="0"/>
            </a:endParaRPr>
          </a:p>
          <a:p>
            <a:r>
              <a:rPr lang="tr-TR" dirty="0">
                <a:latin typeface="Calibri" pitchFamily="34" charset="0"/>
              </a:rPr>
              <a:t>Tekrar </a:t>
            </a:r>
            <a:r>
              <a:rPr lang="tr-TR" dirty="0" smtClean="0">
                <a:latin typeface="Calibri" pitchFamily="34" charset="0"/>
              </a:rPr>
              <a:t>aldığınız </a:t>
            </a:r>
            <a:r>
              <a:rPr lang="tr-TR" dirty="0">
                <a:latin typeface="Calibri" pitchFamily="34" charset="0"/>
              </a:rPr>
              <a:t>bir dersin ara sınavlarına  ve yarıyıl/yıl sonu sınavlarına katılmanız  gerekir.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lonlar">
  <a:themeElements>
    <a:clrScheme name="Balonlar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onla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onlar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onlar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onlar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onlar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onlar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onlar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onlar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onlar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onlar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503</TotalTime>
  <Words>2005</Words>
  <Application>Microsoft Office PowerPoint</Application>
  <PresentationFormat>Ekran Gösterisi (4:3)</PresentationFormat>
  <Paragraphs>324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24" baseType="lpstr">
      <vt:lpstr>Balonlar</vt:lpstr>
      <vt:lpstr>Eğitim Öğretim ve Sınav Yönetmeliği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Slayt 19</vt:lpstr>
      <vt:lpstr>Slayt 20</vt:lpstr>
      <vt:lpstr>Slayt 21</vt:lpstr>
      <vt:lpstr>Slayt 22</vt:lpstr>
      <vt:lpstr>Slayt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wın7</dc:creator>
  <cp:lastModifiedBy>ÖĞRENCİ İŞLERİ</cp:lastModifiedBy>
  <cp:revision>78</cp:revision>
  <dcterms:created xsi:type="dcterms:W3CDTF">2013-09-18T10:22:55Z</dcterms:created>
  <dcterms:modified xsi:type="dcterms:W3CDTF">2020-10-08T08:27:44Z</dcterms:modified>
</cp:coreProperties>
</file>